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81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83"/>
        <w:gridCol w:w="9735"/>
      </w:tblGrid>
      <w:tr w:rsidR="00AB039B" w:rsidRPr="00AB039B" w14:paraId="335E7804" w14:textId="77777777" w:rsidTr="00AB039B">
        <w:trPr>
          <w:cantSplit/>
          <w:trHeight w:val="12600"/>
        </w:trPr>
        <w:tc>
          <w:tcPr>
            <w:tcW w:w="1083" w:type="dxa"/>
            <w:tcBorders>
              <w:top w:val="nil"/>
              <w:left w:val="nil"/>
              <w:bottom w:val="nil"/>
              <w:right w:val="single" w:sz="36" w:space="0" w:color="auto"/>
            </w:tcBorders>
            <w:shd w:val="clear" w:color="auto" w:fill="CCCCCC"/>
            <w:textDirection w:val="btLr"/>
          </w:tcPr>
          <w:p w14:paraId="42B66757" w14:textId="2107F9AA" w:rsidR="00AB039B" w:rsidRPr="00D87E52" w:rsidRDefault="00965C61" w:rsidP="00C45ACE">
            <w:pPr>
              <w:spacing w:before="140" w:after="0" w:line="240" w:lineRule="auto"/>
              <w:ind w:left="115" w:right="115"/>
              <w:jc w:val="center"/>
              <w:rPr>
                <w:rFonts w:eastAsia="Times New Roman" w:cs="Arial"/>
                <w:b/>
                <w:sz w:val="48"/>
                <w:szCs w:val="48"/>
              </w:rPr>
            </w:pPr>
            <w:r w:rsidRPr="00D87E52">
              <w:rPr>
                <w:rFonts w:eastAsia="Times New Roman" w:cs="Arial"/>
                <w:b/>
                <w:sz w:val="48"/>
                <w:szCs w:val="48"/>
              </w:rPr>
              <w:t>HYDRAULIC ANALYSIS AND STRUCTURE SELECTION</w:t>
            </w:r>
          </w:p>
        </w:tc>
        <w:tc>
          <w:tcPr>
            <w:tcW w:w="9735" w:type="dxa"/>
            <w:tcBorders>
              <w:top w:val="nil"/>
              <w:left w:val="single" w:sz="36" w:space="0" w:color="auto"/>
              <w:bottom w:val="nil"/>
              <w:right w:val="nil"/>
            </w:tcBorders>
          </w:tcPr>
          <w:p w14:paraId="6AA73AF6" w14:textId="77777777" w:rsidR="00AB039B" w:rsidRPr="00AB039B" w:rsidRDefault="00AB039B" w:rsidP="00AB039B">
            <w:pPr>
              <w:spacing w:after="0" w:line="240" w:lineRule="auto"/>
              <w:ind w:left="360"/>
              <w:jc w:val="center"/>
              <w:rPr>
                <w:rFonts w:eastAsia="Times New Roman" w:cs="Arial"/>
                <w:sz w:val="48"/>
                <w:szCs w:val="48"/>
              </w:rPr>
            </w:pPr>
          </w:p>
          <w:p w14:paraId="2C8DDEB6" w14:textId="77777777" w:rsidR="00AB039B" w:rsidRPr="00AB039B" w:rsidRDefault="00AB039B" w:rsidP="00AB039B">
            <w:pPr>
              <w:spacing w:after="0" w:line="240" w:lineRule="auto"/>
              <w:ind w:left="360"/>
              <w:jc w:val="center"/>
              <w:rPr>
                <w:rFonts w:eastAsia="Times New Roman" w:cs="Arial"/>
                <w:sz w:val="36"/>
                <w:szCs w:val="36"/>
              </w:rPr>
            </w:pPr>
          </w:p>
          <w:p w14:paraId="59A5C2CF" w14:textId="77777777" w:rsidR="00AB039B" w:rsidRPr="00AB039B" w:rsidRDefault="00AB039B" w:rsidP="00AB039B">
            <w:pPr>
              <w:tabs>
                <w:tab w:val="left" w:pos="1068"/>
                <w:tab w:val="left" w:pos="7586"/>
              </w:tabs>
              <w:spacing w:after="0" w:line="240" w:lineRule="auto"/>
              <w:ind w:left="360"/>
              <w:jc w:val="both"/>
              <w:rPr>
                <w:rFonts w:eastAsia="Times New Roman" w:cs="Arial"/>
                <w:b/>
                <w:sz w:val="36"/>
                <w:szCs w:val="36"/>
              </w:rPr>
            </w:pPr>
            <w:r w:rsidRPr="00AB039B">
              <w:rPr>
                <w:rFonts w:eastAsia="Times New Roman" w:cs="Arial"/>
                <w:sz w:val="36"/>
                <w:szCs w:val="36"/>
              </w:rPr>
              <w:tab/>
            </w:r>
            <w:r w:rsidRPr="00AB039B">
              <w:rPr>
                <w:rFonts w:eastAsia="Times New Roman" w:cs="Arial"/>
                <w:b/>
                <w:sz w:val="36"/>
                <w:szCs w:val="36"/>
                <w:u w:val="single"/>
              </w:rPr>
              <w:t>Project No</w:t>
            </w:r>
            <w:r w:rsidRPr="00AB039B">
              <w:rPr>
                <w:rFonts w:eastAsia="Times New Roman" w:cs="Arial"/>
                <w:b/>
                <w:sz w:val="36"/>
                <w:szCs w:val="36"/>
              </w:rPr>
              <w:t>.</w:t>
            </w:r>
            <w:r w:rsidRPr="00AB039B">
              <w:rPr>
                <w:rFonts w:eastAsia="Times New Roman" w:cs="Arial"/>
                <w:b/>
                <w:sz w:val="36"/>
                <w:szCs w:val="36"/>
              </w:rPr>
              <w:tab/>
            </w:r>
            <w:r w:rsidRPr="00AB039B">
              <w:rPr>
                <w:rFonts w:eastAsia="Times New Roman" w:cs="Arial"/>
                <w:b/>
                <w:sz w:val="36"/>
                <w:szCs w:val="36"/>
                <w:u w:val="single"/>
              </w:rPr>
              <w:t>PCN</w:t>
            </w:r>
          </w:p>
          <w:p w14:paraId="472F5F1B" w14:textId="77777777" w:rsidR="00AB039B" w:rsidRPr="00AB039B" w:rsidRDefault="00AB039B" w:rsidP="00AB039B">
            <w:pPr>
              <w:spacing w:after="0" w:line="240" w:lineRule="auto"/>
              <w:ind w:left="360"/>
              <w:jc w:val="center"/>
              <w:rPr>
                <w:rFonts w:eastAsia="Times New Roman" w:cs="Arial"/>
                <w:sz w:val="36"/>
                <w:szCs w:val="36"/>
              </w:rPr>
            </w:pPr>
          </w:p>
          <w:p w14:paraId="7F607BD3" w14:textId="6E397D95" w:rsidR="00AB039B" w:rsidRPr="00AB039B" w:rsidRDefault="00AB039B" w:rsidP="00AB039B">
            <w:pPr>
              <w:tabs>
                <w:tab w:val="left" w:pos="1023"/>
                <w:tab w:val="left" w:pos="7586"/>
              </w:tabs>
              <w:spacing w:after="0" w:line="240" w:lineRule="auto"/>
              <w:ind w:left="360"/>
              <w:jc w:val="both"/>
              <w:rPr>
                <w:rFonts w:eastAsia="Times New Roman" w:cs="Arial"/>
                <w:sz w:val="36"/>
                <w:szCs w:val="36"/>
              </w:rPr>
            </w:pPr>
            <w:r w:rsidRPr="00AB039B">
              <w:rPr>
                <w:rFonts w:eastAsia="Times New Roman" w:cs="Arial"/>
                <w:sz w:val="36"/>
                <w:szCs w:val="36"/>
              </w:rPr>
              <w:tab/>
            </w:r>
            <w:r w:rsidR="00EC7EE9">
              <w:rPr>
                <w:rFonts w:eastAsia="Times New Roman" w:cs="Arial"/>
                <w:sz w:val="36"/>
                <w:szCs w:val="36"/>
              </w:rPr>
              <w:t>XX-0-000(000)000</w:t>
            </w:r>
            <w:r w:rsidRPr="00AB039B">
              <w:rPr>
                <w:rFonts w:eastAsia="Times New Roman" w:cs="Arial"/>
                <w:sz w:val="36"/>
                <w:szCs w:val="36"/>
              </w:rPr>
              <w:tab/>
            </w:r>
            <w:r w:rsidR="004751FD">
              <w:rPr>
                <w:rFonts w:eastAsia="Times New Roman" w:cs="Arial"/>
                <w:sz w:val="36"/>
                <w:szCs w:val="36"/>
              </w:rPr>
              <w:t>12345</w:t>
            </w:r>
          </w:p>
          <w:p w14:paraId="337B58DF" w14:textId="77777777" w:rsidR="00AB039B" w:rsidRPr="00AB039B" w:rsidRDefault="00AB039B" w:rsidP="00AB039B">
            <w:pPr>
              <w:spacing w:after="0" w:line="240" w:lineRule="auto"/>
              <w:ind w:left="360"/>
              <w:jc w:val="center"/>
              <w:rPr>
                <w:rFonts w:eastAsia="Times New Roman" w:cs="Arial"/>
                <w:sz w:val="36"/>
                <w:szCs w:val="36"/>
              </w:rPr>
            </w:pPr>
          </w:p>
          <w:p w14:paraId="1E0D295F" w14:textId="37BEB052" w:rsidR="00AB039B" w:rsidRPr="002528F4" w:rsidRDefault="00965C61" w:rsidP="00AB039B">
            <w:pPr>
              <w:spacing w:after="0" w:line="240" w:lineRule="auto"/>
              <w:ind w:left="360"/>
              <w:jc w:val="center"/>
              <w:rPr>
                <w:rFonts w:eastAsia="Times New Roman" w:cs="Arial"/>
                <w:color w:val="ED0000"/>
                <w:sz w:val="24"/>
                <w:szCs w:val="24"/>
              </w:rPr>
            </w:pPr>
            <w:r>
              <w:rPr>
                <w:rFonts w:eastAsia="Times New Roman" w:cs="Arial"/>
                <w:sz w:val="36"/>
                <w:szCs w:val="36"/>
              </w:rPr>
              <w:t xml:space="preserve">Existing </w:t>
            </w:r>
            <w:proofErr w:type="gramStart"/>
            <w:r>
              <w:rPr>
                <w:rFonts w:eastAsia="Times New Roman" w:cs="Arial"/>
                <w:sz w:val="36"/>
                <w:szCs w:val="36"/>
              </w:rPr>
              <w:t>Structure</w:t>
            </w:r>
            <w:r w:rsidR="00D569B9">
              <w:rPr>
                <w:rFonts w:eastAsia="Times New Roman" w:cs="Arial"/>
                <w:sz w:val="36"/>
                <w:szCs w:val="36"/>
              </w:rPr>
              <w:t xml:space="preserve"> ####-</w:t>
            </w:r>
            <w:proofErr w:type="gramEnd"/>
            <w:r w:rsidR="00D569B9">
              <w:rPr>
                <w:rFonts w:eastAsia="Times New Roman" w:cs="Arial"/>
                <w:sz w:val="36"/>
                <w:szCs w:val="36"/>
              </w:rPr>
              <w:t>##</w:t>
            </w:r>
            <w:proofErr w:type="gramStart"/>
            <w:r w:rsidR="00D569B9">
              <w:rPr>
                <w:rFonts w:eastAsia="Times New Roman" w:cs="Arial"/>
                <w:sz w:val="36"/>
                <w:szCs w:val="36"/>
              </w:rPr>
              <w:t>#.#</w:t>
            </w:r>
            <w:proofErr w:type="gramEnd"/>
            <w:r w:rsidR="00D569B9">
              <w:rPr>
                <w:rFonts w:eastAsia="Times New Roman" w:cs="Arial"/>
                <w:sz w:val="36"/>
                <w:szCs w:val="36"/>
              </w:rPr>
              <w:t>##</w:t>
            </w:r>
            <w:r>
              <w:rPr>
                <w:rFonts w:eastAsia="Times New Roman" w:cs="Arial"/>
                <w:sz w:val="36"/>
                <w:szCs w:val="36"/>
              </w:rPr>
              <w:t xml:space="preserve"> </w:t>
            </w:r>
            <w:r w:rsidR="00510287" w:rsidRPr="002528F4">
              <w:rPr>
                <w:rFonts w:eastAsia="Times New Roman" w:cs="Arial"/>
                <w:color w:val="ED0000"/>
                <w:sz w:val="24"/>
                <w:szCs w:val="24"/>
              </w:rPr>
              <w:t>(Enter Existing Structure ID)</w:t>
            </w:r>
          </w:p>
          <w:p w14:paraId="79F8EA7D" w14:textId="01A19B26" w:rsidR="00AB039B" w:rsidRPr="002528F4" w:rsidRDefault="00004BC1" w:rsidP="00AB039B">
            <w:pPr>
              <w:spacing w:after="0" w:line="240" w:lineRule="auto"/>
              <w:ind w:left="355"/>
              <w:jc w:val="center"/>
              <w:rPr>
                <w:rFonts w:eastAsia="Times New Roman" w:cs="Arial"/>
                <w:color w:val="ED0000"/>
                <w:sz w:val="24"/>
                <w:szCs w:val="24"/>
              </w:rPr>
            </w:pPr>
            <w:r>
              <w:rPr>
                <w:rFonts w:eastAsia="Times New Roman" w:cs="Arial"/>
                <w:sz w:val="36"/>
                <w:szCs w:val="36"/>
              </w:rPr>
              <w:t xml:space="preserve">Proposed </w:t>
            </w:r>
            <w:proofErr w:type="gramStart"/>
            <w:r>
              <w:rPr>
                <w:rFonts w:eastAsia="Times New Roman" w:cs="Arial"/>
                <w:sz w:val="36"/>
                <w:szCs w:val="36"/>
              </w:rPr>
              <w:t>Structure</w:t>
            </w:r>
            <w:r w:rsidR="00D569B9">
              <w:rPr>
                <w:rFonts w:eastAsia="Times New Roman" w:cs="Arial"/>
                <w:sz w:val="36"/>
                <w:szCs w:val="36"/>
              </w:rPr>
              <w:t xml:space="preserve"> ####-</w:t>
            </w:r>
            <w:proofErr w:type="gramEnd"/>
            <w:r w:rsidR="00D569B9">
              <w:rPr>
                <w:rFonts w:eastAsia="Times New Roman" w:cs="Arial"/>
                <w:sz w:val="36"/>
                <w:szCs w:val="36"/>
              </w:rPr>
              <w:t>##</w:t>
            </w:r>
            <w:proofErr w:type="gramStart"/>
            <w:r w:rsidR="00D569B9">
              <w:rPr>
                <w:rFonts w:eastAsia="Times New Roman" w:cs="Arial"/>
                <w:sz w:val="36"/>
                <w:szCs w:val="36"/>
              </w:rPr>
              <w:t>#.#</w:t>
            </w:r>
            <w:proofErr w:type="gramEnd"/>
            <w:r w:rsidR="00D569B9">
              <w:rPr>
                <w:rFonts w:eastAsia="Times New Roman" w:cs="Arial"/>
                <w:sz w:val="36"/>
                <w:szCs w:val="36"/>
              </w:rPr>
              <w:t>##</w:t>
            </w:r>
            <w:r w:rsidR="00AB039B" w:rsidRPr="00AB039B">
              <w:rPr>
                <w:rFonts w:eastAsia="Times New Roman" w:cs="Arial"/>
                <w:sz w:val="36"/>
                <w:szCs w:val="36"/>
              </w:rPr>
              <w:t xml:space="preserve"> </w:t>
            </w:r>
            <w:r w:rsidRPr="002528F4">
              <w:rPr>
                <w:rFonts w:eastAsia="Times New Roman" w:cs="Arial"/>
                <w:color w:val="ED0000"/>
                <w:sz w:val="24"/>
                <w:szCs w:val="24"/>
              </w:rPr>
              <w:t>(Enter Proposed Structure ID)</w:t>
            </w:r>
          </w:p>
          <w:p w14:paraId="02352034" w14:textId="77777777" w:rsidR="00D42185" w:rsidRDefault="00D42185" w:rsidP="00AB039B">
            <w:pPr>
              <w:spacing w:after="0" w:line="240" w:lineRule="auto"/>
              <w:ind w:left="360"/>
              <w:jc w:val="center"/>
              <w:rPr>
                <w:rFonts w:eastAsia="Times New Roman" w:cs="Arial"/>
                <w:sz w:val="36"/>
                <w:szCs w:val="36"/>
              </w:rPr>
            </w:pPr>
          </w:p>
          <w:p w14:paraId="4A264737" w14:textId="70BC4878" w:rsidR="00AB039B" w:rsidRPr="00AB039B" w:rsidRDefault="00AB039B" w:rsidP="00AB039B">
            <w:pPr>
              <w:spacing w:after="0" w:line="240" w:lineRule="auto"/>
              <w:ind w:left="360"/>
              <w:jc w:val="center"/>
              <w:rPr>
                <w:rFonts w:eastAsia="Times New Roman" w:cs="Arial"/>
                <w:sz w:val="36"/>
                <w:szCs w:val="36"/>
              </w:rPr>
            </w:pPr>
            <w:r w:rsidRPr="00AB039B">
              <w:rPr>
                <w:rFonts w:eastAsia="Times New Roman" w:cs="Arial"/>
                <w:noProof/>
                <w:sz w:val="48"/>
                <w:szCs w:val="48"/>
              </w:rPr>
              <w:drawing>
                <wp:anchor distT="0" distB="0" distL="114300" distR="114300" simplePos="0" relativeHeight="251661312" behindDoc="1" locked="0" layoutInCell="1" allowOverlap="1" wp14:anchorId="6D86C8A4" wp14:editId="66CC3556">
                  <wp:simplePos x="0" y="0"/>
                  <wp:positionH relativeFrom="column">
                    <wp:posOffset>1894840</wp:posOffset>
                  </wp:positionH>
                  <wp:positionV relativeFrom="paragraph">
                    <wp:posOffset>163195</wp:posOffset>
                  </wp:positionV>
                  <wp:extent cx="2743200" cy="2733675"/>
                  <wp:effectExtent l="0" t="0" r="0" b="9525"/>
                  <wp:wrapNone/>
                  <wp:docPr id="1" name="Picture 1" descr="ND Shie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ND Shield"/>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2743200" cy="273367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986D69B" w14:textId="77777777" w:rsidR="00AB039B" w:rsidRPr="00AB039B" w:rsidRDefault="00AB039B" w:rsidP="00AB039B">
            <w:pPr>
              <w:spacing w:after="0" w:line="240" w:lineRule="auto"/>
              <w:ind w:left="360"/>
              <w:jc w:val="center"/>
              <w:rPr>
                <w:rFonts w:eastAsia="Times New Roman" w:cs="Arial"/>
                <w:sz w:val="36"/>
                <w:szCs w:val="36"/>
              </w:rPr>
            </w:pPr>
          </w:p>
          <w:p w14:paraId="04E3D90C" w14:textId="77777777" w:rsidR="00AB039B" w:rsidRPr="00AB039B" w:rsidRDefault="00AB039B" w:rsidP="00AB039B">
            <w:pPr>
              <w:spacing w:after="0" w:line="240" w:lineRule="auto"/>
              <w:ind w:left="360"/>
              <w:jc w:val="center"/>
              <w:rPr>
                <w:rFonts w:eastAsia="Times New Roman" w:cs="Arial"/>
                <w:sz w:val="36"/>
                <w:szCs w:val="36"/>
              </w:rPr>
            </w:pPr>
          </w:p>
          <w:p w14:paraId="340A4194" w14:textId="77777777" w:rsidR="00AB039B" w:rsidRPr="00AB039B" w:rsidRDefault="00AB039B" w:rsidP="00AB039B">
            <w:pPr>
              <w:spacing w:after="0" w:line="240" w:lineRule="auto"/>
              <w:ind w:left="360"/>
              <w:jc w:val="center"/>
              <w:rPr>
                <w:rFonts w:eastAsia="Times New Roman" w:cs="Arial"/>
                <w:sz w:val="36"/>
                <w:szCs w:val="36"/>
              </w:rPr>
            </w:pPr>
          </w:p>
          <w:p w14:paraId="0882A8A8" w14:textId="77777777" w:rsidR="00AB039B" w:rsidRPr="00AB039B" w:rsidRDefault="00AB039B" w:rsidP="00AB039B">
            <w:pPr>
              <w:spacing w:after="0" w:line="240" w:lineRule="auto"/>
              <w:ind w:left="360"/>
              <w:jc w:val="center"/>
              <w:rPr>
                <w:rFonts w:eastAsia="Times New Roman" w:cs="Arial"/>
                <w:sz w:val="36"/>
                <w:szCs w:val="36"/>
              </w:rPr>
            </w:pPr>
          </w:p>
          <w:p w14:paraId="178CD900" w14:textId="2A56729A" w:rsidR="00AB039B" w:rsidRPr="00AB039B" w:rsidRDefault="00F16209" w:rsidP="00AB039B">
            <w:pPr>
              <w:spacing w:after="0" w:line="240" w:lineRule="auto"/>
              <w:ind w:left="360"/>
              <w:jc w:val="center"/>
              <w:rPr>
                <w:rFonts w:eastAsia="Times New Roman" w:cs="Arial"/>
                <w:b/>
                <w:sz w:val="20"/>
                <w:szCs w:val="20"/>
              </w:rPr>
            </w:pPr>
            <w:r>
              <w:rPr>
                <w:rFonts w:eastAsia="Times New Roman" w:cs="Arial"/>
                <w:b/>
                <w:sz w:val="144"/>
                <w:szCs w:val="144"/>
              </w:rPr>
              <w:t>XX</w:t>
            </w:r>
          </w:p>
          <w:p w14:paraId="116D8FAC" w14:textId="77777777" w:rsidR="00AB039B" w:rsidRPr="00AB039B" w:rsidRDefault="00AB039B" w:rsidP="00AB039B">
            <w:pPr>
              <w:spacing w:after="0" w:line="240" w:lineRule="auto"/>
              <w:ind w:left="360"/>
              <w:jc w:val="center"/>
              <w:rPr>
                <w:rFonts w:eastAsia="Times New Roman" w:cs="Arial"/>
                <w:b/>
                <w:sz w:val="20"/>
                <w:szCs w:val="20"/>
              </w:rPr>
            </w:pPr>
          </w:p>
          <w:p w14:paraId="332D7594" w14:textId="77777777" w:rsidR="00AB039B" w:rsidRPr="00AB039B" w:rsidRDefault="00AB039B" w:rsidP="00AB039B">
            <w:pPr>
              <w:spacing w:after="0" w:line="240" w:lineRule="auto"/>
              <w:ind w:left="360"/>
              <w:jc w:val="center"/>
              <w:rPr>
                <w:rFonts w:eastAsia="Times New Roman" w:cs="Arial"/>
                <w:b/>
                <w:sz w:val="20"/>
                <w:szCs w:val="20"/>
              </w:rPr>
            </w:pPr>
          </w:p>
          <w:p w14:paraId="72047C2A" w14:textId="77777777" w:rsidR="00AB039B" w:rsidRPr="00AB039B" w:rsidRDefault="00AB039B" w:rsidP="00AB039B">
            <w:pPr>
              <w:spacing w:after="0" w:line="240" w:lineRule="auto"/>
              <w:ind w:left="360"/>
              <w:jc w:val="center"/>
              <w:rPr>
                <w:rFonts w:eastAsia="Times New Roman" w:cs="Arial"/>
                <w:b/>
                <w:sz w:val="20"/>
                <w:szCs w:val="20"/>
              </w:rPr>
            </w:pPr>
          </w:p>
          <w:p w14:paraId="311C4973" w14:textId="77777777" w:rsidR="00AB039B" w:rsidRPr="00AB039B" w:rsidRDefault="00AB039B" w:rsidP="00AB039B">
            <w:pPr>
              <w:spacing w:after="0" w:line="240" w:lineRule="auto"/>
              <w:ind w:left="360"/>
              <w:jc w:val="center"/>
              <w:rPr>
                <w:rFonts w:eastAsia="Times New Roman" w:cs="Arial"/>
                <w:b/>
                <w:sz w:val="20"/>
                <w:szCs w:val="20"/>
              </w:rPr>
            </w:pPr>
          </w:p>
          <w:p w14:paraId="253A93BA" w14:textId="77777777" w:rsidR="00AB039B" w:rsidRPr="00AB039B" w:rsidRDefault="00AB039B" w:rsidP="00AB039B">
            <w:pPr>
              <w:spacing w:after="0" w:line="240" w:lineRule="auto"/>
              <w:ind w:left="360"/>
              <w:jc w:val="center"/>
              <w:rPr>
                <w:rFonts w:eastAsia="Times New Roman" w:cs="Arial"/>
                <w:b/>
                <w:sz w:val="20"/>
                <w:szCs w:val="20"/>
              </w:rPr>
            </w:pPr>
          </w:p>
          <w:p w14:paraId="5341FCF8" w14:textId="77777777" w:rsidR="00AB039B" w:rsidRPr="00AB039B" w:rsidRDefault="00AB039B" w:rsidP="00AB039B">
            <w:pPr>
              <w:spacing w:after="0" w:line="240" w:lineRule="auto"/>
              <w:ind w:left="360"/>
              <w:jc w:val="center"/>
              <w:rPr>
                <w:rFonts w:eastAsia="Times New Roman" w:cs="Arial"/>
                <w:b/>
                <w:sz w:val="20"/>
                <w:szCs w:val="20"/>
              </w:rPr>
            </w:pPr>
          </w:p>
          <w:p w14:paraId="25928AFD" w14:textId="77777777" w:rsidR="00AB039B" w:rsidRPr="00AB039B" w:rsidRDefault="00371F3F" w:rsidP="00AB039B">
            <w:pPr>
              <w:spacing w:after="0" w:line="240" w:lineRule="auto"/>
              <w:ind w:left="360"/>
              <w:jc w:val="center"/>
              <w:rPr>
                <w:rFonts w:eastAsia="Times New Roman" w:cs="Arial"/>
                <w:b/>
                <w:sz w:val="20"/>
                <w:szCs w:val="20"/>
              </w:rPr>
            </w:pPr>
            <w:r>
              <w:rPr>
                <w:rFonts w:eastAsia="Calibri" w:cs="Arial"/>
                <w:b/>
                <w:sz w:val="20"/>
                <w:szCs w:val="20"/>
              </w:rPr>
              <w:pict w14:anchorId="0B587AA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6in;height:5.5pt" o:hrpct="0" o:hralign="center" o:hr="t">
                  <v:imagedata r:id="rId13" o:title="BD21328_"/>
                </v:shape>
              </w:pict>
            </w:r>
          </w:p>
          <w:p w14:paraId="01EADE09" w14:textId="2784B96D" w:rsidR="00AB039B" w:rsidRPr="00AB039B" w:rsidRDefault="00AB039B" w:rsidP="00AB039B">
            <w:pPr>
              <w:spacing w:after="0" w:line="240" w:lineRule="auto"/>
              <w:ind w:left="360"/>
              <w:jc w:val="center"/>
              <w:rPr>
                <w:rFonts w:eastAsia="Times New Roman" w:cs="Arial"/>
                <w:b/>
                <w:sz w:val="20"/>
                <w:szCs w:val="20"/>
              </w:rPr>
            </w:pPr>
          </w:p>
          <w:p w14:paraId="2A54B5BE" w14:textId="54EBCE1F"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Prepared by</w:t>
            </w:r>
          </w:p>
          <w:p w14:paraId="0ECD15E4" w14:textId="78195399" w:rsidR="00AB039B" w:rsidRPr="00AB039B" w:rsidRDefault="00AB039B" w:rsidP="00AB039B">
            <w:pPr>
              <w:spacing w:after="0" w:line="240" w:lineRule="auto"/>
              <w:ind w:left="360"/>
              <w:jc w:val="center"/>
              <w:rPr>
                <w:rFonts w:eastAsia="Times New Roman" w:cs="Arial"/>
                <w:b/>
                <w:sz w:val="20"/>
                <w:szCs w:val="20"/>
              </w:rPr>
            </w:pPr>
          </w:p>
          <w:p w14:paraId="6CCD8A77" w14:textId="0689909F"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NORTH DAKOTA DEPARTMENT OF TRANSPORTATION</w:t>
            </w:r>
          </w:p>
          <w:p w14:paraId="2445F1BE" w14:textId="44019BEC"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 xml:space="preserve">BISMARCK, </w:t>
            </w:r>
            <w:smartTag w:uri="urn:schemas-microsoft-com:office:smarttags" w:element="State">
              <w:r w:rsidRPr="00AB039B">
                <w:rPr>
                  <w:rFonts w:eastAsia="Times New Roman" w:cs="Arial"/>
                  <w:b/>
                  <w:sz w:val="20"/>
                  <w:szCs w:val="20"/>
                </w:rPr>
                <w:t>NORTH DAKOTA</w:t>
              </w:r>
            </w:smartTag>
          </w:p>
          <w:p w14:paraId="2A57B8E7" w14:textId="463D0196" w:rsidR="00AB039B" w:rsidRPr="00AB039B" w:rsidRDefault="00AB039B" w:rsidP="00AB039B">
            <w:pPr>
              <w:spacing w:after="0" w:line="240" w:lineRule="auto"/>
              <w:ind w:left="360"/>
              <w:jc w:val="center"/>
              <w:rPr>
                <w:rFonts w:eastAsia="Times New Roman" w:cs="Arial"/>
                <w:sz w:val="20"/>
                <w:szCs w:val="20"/>
              </w:rPr>
            </w:pPr>
          </w:p>
          <w:p w14:paraId="025D3636" w14:textId="673A92C2" w:rsidR="00AB039B" w:rsidRPr="00AB039B" w:rsidRDefault="00AB039B" w:rsidP="00AB039B">
            <w:pPr>
              <w:spacing w:after="0" w:line="240" w:lineRule="auto"/>
              <w:ind w:left="360"/>
              <w:jc w:val="center"/>
              <w:rPr>
                <w:rFonts w:eastAsia="Times New Roman" w:cs="Arial"/>
                <w:sz w:val="20"/>
                <w:szCs w:val="20"/>
              </w:rPr>
            </w:pPr>
            <w:hyperlink r:id="rId14" w:history="1">
              <w:r w:rsidRPr="00AB039B">
                <w:rPr>
                  <w:rFonts w:eastAsia="Times New Roman" w:cs="Arial"/>
                  <w:color w:val="0000FF"/>
                  <w:sz w:val="20"/>
                  <w:szCs w:val="20"/>
                  <w:u w:val="single"/>
                </w:rPr>
                <w:t>http://www.dot.nd.gov</w:t>
              </w:r>
            </w:hyperlink>
            <w:r w:rsidRPr="00AB039B">
              <w:rPr>
                <w:rFonts w:eastAsia="Times New Roman" w:cs="Arial"/>
                <w:sz w:val="20"/>
                <w:szCs w:val="20"/>
              </w:rPr>
              <w:t>/</w:t>
            </w:r>
          </w:p>
          <w:p w14:paraId="4CF56340" w14:textId="77777777" w:rsidR="00AB039B" w:rsidRPr="00AB039B" w:rsidRDefault="00AB039B" w:rsidP="00AB039B">
            <w:pPr>
              <w:spacing w:after="0" w:line="240" w:lineRule="auto"/>
              <w:ind w:left="360"/>
              <w:jc w:val="center"/>
              <w:rPr>
                <w:rFonts w:eastAsia="Times New Roman" w:cs="Arial"/>
                <w:b/>
                <w:sz w:val="20"/>
                <w:szCs w:val="20"/>
              </w:rPr>
            </w:pPr>
          </w:p>
          <w:p w14:paraId="7CED597A" w14:textId="6A899B78"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DIRECTOR</w:t>
            </w:r>
          </w:p>
          <w:p w14:paraId="388E9C40" w14:textId="77777777"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Ronald J. Henke, P.E.</w:t>
            </w:r>
          </w:p>
          <w:p w14:paraId="520D11B3" w14:textId="77777777" w:rsidR="00AB039B" w:rsidRPr="00AB039B" w:rsidRDefault="00AB039B" w:rsidP="00AB039B">
            <w:pPr>
              <w:spacing w:after="0" w:line="240" w:lineRule="auto"/>
              <w:ind w:left="360"/>
              <w:jc w:val="center"/>
              <w:rPr>
                <w:rFonts w:eastAsia="Times New Roman" w:cs="Arial"/>
                <w:b/>
                <w:sz w:val="20"/>
                <w:szCs w:val="20"/>
              </w:rPr>
            </w:pPr>
          </w:p>
          <w:p w14:paraId="5A6CE0AF" w14:textId="58D7A1A9"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PROJECT DEVELOPMENT DIRECTOR</w:t>
            </w:r>
          </w:p>
          <w:p w14:paraId="1DF47F8E" w14:textId="77777777"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Jon Ketterling, P.E.</w:t>
            </w:r>
          </w:p>
          <w:p w14:paraId="47CE263B" w14:textId="77777777" w:rsidR="00AB039B" w:rsidRPr="00AB039B" w:rsidRDefault="00AB039B" w:rsidP="00AB039B">
            <w:pPr>
              <w:spacing w:after="0" w:line="240" w:lineRule="auto"/>
              <w:ind w:left="360"/>
              <w:jc w:val="center"/>
              <w:rPr>
                <w:rFonts w:eastAsia="Times New Roman" w:cs="Arial"/>
                <w:b/>
                <w:sz w:val="20"/>
                <w:szCs w:val="20"/>
              </w:rPr>
            </w:pPr>
          </w:p>
          <w:p w14:paraId="4A9D6F63" w14:textId="77777777" w:rsidR="00AB039B" w:rsidRPr="002528F4" w:rsidRDefault="00AB039B" w:rsidP="00AB039B">
            <w:pPr>
              <w:spacing w:after="0" w:line="240" w:lineRule="auto"/>
              <w:ind w:left="360"/>
              <w:jc w:val="center"/>
              <w:rPr>
                <w:rFonts w:eastAsia="Times New Roman" w:cs="Arial"/>
                <w:color w:val="ED0000"/>
                <w:sz w:val="20"/>
                <w:szCs w:val="20"/>
              </w:rPr>
            </w:pPr>
            <w:r w:rsidRPr="00AB039B">
              <w:rPr>
                <w:rFonts w:eastAsia="Times New Roman" w:cs="Arial"/>
                <w:b/>
                <w:sz w:val="20"/>
                <w:szCs w:val="20"/>
              </w:rPr>
              <w:t xml:space="preserve">Principal Author: </w:t>
            </w:r>
            <w:r w:rsidRPr="002528F4">
              <w:rPr>
                <w:rFonts w:eastAsia="Times New Roman" w:cs="Arial"/>
                <w:color w:val="ED0000"/>
                <w:sz w:val="20"/>
                <w:szCs w:val="20"/>
              </w:rPr>
              <w:t>(Consulting Firm OR name, NDDOT Division name)</w:t>
            </w:r>
          </w:p>
          <w:p w14:paraId="14C70D86" w14:textId="77777777" w:rsidR="00AB039B" w:rsidRPr="00AB039B" w:rsidRDefault="00AB039B" w:rsidP="00AB039B">
            <w:pPr>
              <w:spacing w:after="0" w:line="240" w:lineRule="auto"/>
              <w:ind w:left="360"/>
              <w:jc w:val="center"/>
              <w:rPr>
                <w:rFonts w:eastAsia="Times New Roman" w:cs="Arial"/>
                <w:b/>
                <w:sz w:val="20"/>
                <w:szCs w:val="20"/>
              </w:rPr>
            </w:pPr>
            <w:r w:rsidRPr="002528F4">
              <w:rPr>
                <w:rFonts w:eastAsia="Times New Roman" w:cs="Arial"/>
                <w:b/>
                <w:color w:val="ED0000"/>
                <w:sz w:val="20"/>
                <w:szCs w:val="20"/>
              </w:rPr>
              <w:t>MONTH, YEAR</w:t>
            </w:r>
          </w:p>
        </w:tc>
      </w:tr>
    </w:tbl>
    <w:p w14:paraId="4A2EFCFB" w14:textId="17C10F55" w:rsidR="00AB039B" w:rsidRPr="00AB039B" w:rsidRDefault="00AB039B" w:rsidP="00AB039B">
      <w:pPr>
        <w:spacing w:after="0" w:line="240" w:lineRule="auto"/>
        <w:ind w:left="360"/>
        <w:jc w:val="both"/>
        <w:rPr>
          <w:rFonts w:eastAsia="Calibri" w:cs="Arial"/>
        </w:rPr>
      </w:pPr>
      <w:r w:rsidRPr="00EB79B9">
        <w:rPr>
          <w:rFonts w:cs="Arial"/>
          <w:noProof/>
        </w:rPr>
        <mc:AlternateContent>
          <mc:Choice Requires="wps">
            <w:drawing>
              <wp:anchor distT="0" distB="0" distL="114300" distR="114300" simplePos="0" relativeHeight="251663360" behindDoc="1" locked="0" layoutInCell="1" allowOverlap="1" wp14:anchorId="6475DBDC" wp14:editId="5CBB6C90">
                <wp:simplePos x="0" y="0"/>
                <wp:positionH relativeFrom="margin">
                  <wp:posOffset>-233340</wp:posOffset>
                </wp:positionH>
                <wp:positionV relativeFrom="page">
                  <wp:posOffset>9228130</wp:posOffset>
                </wp:positionV>
                <wp:extent cx="2497455" cy="467833"/>
                <wp:effectExtent l="0" t="0" r="17145" b="27940"/>
                <wp:wrapNone/>
                <wp:docPr id="1336166307" name="Text Box 13361663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97455" cy="467833"/>
                        </a:xfrm>
                        <a:prstGeom prst="rect">
                          <a:avLst/>
                        </a:prstGeom>
                        <a:solidFill>
                          <a:srgbClr val="FFFFFF"/>
                        </a:solidFill>
                        <a:ln w="9525">
                          <a:solidFill>
                            <a:srgbClr val="000000"/>
                          </a:solidFill>
                          <a:miter lim="800000"/>
                          <a:headEnd/>
                          <a:tailEnd/>
                        </a:ln>
                      </wps:spPr>
                      <wps:txbx>
                        <w:txbxContent>
                          <w:p w14:paraId="5A37FD3A" w14:textId="77777777" w:rsidR="00AB039B" w:rsidRPr="00E92871" w:rsidRDefault="00AB039B" w:rsidP="00AB039B">
                            <w:pPr>
                              <w:spacing w:after="0" w:line="240" w:lineRule="auto"/>
                              <w:jc w:val="center"/>
                              <w:rPr>
                                <w:b/>
                                <w:bCs/>
                              </w:rPr>
                            </w:pPr>
                            <w:r w:rsidRPr="00E92871">
                              <w:rPr>
                                <w:b/>
                              </w:rPr>
                              <w:t xml:space="preserve">23 USC </w:t>
                            </w:r>
                            <w:r w:rsidRPr="00E92871">
                              <w:rPr>
                                <w:b/>
                                <w:bCs/>
                              </w:rPr>
                              <w:t>§ 40</w:t>
                            </w:r>
                            <w:r>
                              <w:rPr>
                                <w:b/>
                                <w:bCs/>
                              </w:rPr>
                              <w:t>7</w:t>
                            </w:r>
                          </w:p>
                          <w:p w14:paraId="30FA9208" w14:textId="77777777" w:rsidR="00AB039B" w:rsidRPr="00E92871" w:rsidRDefault="00AB039B" w:rsidP="00AB039B">
                            <w:pPr>
                              <w:spacing w:after="0" w:line="240" w:lineRule="auto"/>
                              <w:jc w:val="center"/>
                              <w:rPr>
                                <w:b/>
                              </w:rPr>
                            </w:pPr>
                            <w:r w:rsidRPr="00E92871">
                              <w:rPr>
                                <w:b/>
                              </w:rPr>
                              <w:t>NDDOT Reserves All Objections</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475DBDC" id="_x0000_t202" coordsize="21600,21600" o:spt="202" path="m,l,21600r21600,l21600,xe">
                <v:stroke joinstyle="miter"/>
                <v:path gradientshapeok="t" o:connecttype="rect"/>
              </v:shapetype>
              <v:shape id="Text Box 1336166307" o:spid="_x0000_s1026" type="#_x0000_t202" style="position:absolute;left:0;text-align:left;margin-left:-18.35pt;margin-top:726.6pt;width:196.65pt;height:36.85pt;z-index:-251653120;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72SgFwIAACsEAAAOAAAAZHJzL2Uyb0RvYy54bWysU9tu2zAMfR+wfxD0vjhJkzYx4hRdugwD&#10;ugvQ7QNkWY6FyaJGKbGzrx8lp2l2exmmB0EUqUPy8Gh127eGHRR6Dbbgk9GYM2UlVNruCv7l8/bV&#10;gjMfhK2EAasKflSe365fvlh1LldTaMBUChmBWJ93ruBNCC7PMi8b1Qo/AqcsOWvAVgQycZdVKDpC&#10;b002HY+vsw6wcghSeU+394OTrxN+XSsZPta1V4GZglNtIe2Y9jLu2Xol8h0K12h5KkP8QxWt0JaS&#10;nqHuRRBsj/o3qFZLBA91GEloM6hrLVXqgbqZjH/p5rERTqVeiBzvzjT5/wcrPxwe3SdkoX8NPQ0w&#10;NeHdA8ivnlnYNMLu1B0idI0SFSWeRMqyzvn89DRS7XMfQcruPVQ0ZLEPkID6GtvICvXJCJ0GcDyT&#10;rvrAJF1OZ8ub2XzOmSTf7PpmcXWVUoj86bVDH94qaFk8FBxpqAldHB58iNWI/CkkJvNgdLXVxiQD&#10;d+XGIDsIEsA2rRP6T2HGsq7gy/l0PhDwV4hxWn+CaHUgJRvdFnxxDhJ5pO2NrZLOgtBmOFPJxp54&#10;jNQNJIa+7Ckw8llCdSRGEQbF0g+jQwP4nbOO1Fpw/20vUHFm3lmaynIym0V5J2M2v5mSgZee8tIj&#10;rCSoggfOhuMmDF9i71DvGso06MDCHU2y1onk56pOdZMiE/en3xMlf2mnqOc/vv4BAAD//wMAUEsD&#10;BBQABgAIAAAAIQCjT5Zw4wAAAA0BAAAPAAAAZHJzL2Rvd25yZXYueG1sTI/LTsMwEEX3SPyDNUhs&#10;UOuQNG4b4lQICQQ7KFXZusk0ifAj2G4a/p5hBcuZe3TnTLmZjGYj+tA7K+F2ngBDW7umt62E3fvj&#10;bAUsRGUbpZ1FCd8YYFNdXpSqaNzZvuG4jS2jEhsKJaGLcSg4D3WHRoW5G9BSdnTeqEijb3nj1ZnK&#10;jeZpkghuVG/pQqcGfOiw/tyejITV4nn8CC/Z674WR72ON8vx6ctLeX013d8BizjFPxh+9UkdKnI6&#10;uJNtAtMSZplYEkrBIs9SYIRkuRDADrTKU7EGXpX8/xfVDwAAAP//AwBQSwECLQAUAAYACAAAACEA&#10;toM4kv4AAADhAQAAEwAAAAAAAAAAAAAAAAAAAAAAW0NvbnRlbnRfVHlwZXNdLnhtbFBLAQItABQA&#10;BgAIAAAAIQA4/SH/1gAAAJQBAAALAAAAAAAAAAAAAAAAAC8BAABfcmVscy8ucmVsc1BLAQItABQA&#10;BgAIAAAAIQAx72SgFwIAACsEAAAOAAAAAAAAAAAAAAAAAC4CAABkcnMvZTJvRG9jLnhtbFBLAQIt&#10;ABQABgAIAAAAIQCjT5Zw4wAAAA0BAAAPAAAAAAAAAAAAAAAAAHEEAABkcnMvZG93bnJldi54bWxQ&#10;SwUGAAAAAAQABADzAAAAgQUAAAAA&#10;">
                <v:textbox>
                  <w:txbxContent>
                    <w:p w14:paraId="5A37FD3A" w14:textId="77777777" w:rsidR="00AB039B" w:rsidRPr="00E92871" w:rsidRDefault="00AB039B" w:rsidP="00AB039B">
                      <w:pPr>
                        <w:spacing w:after="0" w:line="240" w:lineRule="auto"/>
                        <w:jc w:val="center"/>
                        <w:rPr>
                          <w:b/>
                          <w:bCs/>
                        </w:rPr>
                      </w:pPr>
                      <w:r w:rsidRPr="00E92871">
                        <w:rPr>
                          <w:b/>
                        </w:rPr>
                        <w:t xml:space="preserve">23 USC </w:t>
                      </w:r>
                      <w:r w:rsidRPr="00E92871">
                        <w:rPr>
                          <w:b/>
                          <w:bCs/>
                        </w:rPr>
                        <w:t>§ 40</w:t>
                      </w:r>
                      <w:r>
                        <w:rPr>
                          <w:b/>
                          <w:bCs/>
                        </w:rPr>
                        <w:t>7</w:t>
                      </w:r>
                    </w:p>
                    <w:p w14:paraId="30FA9208" w14:textId="77777777" w:rsidR="00AB039B" w:rsidRPr="00E92871" w:rsidRDefault="00AB039B" w:rsidP="00AB039B">
                      <w:pPr>
                        <w:spacing w:after="0" w:line="240" w:lineRule="auto"/>
                        <w:jc w:val="center"/>
                        <w:rPr>
                          <w:b/>
                        </w:rPr>
                      </w:pPr>
                      <w:r w:rsidRPr="00E92871">
                        <w:rPr>
                          <w:b/>
                        </w:rPr>
                        <w:t>NDDOT Reserves All Objections</w:t>
                      </w:r>
                    </w:p>
                  </w:txbxContent>
                </v:textbox>
                <w10:wrap anchorx="margin" anchory="page"/>
              </v:shape>
            </w:pict>
          </mc:Fallback>
        </mc:AlternateContent>
      </w:r>
    </w:p>
    <w:p w14:paraId="07AC069F" w14:textId="77777777" w:rsidR="00AB039B" w:rsidRPr="00AB039B" w:rsidRDefault="00AB039B" w:rsidP="00AB039B">
      <w:pPr>
        <w:spacing w:after="0" w:line="240" w:lineRule="auto"/>
        <w:jc w:val="both"/>
        <w:rPr>
          <w:rFonts w:eastAsia="Calibri" w:cs="Arial"/>
        </w:rPr>
      </w:pPr>
    </w:p>
    <w:p w14:paraId="760FED50" w14:textId="77777777" w:rsidR="00E13256" w:rsidRDefault="00E13256" w:rsidP="00567A13">
      <w:pPr>
        <w:spacing w:after="0" w:line="240" w:lineRule="auto"/>
        <w:contextualSpacing/>
        <w:jc w:val="center"/>
        <w:rPr>
          <w:rFonts w:cs="Arial"/>
          <w:b/>
          <w:sz w:val="36"/>
          <w:szCs w:val="36"/>
        </w:rPr>
      </w:pPr>
    </w:p>
    <w:p w14:paraId="7DA09BD8" w14:textId="49A5BB51" w:rsidR="00CC4FBC" w:rsidRDefault="00435D0E" w:rsidP="00567A13">
      <w:pPr>
        <w:spacing w:after="0" w:line="240" w:lineRule="auto"/>
        <w:contextualSpacing/>
        <w:jc w:val="center"/>
        <w:rPr>
          <w:rFonts w:cs="Arial"/>
          <w:b/>
          <w:sz w:val="36"/>
          <w:szCs w:val="36"/>
        </w:rPr>
      </w:pPr>
      <w:r>
        <w:rPr>
          <w:rFonts w:cs="Arial"/>
          <w:b/>
          <w:sz w:val="36"/>
          <w:szCs w:val="36"/>
        </w:rPr>
        <w:t>XX-0-000(000)000</w:t>
      </w:r>
    </w:p>
    <w:p w14:paraId="1E17DB6D" w14:textId="7DC34183" w:rsidR="00711361" w:rsidRPr="00EB79B9" w:rsidRDefault="00711361" w:rsidP="00567A13">
      <w:pPr>
        <w:spacing w:after="0" w:line="240" w:lineRule="auto"/>
        <w:contextualSpacing/>
        <w:jc w:val="center"/>
        <w:rPr>
          <w:rFonts w:cs="Arial"/>
          <w:b/>
          <w:sz w:val="36"/>
          <w:szCs w:val="36"/>
        </w:rPr>
      </w:pPr>
      <w:r>
        <w:rPr>
          <w:rFonts w:cs="Arial"/>
          <w:b/>
          <w:sz w:val="36"/>
          <w:szCs w:val="36"/>
        </w:rPr>
        <w:t>PCN 12345</w:t>
      </w:r>
    </w:p>
    <w:p w14:paraId="1587AC7A" w14:textId="77777777" w:rsidR="00CC4FBC" w:rsidRDefault="00CC4FBC" w:rsidP="005C1DF5">
      <w:pPr>
        <w:spacing w:after="0" w:line="240" w:lineRule="auto"/>
        <w:jc w:val="center"/>
        <w:rPr>
          <w:rFonts w:cs="Arial"/>
          <w:b/>
        </w:rPr>
      </w:pPr>
    </w:p>
    <w:p w14:paraId="5B961EE9" w14:textId="77777777" w:rsidR="001A2813" w:rsidRPr="00EB79B9" w:rsidRDefault="001A2813" w:rsidP="005C1DF5">
      <w:pPr>
        <w:spacing w:after="0" w:line="240" w:lineRule="auto"/>
        <w:jc w:val="center"/>
        <w:rPr>
          <w:rFonts w:cs="Arial"/>
          <w:b/>
        </w:rPr>
      </w:pPr>
    </w:p>
    <w:p w14:paraId="55840111" w14:textId="1D747A4D" w:rsidR="008674ED" w:rsidRPr="002528F4" w:rsidRDefault="008674ED" w:rsidP="008674ED">
      <w:pPr>
        <w:spacing w:after="0" w:line="240" w:lineRule="auto"/>
        <w:jc w:val="center"/>
        <w:rPr>
          <w:rFonts w:cs="Arial"/>
          <w:color w:val="ED0000"/>
        </w:rPr>
      </w:pPr>
      <w:r w:rsidRPr="002528F4">
        <w:rPr>
          <w:rFonts w:cs="Arial"/>
          <w:color w:val="ED0000"/>
        </w:rPr>
        <w:t xml:space="preserve">NAME OF FEATURE INTERSECTED (e.g. </w:t>
      </w:r>
      <w:r w:rsidR="0064048D" w:rsidRPr="002528F4">
        <w:rPr>
          <w:rFonts w:cs="Arial"/>
          <w:color w:val="ED0000"/>
        </w:rPr>
        <w:t>PIPESTEM</w:t>
      </w:r>
      <w:r w:rsidRPr="002528F4">
        <w:rPr>
          <w:rFonts w:cs="Arial"/>
          <w:color w:val="ED0000"/>
        </w:rPr>
        <w:t xml:space="preserve"> CREEK)</w:t>
      </w:r>
    </w:p>
    <w:p w14:paraId="10F0734E" w14:textId="4DC24502" w:rsidR="00CC4FBC" w:rsidRPr="002528F4" w:rsidRDefault="00CC4FBC" w:rsidP="005C1DF5">
      <w:pPr>
        <w:spacing w:after="0" w:line="240" w:lineRule="auto"/>
        <w:jc w:val="center"/>
        <w:rPr>
          <w:rFonts w:cs="Arial"/>
          <w:color w:val="ED0000"/>
        </w:rPr>
      </w:pPr>
      <w:r w:rsidRPr="002528F4">
        <w:rPr>
          <w:rFonts w:cs="Arial"/>
          <w:color w:val="ED0000"/>
        </w:rPr>
        <w:t>PROJECT LOCATION</w:t>
      </w:r>
      <w:r w:rsidR="00D37811" w:rsidRPr="002528F4">
        <w:rPr>
          <w:rFonts w:cs="Arial"/>
          <w:color w:val="ED0000"/>
        </w:rPr>
        <w:t xml:space="preserve"> (</w:t>
      </w:r>
      <w:r w:rsidR="00FF0861" w:rsidRPr="002528F4">
        <w:rPr>
          <w:rFonts w:cs="Arial"/>
          <w:color w:val="ED0000"/>
        </w:rPr>
        <w:t>e.g.</w:t>
      </w:r>
      <w:r w:rsidR="00D37811" w:rsidRPr="002528F4">
        <w:rPr>
          <w:rFonts w:cs="Arial"/>
          <w:color w:val="ED0000"/>
        </w:rPr>
        <w:t xml:space="preserve"> </w:t>
      </w:r>
      <w:r w:rsidR="00E8679B" w:rsidRPr="002528F4">
        <w:rPr>
          <w:rFonts w:cs="Arial"/>
          <w:color w:val="ED0000"/>
        </w:rPr>
        <w:t>NORTH OF JCT US 52</w:t>
      </w:r>
      <w:r w:rsidR="00D37811" w:rsidRPr="002528F4">
        <w:rPr>
          <w:rFonts w:cs="Arial"/>
          <w:color w:val="ED0000"/>
        </w:rPr>
        <w:t>)</w:t>
      </w:r>
    </w:p>
    <w:p w14:paraId="48CCF3C6" w14:textId="15DD68B1" w:rsidR="00EF51CF" w:rsidRPr="002528F4" w:rsidRDefault="00094EF5" w:rsidP="005C1DF5">
      <w:pPr>
        <w:spacing w:after="0" w:line="240" w:lineRule="auto"/>
        <w:jc w:val="center"/>
        <w:rPr>
          <w:rFonts w:cs="Arial"/>
          <w:color w:val="ED0000"/>
        </w:rPr>
      </w:pPr>
      <w:r w:rsidRPr="002528F4">
        <w:rPr>
          <w:rFonts w:cs="Arial"/>
          <w:color w:val="ED0000"/>
        </w:rPr>
        <w:t>COUNTY</w:t>
      </w:r>
    </w:p>
    <w:p w14:paraId="7384268A" w14:textId="77777777" w:rsidR="00CC4FBC" w:rsidRPr="00EB79B9" w:rsidRDefault="00CC4FBC" w:rsidP="005C1DF5">
      <w:pPr>
        <w:spacing w:after="0" w:line="240" w:lineRule="auto"/>
        <w:rPr>
          <w:rFonts w:cs="Arial"/>
          <w:b/>
        </w:rPr>
      </w:pPr>
    </w:p>
    <w:p w14:paraId="2FC7669B" w14:textId="77777777" w:rsidR="00CC4FBC" w:rsidRPr="00EB79B9" w:rsidRDefault="00CC4FBC" w:rsidP="005C1DF5">
      <w:pPr>
        <w:spacing w:after="0" w:line="240" w:lineRule="auto"/>
        <w:rPr>
          <w:rFonts w:cs="Arial"/>
          <w:b/>
        </w:rPr>
      </w:pPr>
    </w:p>
    <w:p w14:paraId="0FB8267F" w14:textId="77777777" w:rsidR="00CC4FBC" w:rsidRPr="00EB79B9" w:rsidRDefault="00CC4FBC" w:rsidP="005C1DF5">
      <w:pPr>
        <w:spacing w:after="0" w:line="240" w:lineRule="auto"/>
        <w:rPr>
          <w:rFonts w:cs="Arial"/>
          <w:b/>
        </w:rPr>
      </w:pPr>
    </w:p>
    <w:p w14:paraId="7396451F" w14:textId="5534EEF3" w:rsidR="00CC4FBC" w:rsidRPr="00EB79B9" w:rsidRDefault="00CC4FBC" w:rsidP="005C1DF5">
      <w:pPr>
        <w:spacing w:after="0" w:line="240" w:lineRule="auto"/>
        <w:ind w:left="1440" w:firstLine="1440"/>
        <w:rPr>
          <w:rFonts w:cs="Arial"/>
          <w:b/>
          <w:i/>
          <w:sz w:val="48"/>
          <w:szCs w:val="48"/>
        </w:rPr>
      </w:pPr>
      <w:r w:rsidRPr="00EB79B9">
        <w:rPr>
          <w:rFonts w:cs="Arial"/>
          <w:b/>
          <w:i/>
          <w:sz w:val="48"/>
          <w:szCs w:val="48"/>
        </w:rPr>
        <w:t>CERTIFICATION</w:t>
      </w:r>
    </w:p>
    <w:p w14:paraId="38F6AE49" w14:textId="5534EEF3" w:rsidR="004751FD" w:rsidRPr="00E13256" w:rsidRDefault="00455B73" w:rsidP="004751FD">
      <w:pPr>
        <w:rPr>
          <w:rFonts w:cs="Arial"/>
          <w:b/>
        </w:rPr>
      </w:pPr>
      <w:r>
        <w:rPr>
          <w:rFonts w:cs="Arial"/>
          <w:b/>
          <w:noProof/>
        </w:rPr>
        <mc:AlternateContent>
          <mc:Choice Requires="wps">
            <w:drawing>
              <wp:anchor distT="0" distB="0" distL="114300" distR="114300" simplePos="0" relativeHeight="251659264" behindDoc="0" locked="0" layoutInCell="1" allowOverlap="1" wp14:anchorId="34526FD7" wp14:editId="2A75D402">
                <wp:simplePos x="0" y="0"/>
                <wp:positionH relativeFrom="margin">
                  <wp:posOffset>2057400</wp:posOffset>
                </wp:positionH>
                <wp:positionV relativeFrom="paragraph">
                  <wp:posOffset>1086485</wp:posOffset>
                </wp:positionV>
                <wp:extent cx="1828800" cy="1828800"/>
                <wp:effectExtent l="0" t="0" r="19050" b="19050"/>
                <wp:wrapNone/>
                <wp:docPr id="464456888" name="Rectangle 1"/>
                <wp:cNvGraphicFramePr/>
                <a:graphic xmlns:a="http://schemas.openxmlformats.org/drawingml/2006/main">
                  <a:graphicData uri="http://schemas.microsoft.com/office/word/2010/wordprocessingShape">
                    <wps:wsp>
                      <wps:cNvSpPr/>
                      <wps:spPr>
                        <a:xfrm>
                          <a:off x="0" y="0"/>
                          <a:ext cx="1828800" cy="1828800"/>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D59E5CC" id="Rectangle 1" o:spid="_x0000_s1026" style="position:absolute;margin-left:162pt;margin-top:85.55pt;width:2in;height:2in;z-index:2516592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Jxf+eQIAAF8FAAAOAAAAZHJzL2Uyb0RvYy54bWysVE1v2zAMvQ/YfxB0X20H7ZYFdYqgRYcB&#10;RVu0HXpWZCk2IIsapcTJfv0o+SNBV+wwLAdHFMlH8pHU5dW+NWyn0DdgS16c5ZwpK6Fq7KbkP15u&#10;P80580HYShiwquQH5fnV8uOHy84t1AxqMJVCRiDWLzpX8joEt8gyL2vVCn8GTllSasBWBBJxk1Uo&#10;OkJvTTbL889ZB1g5BKm8p9ubXsmXCV9rJcOD1l4FZkpOuYX0xfRdx2+2vBSLDQpXN3JIQ/xDFq1o&#10;LAWdoG5EEGyLzR9QbSMRPOhwJqHNQOtGqlQDVVPkb6p5roVTqRYix7uJJv//YOX97tk9ItHQOb/w&#10;dIxV7DW28Z/yY/tE1mEiS+0Dk3RZzGfzeU6cStKNAuFkR3eHPnxT0LJ4KDlSNxJJYnfnQ286msRo&#10;Fm4bY1JHjI0XHkxTxbskxJFQ1wbZTlAzw76IzaNoJ1YkRc/sWEs6hYNREcLYJ6VZU1H2s5RIGrMj&#10;ppBS2VD0qlpUqg91kdNvDDZmkUInwIisKckJewAYLXuQEbvPebCPripN6eSc/y2x3nnySJHBhsm5&#10;bSzgewCGqhoi9/YjST01kaU1VIdHZAj9jngnbxtq253w4VEgLQW1mhY9PNBHG+hKDsOJsxrw13v3&#10;0Z5mlbScdbRkJfc/twIVZ+a7pSn+Wpyfx61MwvnFlxkJeKpZn2rstr0Gan1BT4qT6RjtgxmPGqF9&#10;pfdgFaOSSlhJsUsuA47CdeiXn14UqVarZEab6ES4s89ORvDIahzLl/2rQDfMbqCxv4dxIcXizQj3&#10;ttHTwmobQDdpvo+8DnzTFqfBGV6c+Eycysnq+C4ufwMAAP//AwBQSwMEFAAGAAgAAAAhAFOkfVTj&#10;AAAACwEAAA8AAABkcnMvZG93bnJldi54bWxMj81OwzAQhO9IvIO1SFyq1nEoBUKcqkIqrZBAaoED&#10;NzfexhHxj2K3DW/f5QTHnRnNflPOB9uxI/ax9U6CmGTA0NVet66R8PG+HN8Di0k5rTrvUMIPRphX&#10;lxelKrQ/uQ0et6lhVOJioSSYlELBeawNWhUnPqAjb+97qxKdfcN1r05UbjueZ9mMW9U6+mBUwCeD&#10;9ff2YCUsV2a04C+vn2Ed3/Y2X4fn1ehLyuurYfEILOGQ/sLwi0/oUBHTzh+cjqyTcJNPaUsi404I&#10;YJSYiZyUnYTp7YMAXpX8/4bqDAAA//8DAFBLAQItABQABgAIAAAAIQC2gziS/gAAAOEBAAATAAAA&#10;AAAAAAAAAAAAAAAAAABbQ29udGVudF9UeXBlc10ueG1sUEsBAi0AFAAGAAgAAAAhADj9If/WAAAA&#10;lAEAAAsAAAAAAAAAAAAAAAAALwEAAF9yZWxzLy5yZWxzUEsBAi0AFAAGAAgAAAAhAEEnF/55AgAA&#10;XwUAAA4AAAAAAAAAAAAAAAAALgIAAGRycy9lMm9Eb2MueG1sUEsBAi0AFAAGAAgAAAAhAFOkfVTj&#10;AAAACwEAAA8AAAAAAAAAAAAAAAAA0wQAAGRycy9kb3ducmV2LnhtbFBLBQYAAAAABAAEAPMAAADj&#10;BQAAAAA=&#10;" filled="f" strokecolor="black [3213]" strokeweight="2pt">
                <w10:wrap anchorx="margin"/>
              </v:rect>
            </w:pict>
          </mc:Fallback>
        </mc:AlternateContent>
      </w:r>
      <w:r w:rsidRPr="00EB79B9">
        <w:rPr>
          <w:rFonts w:cs="Arial"/>
          <w:noProof/>
          <w:szCs w:val="16"/>
        </w:rPr>
        <w:drawing>
          <wp:anchor distT="0" distB="0" distL="114300" distR="114300" simplePos="0" relativeHeight="251658240" behindDoc="0" locked="0" layoutInCell="1" allowOverlap="1" wp14:anchorId="3063D8CC" wp14:editId="735E8BD2">
            <wp:simplePos x="0" y="0"/>
            <wp:positionH relativeFrom="margin">
              <wp:posOffset>2257425</wp:posOffset>
            </wp:positionH>
            <wp:positionV relativeFrom="paragraph">
              <wp:posOffset>1298442</wp:posOffset>
            </wp:positionV>
            <wp:extent cx="1447800" cy="1447800"/>
            <wp:effectExtent l="0" t="0" r="0" b="0"/>
            <wp:wrapNone/>
            <wp:docPr id="2001955927" name="Picture 2001955927" descr="prelimina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preliminary"/>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447800" cy="1447800"/>
                    </a:xfrm>
                    <a:prstGeom prst="rect">
                      <a:avLst/>
                    </a:prstGeom>
                    <a:noFill/>
                    <a:ln>
                      <a:noFill/>
                    </a:ln>
                  </pic:spPr>
                </pic:pic>
              </a:graphicData>
            </a:graphic>
            <wp14:sizeRelV relativeFrom="margin">
              <wp14:pctHeight>0</wp14:pctHeight>
            </wp14:sizeRelV>
          </wp:anchor>
        </w:drawing>
      </w:r>
    </w:p>
    <w:p w14:paraId="2313AFCA" w14:textId="77777777" w:rsidR="004751FD" w:rsidRPr="004751FD" w:rsidRDefault="004751FD" w:rsidP="004751FD">
      <w:pPr>
        <w:rPr>
          <w:rFonts w:cs="Arial"/>
        </w:rPr>
      </w:pPr>
    </w:p>
    <w:p w14:paraId="7F43FCF3" w14:textId="77777777" w:rsidR="004751FD" w:rsidRPr="004751FD" w:rsidRDefault="004751FD" w:rsidP="004751FD">
      <w:pPr>
        <w:rPr>
          <w:rFonts w:cs="Arial"/>
        </w:rPr>
      </w:pPr>
    </w:p>
    <w:p w14:paraId="75130938" w14:textId="77777777" w:rsidR="004751FD" w:rsidRPr="004751FD" w:rsidRDefault="004751FD" w:rsidP="004751FD">
      <w:pPr>
        <w:rPr>
          <w:rFonts w:cs="Arial"/>
        </w:rPr>
      </w:pPr>
    </w:p>
    <w:p w14:paraId="4CC6CF18" w14:textId="77777777" w:rsidR="004751FD" w:rsidRPr="004751FD" w:rsidRDefault="004751FD" w:rsidP="004751FD">
      <w:pPr>
        <w:rPr>
          <w:rFonts w:cs="Arial"/>
        </w:rPr>
      </w:pPr>
    </w:p>
    <w:p w14:paraId="5F04C6DD" w14:textId="77777777" w:rsidR="004751FD" w:rsidRPr="004751FD" w:rsidRDefault="004751FD" w:rsidP="004751FD">
      <w:pPr>
        <w:rPr>
          <w:rFonts w:cs="Arial"/>
        </w:rPr>
      </w:pPr>
    </w:p>
    <w:p w14:paraId="2B2E6386" w14:textId="77777777" w:rsidR="004751FD" w:rsidRPr="004751FD" w:rsidRDefault="004751FD" w:rsidP="004751FD">
      <w:pPr>
        <w:rPr>
          <w:rFonts w:cs="Arial"/>
        </w:rPr>
      </w:pPr>
    </w:p>
    <w:p w14:paraId="5374D610" w14:textId="77777777" w:rsidR="004751FD" w:rsidRDefault="004751FD" w:rsidP="004751FD">
      <w:pPr>
        <w:rPr>
          <w:rFonts w:cs="Arial"/>
        </w:rPr>
      </w:pPr>
    </w:p>
    <w:p w14:paraId="06843409" w14:textId="3390C225" w:rsidR="004751FD" w:rsidRPr="004751FD" w:rsidRDefault="004751FD" w:rsidP="004751FD">
      <w:pPr>
        <w:rPr>
          <w:rFonts w:cs="Arial"/>
        </w:rPr>
        <w:sectPr w:rsidR="004751FD" w:rsidRPr="004751FD" w:rsidSect="00AB039B">
          <w:headerReference w:type="even" r:id="rId16"/>
          <w:headerReference w:type="default" r:id="rId17"/>
          <w:footerReference w:type="even" r:id="rId18"/>
          <w:footerReference w:type="default" r:id="rId19"/>
          <w:headerReference w:type="first" r:id="rId20"/>
          <w:footerReference w:type="first" r:id="rId21"/>
          <w:pgSz w:w="12240" w:h="15840" w:code="1"/>
          <w:pgMar w:top="1440" w:right="1440" w:bottom="1008" w:left="1440" w:header="576" w:footer="432" w:gutter="0"/>
          <w:pgNumType w:fmt="lowerRoman" w:start="1"/>
          <w:cols w:space="720"/>
          <w:titlePg/>
          <w:docGrid w:linePitch="360"/>
        </w:sectPr>
      </w:pPr>
    </w:p>
    <w:p w14:paraId="2551DE6E" w14:textId="7F497F73" w:rsidR="0045385C" w:rsidRPr="005B5791" w:rsidRDefault="0045385C" w:rsidP="00AB6D6F">
      <w:pPr>
        <w:pStyle w:val="NonContentsHeading1"/>
      </w:pPr>
      <w:bookmarkStart w:id="0" w:name="_Toc409516509"/>
      <w:r w:rsidRPr="005B5791">
        <w:lastRenderedPageBreak/>
        <w:t>Contents</w:t>
      </w:r>
      <w:bookmarkEnd w:id="0"/>
    </w:p>
    <w:p w14:paraId="4B9FA20C" w14:textId="54A8CAD5" w:rsidR="00B5598A" w:rsidRDefault="00221266">
      <w:pPr>
        <w:pStyle w:val="TOC1"/>
        <w:rPr>
          <w:rFonts w:asciiTheme="minorHAnsi" w:eastAsiaTheme="minorEastAsia" w:hAnsiTheme="minorHAnsi"/>
          <w:noProof/>
          <w:kern w:val="2"/>
          <w14:ligatures w14:val="standardContextual"/>
        </w:rPr>
      </w:pPr>
      <w:r w:rsidRPr="005B5791">
        <w:fldChar w:fldCharType="begin"/>
      </w:r>
      <w:r w:rsidRPr="005B5791">
        <w:instrText xml:space="preserve"> TOC \o "2-3" \h \z \t "Heading 1,1" </w:instrText>
      </w:r>
      <w:r w:rsidRPr="005B5791">
        <w:fldChar w:fldCharType="separate"/>
      </w:r>
      <w:hyperlink w:anchor="_Toc158361559" w:history="1">
        <w:r w:rsidR="00B5598A" w:rsidRPr="00CF24E2">
          <w:rPr>
            <w:rStyle w:val="Hyperlink"/>
            <w:noProof/>
          </w:rPr>
          <w:t>1</w:t>
        </w:r>
        <w:r w:rsidR="00B5598A">
          <w:rPr>
            <w:rFonts w:asciiTheme="minorHAnsi" w:eastAsiaTheme="minorEastAsia" w:hAnsiTheme="minorHAnsi"/>
            <w:noProof/>
            <w:kern w:val="2"/>
            <w14:ligatures w14:val="standardContextual"/>
          </w:rPr>
          <w:tab/>
        </w:r>
        <w:r w:rsidR="00B5598A" w:rsidRPr="00CF24E2">
          <w:rPr>
            <w:rStyle w:val="Hyperlink"/>
            <w:noProof/>
          </w:rPr>
          <w:t>Introduction</w:t>
        </w:r>
        <w:r w:rsidR="00B5598A">
          <w:rPr>
            <w:noProof/>
            <w:webHidden/>
          </w:rPr>
          <w:tab/>
        </w:r>
        <w:r w:rsidR="00B5598A">
          <w:rPr>
            <w:noProof/>
            <w:webHidden/>
          </w:rPr>
          <w:fldChar w:fldCharType="begin"/>
        </w:r>
        <w:r w:rsidR="00B5598A">
          <w:rPr>
            <w:noProof/>
            <w:webHidden/>
          </w:rPr>
          <w:instrText xml:space="preserve"> PAGEREF _Toc158361559 \h </w:instrText>
        </w:r>
        <w:r w:rsidR="00B5598A">
          <w:rPr>
            <w:noProof/>
            <w:webHidden/>
          </w:rPr>
        </w:r>
        <w:r w:rsidR="00B5598A">
          <w:rPr>
            <w:noProof/>
            <w:webHidden/>
          </w:rPr>
          <w:fldChar w:fldCharType="separate"/>
        </w:r>
        <w:r w:rsidR="00B5598A">
          <w:rPr>
            <w:noProof/>
            <w:webHidden/>
          </w:rPr>
          <w:t>1</w:t>
        </w:r>
        <w:r w:rsidR="00B5598A">
          <w:rPr>
            <w:noProof/>
            <w:webHidden/>
          </w:rPr>
          <w:fldChar w:fldCharType="end"/>
        </w:r>
      </w:hyperlink>
    </w:p>
    <w:p w14:paraId="46189268" w14:textId="4652EEAF" w:rsidR="00B5598A" w:rsidRDefault="00B5598A">
      <w:pPr>
        <w:pStyle w:val="TOC1"/>
        <w:rPr>
          <w:rFonts w:asciiTheme="minorHAnsi" w:eastAsiaTheme="minorEastAsia" w:hAnsiTheme="minorHAnsi"/>
          <w:noProof/>
          <w:kern w:val="2"/>
          <w14:ligatures w14:val="standardContextual"/>
        </w:rPr>
      </w:pPr>
      <w:hyperlink w:anchor="_Toc158361560" w:history="1">
        <w:r w:rsidRPr="00CF24E2">
          <w:rPr>
            <w:rStyle w:val="Hyperlink"/>
            <w:noProof/>
          </w:rPr>
          <w:t>2</w:t>
        </w:r>
        <w:r>
          <w:rPr>
            <w:rFonts w:asciiTheme="minorHAnsi" w:eastAsiaTheme="minorEastAsia" w:hAnsiTheme="minorHAnsi"/>
            <w:noProof/>
            <w:kern w:val="2"/>
            <w14:ligatures w14:val="standardContextual"/>
          </w:rPr>
          <w:tab/>
        </w:r>
        <w:r w:rsidRPr="00CF24E2">
          <w:rPr>
            <w:rStyle w:val="Hyperlink"/>
            <w:noProof/>
          </w:rPr>
          <w:t>Existing Structure</w:t>
        </w:r>
        <w:r>
          <w:rPr>
            <w:noProof/>
            <w:webHidden/>
          </w:rPr>
          <w:tab/>
        </w:r>
        <w:r>
          <w:rPr>
            <w:noProof/>
            <w:webHidden/>
          </w:rPr>
          <w:fldChar w:fldCharType="begin"/>
        </w:r>
        <w:r>
          <w:rPr>
            <w:noProof/>
            <w:webHidden/>
          </w:rPr>
          <w:instrText xml:space="preserve"> PAGEREF _Toc158361560 \h </w:instrText>
        </w:r>
        <w:r>
          <w:rPr>
            <w:noProof/>
            <w:webHidden/>
          </w:rPr>
        </w:r>
        <w:r>
          <w:rPr>
            <w:noProof/>
            <w:webHidden/>
          </w:rPr>
          <w:fldChar w:fldCharType="separate"/>
        </w:r>
        <w:r>
          <w:rPr>
            <w:noProof/>
            <w:webHidden/>
          </w:rPr>
          <w:t>2</w:t>
        </w:r>
        <w:r>
          <w:rPr>
            <w:noProof/>
            <w:webHidden/>
          </w:rPr>
          <w:fldChar w:fldCharType="end"/>
        </w:r>
      </w:hyperlink>
    </w:p>
    <w:p w14:paraId="37B576C6" w14:textId="19330253" w:rsidR="00B5598A" w:rsidRDefault="00B5598A">
      <w:pPr>
        <w:pStyle w:val="TOC2"/>
        <w:rPr>
          <w:rFonts w:asciiTheme="minorHAnsi" w:eastAsiaTheme="minorEastAsia" w:hAnsiTheme="minorHAnsi"/>
          <w:kern w:val="2"/>
          <w14:ligatures w14:val="standardContextual"/>
        </w:rPr>
      </w:pPr>
      <w:hyperlink w:anchor="_Toc158361561" w:history="1">
        <w:r w:rsidRPr="00CF24E2">
          <w:rPr>
            <w:rStyle w:val="Hyperlink"/>
          </w:rPr>
          <w:t>2.1</w:t>
        </w:r>
        <w:r>
          <w:rPr>
            <w:rFonts w:asciiTheme="minorHAnsi" w:eastAsiaTheme="minorEastAsia" w:hAnsiTheme="minorHAnsi"/>
            <w:kern w:val="2"/>
            <w14:ligatures w14:val="standardContextual"/>
          </w:rPr>
          <w:tab/>
        </w:r>
        <w:r w:rsidRPr="00CF24E2">
          <w:rPr>
            <w:rStyle w:val="Hyperlink"/>
          </w:rPr>
          <w:t>Location</w:t>
        </w:r>
        <w:r>
          <w:rPr>
            <w:webHidden/>
          </w:rPr>
          <w:tab/>
        </w:r>
        <w:r>
          <w:rPr>
            <w:webHidden/>
          </w:rPr>
          <w:fldChar w:fldCharType="begin"/>
        </w:r>
        <w:r>
          <w:rPr>
            <w:webHidden/>
          </w:rPr>
          <w:instrText xml:space="preserve"> PAGEREF _Toc158361561 \h </w:instrText>
        </w:r>
        <w:r>
          <w:rPr>
            <w:webHidden/>
          </w:rPr>
        </w:r>
        <w:r>
          <w:rPr>
            <w:webHidden/>
          </w:rPr>
          <w:fldChar w:fldCharType="separate"/>
        </w:r>
        <w:r>
          <w:rPr>
            <w:webHidden/>
          </w:rPr>
          <w:t>2</w:t>
        </w:r>
        <w:r>
          <w:rPr>
            <w:webHidden/>
          </w:rPr>
          <w:fldChar w:fldCharType="end"/>
        </w:r>
      </w:hyperlink>
    </w:p>
    <w:p w14:paraId="479A5F59" w14:textId="35FC3B36" w:rsidR="00B5598A" w:rsidRDefault="00B5598A">
      <w:pPr>
        <w:pStyle w:val="TOC2"/>
        <w:rPr>
          <w:rFonts w:asciiTheme="minorHAnsi" w:eastAsiaTheme="minorEastAsia" w:hAnsiTheme="minorHAnsi"/>
          <w:kern w:val="2"/>
          <w14:ligatures w14:val="standardContextual"/>
        </w:rPr>
      </w:pPr>
      <w:hyperlink w:anchor="_Toc158361562" w:history="1">
        <w:r w:rsidRPr="00CF24E2">
          <w:rPr>
            <w:rStyle w:val="Hyperlink"/>
          </w:rPr>
          <w:t>2.2</w:t>
        </w:r>
        <w:r>
          <w:rPr>
            <w:rFonts w:asciiTheme="minorHAnsi" w:eastAsiaTheme="minorEastAsia" w:hAnsiTheme="minorHAnsi"/>
            <w:kern w:val="2"/>
            <w14:ligatures w14:val="standardContextual"/>
          </w:rPr>
          <w:tab/>
        </w:r>
        <w:r w:rsidRPr="00CF24E2">
          <w:rPr>
            <w:rStyle w:val="Hyperlink"/>
          </w:rPr>
          <w:t>Project Construction History</w:t>
        </w:r>
        <w:r>
          <w:rPr>
            <w:webHidden/>
          </w:rPr>
          <w:tab/>
        </w:r>
        <w:r>
          <w:rPr>
            <w:webHidden/>
          </w:rPr>
          <w:fldChar w:fldCharType="begin"/>
        </w:r>
        <w:r>
          <w:rPr>
            <w:webHidden/>
          </w:rPr>
          <w:instrText xml:space="preserve"> PAGEREF _Toc158361562 \h </w:instrText>
        </w:r>
        <w:r>
          <w:rPr>
            <w:webHidden/>
          </w:rPr>
        </w:r>
        <w:r>
          <w:rPr>
            <w:webHidden/>
          </w:rPr>
          <w:fldChar w:fldCharType="separate"/>
        </w:r>
        <w:r>
          <w:rPr>
            <w:webHidden/>
          </w:rPr>
          <w:t>3</w:t>
        </w:r>
        <w:r>
          <w:rPr>
            <w:webHidden/>
          </w:rPr>
          <w:fldChar w:fldCharType="end"/>
        </w:r>
      </w:hyperlink>
    </w:p>
    <w:p w14:paraId="0848B5DF" w14:textId="068DCA4E" w:rsidR="00B5598A" w:rsidRDefault="00B5598A">
      <w:pPr>
        <w:pStyle w:val="TOC2"/>
        <w:rPr>
          <w:rFonts w:asciiTheme="minorHAnsi" w:eastAsiaTheme="minorEastAsia" w:hAnsiTheme="minorHAnsi"/>
          <w:kern w:val="2"/>
          <w14:ligatures w14:val="standardContextual"/>
        </w:rPr>
      </w:pPr>
      <w:hyperlink w:anchor="_Toc158361563" w:history="1">
        <w:r w:rsidRPr="00CF24E2">
          <w:rPr>
            <w:rStyle w:val="Hyperlink"/>
          </w:rPr>
          <w:t>2.3</w:t>
        </w:r>
        <w:r>
          <w:rPr>
            <w:rFonts w:asciiTheme="minorHAnsi" w:eastAsiaTheme="minorEastAsia" w:hAnsiTheme="minorHAnsi"/>
            <w:kern w:val="2"/>
            <w14:ligatures w14:val="standardContextual"/>
          </w:rPr>
          <w:tab/>
        </w:r>
        <w:r w:rsidRPr="00CF24E2">
          <w:rPr>
            <w:rStyle w:val="Hyperlink"/>
          </w:rPr>
          <w:t>Existing Conditions</w:t>
        </w:r>
        <w:r>
          <w:rPr>
            <w:webHidden/>
          </w:rPr>
          <w:tab/>
        </w:r>
        <w:r>
          <w:rPr>
            <w:webHidden/>
          </w:rPr>
          <w:fldChar w:fldCharType="begin"/>
        </w:r>
        <w:r>
          <w:rPr>
            <w:webHidden/>
          </w:rPr>
          <w:instrText xml:space="preserve"> PAGEREF _Toc158361563 \h </w:instrText>
        </w:r>
        <w:r>
          <w:rPr>
            <w:webHidden/>
          </w:rPr>
        </w:r>
        <w:r>
          <w:rPr>
            <w:webHidden/>
          </w:rPr>
          <w:fldChar w:fldCharType="separate"/>
        </w:r>
        <w:r>
          <w:rPr>
            <w:webHidden/>
          </w:rPr>
          <w:t>3</w:t>
        </w:r>
        <w:r>
          <w:rPr>
            <w:webHidden/>
          </w:rPr>
          <w:fldChar w:fldCharType="end"/>
        </w:r>
      </w:hyperlink>
    </w:p>
    <w:p w14:paraId="6875EC00" w14:textId="3B52F2F6" w:rsidR="00B5598A" w:rsidRDefault="00B5598A">
      <w:pPr>
        <w:pStyle w:val="TOC1"/>
        <w:rPr>
          <w:rFonts w:asciiTheme="minorHAnsi" w:eastAsiaTheme="minorEastAsia" w:hAnsiTheme="minorHAnsi"/>
          <w:noProof/>
          <w:kern w:val="2"/>
          <w14:ligatures w14:val="standardContextual"/>
        </w:rPr>
      </w:pPr>
      <w:hyperlink w:anchor="_Toc158361564" w:history="1">
        <w:r w:rsidRPr="00CF24E2">
          <w:rPr>
            <w:rStyle w:val="Hyperlink"/>
            <w:noProof/>
          </w:rPr>
          <w:t>3</w:t>
        </w:r>
        <w:r>
          <w:rPr>
            <w:rFonts w:asciiTheme="minorHAnsi" w:eastAsiaTheme="minorEastAsia" w:hAnsiTheme="minorHAnsi"/>
            <w:noProof/>
            <w:kern w:val="2"/>
            <w14:ligatures w14:val="standardContextual"/>
          </w:rPr>
          <w:tab/>
        </w:r>
        <w:r w:rsidRPr="00CF24E2">
          <w:rPr>
            <w:rStyle w:val="Hyperlink"/>
            <w:noProof/>
          </w:rPr>
          <w:t>Hydrology &amp; Hydraulics</w:t>
        </w:r>
        <w:r>
          <w:rPr>
            <w:noProof/>
            <w:webHidden/>
          </w:rPr>
          <w:tab/>
        </w:r>
        <w:r>
          <w:rPr>
            <w:noProof/>
            <w:webHidden/>
          </w:rPr>
          <w:fldChar w:fldCharType="begin"/>
        </w:r>
        <w:r>
          <w:rPr>
            <w:noProof/>
            <w:webHidden/>
          </w:rPr>
          <w:instrText xml:space="preserve"> PAGEREF _Toc158361564 \h </w:instrText>
        </w:r>
        <w:r>
          <w:rPr>
            <w:noProof/>
            <w:webHidden/>
          </w:rPr>
        </w:r>
        <w:r>
          <w:rPr>
            <w:noProof/>
            <w:webHidden/>
          </w:rPr>
          <w:fldChar w:fldCharType="separate"/>
        </w:r>
        <w:r>
          <w:rPr>
            <w:noProof/>
            <w:webHidden/>
          </w:rPr>
          <w:t>4</w:t>
        </w:r>
        <w:r>
          <w:rPr>
            <w:noProof/>
            <w:webHidden/>
          </w:rPr>
          <w:fldChar w:fldCharType="end"/>
        </w:r>
      </w:hyperlink>
    </w:p>
    <w:p w14:paraId="0EEB9A7D" w14:textId="1F7C3043" w:rsidR="00B5598A" w:rsidRDefault="00B5598A">
      <w:pPr>
        <w:pStyle w:val="TOC2"/>
        <w:rPr>
          <w:rFonts w:asciiTheme="minorHAnsi" w:eastAsiaTheme="minorEastAsia" w:hAnsiTheme="minorHAnsi"/>
          <w:kern w:val="2"/>
          <w14:ligatures w14:val="standardContextual"/>
        </w:rPr>
      </w:pPr>
      <w:hyperlink w:anchor="_Toc158361565" w:history="1">
        <w:r w:rsidRPr="00CF24E2">
          <w:rPr>
            <w:rStyle w:val="Hyperlink"/>
          </w:rPr>
          <w:t>3.1</w:t>
        </w:r>
        <w:r>
          <w:rPr>
            <w:rFonts w:asciiTheme="minorHAnsi" w:eastAsiaTheme="minorEastAsia" w:hAnsiTheme="minorHAnsi"/>
            <w:kern w:val="2"/>
            <w14:ligatures w14:val="standardContextual"/>
          </w:rPr>
          <w:tab/>
        </w:r>
        <w:r w:rsidRPr="00CF24E2">
          <w:rPr>
            <w:rStyle w:val="Hyperlink"/>
          </w:rPr>
          <w:t>Flood Frequency Discharges</w:t>
        </w:r>
        <w:r>
          <w:rPr>
            <w:webHidden/>
          </w:rPr>
          <w:tab/>
        </w:r>
        <w:r>
          <w:rPr>
            <w:webHidden/>
          </w:rPr>
          <w:fldChar w:fldCharType="begin"/>
        </w:r>
        <w:r>
          <w:rPr>
            <w:webHidden/>
          </w:rPr>
          <w:instrText xml:space="preserve"> PAGEREF _Toc158361565 \h </w:instrText>
        </w:r>
        <w:r>
          <w:rPr>
            <w:webHidden/>
          </w:rPr>
        </w:r>
        <w:r>
          <w:rPr>
            <w:webHidden/>
          </w:rPr>
          <w:fldChar w:fldCharType="separate"/>
        </w:r>
        <w:r>
          <w:rPr>
            <w:webHidden/>
          </w:rPr>
          <w:t>4</w:t>
        </w:r>
        <w:r>
          <w:rPr>
            <w:webHidden/>
          </w:rPr>
          <w:fldChar w:fldCharType="end"/>
        </w:r>
      </w:hyperlink>
    </w:p>
    <w:p w14:paraId="7F9262C1" w14:textId="1C36BCEA" w:rsidR="00B5598A" w:rsidRDefault="00B5598A">
      <w:pPr>
        <w:pStyle w:val="TOC2"/>
        <w:rPr>
          <w:rFonts w:asciiTheme="minorHAnsi" w:eastAsiaTheme="minorEastAsia" w:hAnsiTheme="minorHAnsi"/>
          <w:kern w:val="2"/>
          <w14:ligatures w14:val="standardContextual"/>
        </w:rPr>
      </w:pPr>
      <w:hyperlink w:anchor="_Toc158361566" w:history="1">
        <w:r w:rsidRPr="00CF24E2">
          <w:rPr>
            <w:rStyle w:val="Hyperlink"/>
          </w:rPr>
          <w:t>3.2</w:t>
        </w:r>
        <w:r>
          <w:rPr>
            <w:rFonts w:asciiTheme="minorHAnsi" w:eastAsiaTheme="minorEastAsia" w:hAnsiTheme="minorHAnsi"/>
            <w:kern w:val="2"/>
            <w14:ligatures w14:val="standardContextual"/>
          </w:rPr>
          <w:tab/>
        </w:r>
        <w:r w:rsidRPr="00CF24E2">
          <w:rPr>
            <w:rStyle w:val="Hyperlink"/>
          </w:rPr>
          <w:t>Minimum Flood Frequency</w:t>
        </w:r>
        <w:r>
          <w:rPr>
            <w:webHidden/>
          </w:rPr>
          <w:tab/>
        </w:r>
        <w:r>
          <w:rPr>
            <w:webHidden/>
          </w:rPr>
          <w:fldChar w:fldCharType="begin"/>
        </w:r>
        <w:r>
          <w:rPr>
            <w:webHidden/>
          </w:rPr>
          <w:instrText xml:space="preserve"> PAGEREF _Toc158361566 \h </w:instrText>
        </w:r>
        <w:r>
          <w:rPr>
            <w:webHidden/>
          </w:rPr>
        </w:r>
        <w:r>
          <w:rPr>
            <w:webHidden/>
          </w:rPr>
          <w:fldChar w:fldCharType="separate"/>
        </w:r>
        <w:r>
          <w:rPr>
            <w:webHidden/>
          </w:rPr>
          <w:t>5</w:t>
        </w:r>
        <w:r>
          <w:rPr>
            <w:webHidden/>
          </w:rPr>
          <w:fldChar w:fldCharType="end"/>
        </w:r>
      </w:hyperlink>
    </w:p>
    <w:p w14:paraId="2DE392E8" w14:textId="0BA12E64" w:rsidR="00B5598A" w:rsidRDefault="00B5598A">
      <w:pPr>
        <w:pStyle w:val="TOC2"/>
        <w:rPr>
          <w:rFonts w:asciiTheme="minorHAnsi" w:eastAsiaTheme="minorEastAsia" w:hAnsiTheme="minorHAnsi"/>
          <w:kern w:val="2"/>
          <w14:ligatures w14:val="standardContextual"/>
        </w:rPr>
      </w:pPr>
      <w:hyperlink w:anchor="_Toc158361567" w:history="1">
        <w:r w:rsidRPr="00CF24E2">
          <w:rPr>
            <w:rStyle w:val="Hyperlink"/>
          </w:rPr>
          <w:t>3.3</w:t>
        </w:r>
        <w:r>
          <w:rPr>
            <w:rFonts w:asciiTheme="minorHAnsi" w:eastAsiaTheme="minorEastAsia" w:hAnsiTheme="minorHAnsi"/>
            <w:kern w:val="2"/>
            <w14:ligatures w14:val="standardContextual"/>
          </w:rPr>
          <w:tab/>
        </w:r>
        <w:r w:rsidRPr="00CF24E2">
          <w:rPr>
            <w:rStyle w:val="Hyperlink"/>
          </w:rPr>
          <w:t>Site Conditions</w:t>
        </w:r>
        <w:r>
          <w:rPr>
            <w:webHidden/>
          </w:rPr>
          <w:tab/>
        </w:r>
        <w:r>
          <w:rPr>
            <w:webHidden/>
          </w:rPr>
          <w:fldChar w:fldCharType="begin"/>
        </w:r>
        <w:r>
          <w:rPr>
            <w:webHidden/>
          </w:rPr>
          <w:instrText xml:space="preserve"> PAGEREF _Toc158361567 \h </w:instrText>
        </w:r>
        <w:r>
          <w:rPr>
            <w:webHidden/>
          </w:rPr>
        </w:r>
        <w:r>
          <w:rPr>
            <w:webHidden/>
          </w:rPr>
          <w:fldChar w:fldCharType="separate"/>
        </w:r>
        <w:r>
          <w:rPr>
            <w:webHidden/>
          </w:rPr>
          <w:t>5</w:t>
        </w:r>
        <w:r>
          <w:rPr>
            <w:webHidden/>
          </w:rPr>
          <w:fldChar w:fldCharType="end"/>
        </w:r>
      </w:hyperlink>
    </w:p>
    <w:p w14:paraId="0E878D73" w14:textId="2EF5A0C9" w:rsidR="00B5598A" w:rsidRDefault="00B5598A">
      <w:pPr>
        <w:pStyle w:val="TOC2"/>
        <w:rPr>
          <w:rFonts w:asciiTheme="minorHAnsi" w:eastAsiaTheme="minorEastAsia" w:hAnsiTheme="minorHAnsi"/>
          <w:kern w:val="2"/>
          <w14:ligatures w14:val="standardContextual"/>
        </w:rPr>
      </w:pPr>
      <w:hyperlink w:anchor="_Toc158361568" w:history="1">
        <w:r w:rsidRPr="00CF24E2">
          <w:rPr>
            <w:rStyle w:val="Hyperlink"/>
          </w:rPr>
          <w:t>3.4</w:t>
        </w:r>
        <w:r>
          <w:rPr>
            <w:rFonts w:asciiTheme="minorHAnsi" w:eastAsiaTheme="minorEastAsia" w:hAnsiTheme="minorHAnsi"/>
            <w:kern w:val="2"/>
            <w14:ligatures w14:val="standardContextual"/>
          </w:rPr>
          <w:tab/>
        </w:r>
        <w:r w:rsidRPr="00CF24E2">
          <w:rPr>
            <w:rStyle w:val="Hyperlink"/>
          </w:rPr>
          <w:t>Floodplain/Floodway/Permitting</w:t>
        </w:r>
        <w:r>
          <w:rPr>
            <w:webHidden/>
          </w:rPr>
          <w:tab/>
        </w:r>
        <w:r>
          <w:rPr>
            <w:webHidden/>
          </w:rPr>
          <w:fldChar w:fldCharType="begin"/>
        </w:r>
        <w:r>
          <w:rPr>
            <w:webHidden/>
          </w:rPr>
          <w:instrText xml:space="preserve"> PAGEREF _Toc158361568 \h </w:instrText>
        </w:r>
        <w:r>
          <w:rPr>
            <w:webHidden/>
          </w:rPr>
        </w:r>
        <w:r>
          <w:rPr>
            <w:webHidden/>
          </w:rPr>
          <w:fldChar w:fldCharType="separate"/>
        </w:r>
        <w:r>
          <w:rPr>
            <w:webHidden/>
          </w:rPr>
          <w:t>5</w:t>
        </w:r>
        <w:r>
          <w:rPr>
            <w:webHidden/>
          </w:rPr>
          <w:fldChar w:fldCharType="end"/>
        </w:r>
      </w:hyperlink>
    </w:p>
    <w:p w14:paraId="014A2CFA" w14:textId="303CB08E" w:rsidR="00B5598A" w:rsidRDefault="00B5598A">
      <w:pPr>
        <w:pStyle w:val="TOC1"/>
        <w:rPr>
          <w:rFonts w:asciiTheme="minorHAnsi" w:eastAsiaTheme="minorEastAsia" w:hAnsiTheme="minorHAnsi"/>
          <w:noProof/>
          <w:kern w:val="2"/>
          <w14:ligatures w14:val="standardContextual"/>
        </w:rPr>
      </w:pPr>
      <w:hyperlink w:anchor="_Toc158361569" w:history="1">
        <w:r w:rsidRPr="00CF24E2">
          <w:rPr>
            <w:rStyle w:val="Hyperlink"/>
            <w:noProof/>
          </w:rPr>
          <w:t>4</w:t>
        </w:r>
        <w:r>
          <w:rPr>
            <w:rFonts w:asciiTheme="minorHAnsi" w:eastAsiaTheme="minorEastAsia" w:hAnsiTheme="minorHAnsi"/>
            <w:noProof/>
            <w:kern w:val="2"/>
            <w14:ligatures w14:val="standardContextual"/>
          </w:rPr>
          <w:tab/>
        </w:r>
        <w:r w:rsidRPr="00CF24E2">
          <w:rPr>
            <w:rStyle w:val="Hyperlink"/>
            <w:noProof/>
          </w:rPr>
          <w:t>Structure Selection</w:t>
        </w:r>
        <w:r>
          <w:rPr>
            <w:noProof/>
            <w:webHidden/>
          </w:rPr>
          <w:tab/>
        </w:r>
        <w:r>
          <w:rPr>
            <w:noProof/>
            <w:webHidden/>
          </w:rPr>
          <w:fldChar w:fldCharType="begin"/>
        </w:r>
        <w:r>
          <w:rPr>
            <w:noProof/>
            <w:webHidden/>
          </w:rPr>
          <w:instrText xml:space="preserve"> PAGEREF _Toc158361569 \h </w:instrText>
        </w:r>
        <w:r>
          <w:rPr>
            <w:noProof/>
            <w:webHidden/>
          </w:rPr>
        </w:r>
        <w:r>
          <w:rPr>
            <w:noProof/>
            <w:webHidden/>
          </w:rPr>
          <w:fldChar w:fldCharType="separate"/>
        </w:r>
        <w:r>
          <w:rPr>
            <w:noProof/>
            <w:webHidden/>
          </w:rPr>
          <w:t>7</w:t>
        </w:r>
        <w:r>
          <w:rPr>
            <w:noProof/>
            <w:webHidden/>
          </w:rPr>
          <w:fldChar w:fldCharType="end"/>
        </w:r>
      </w:hyperlink>
    </w:p>
    <w:p w14:paraId="15AC2F24" w14:textId="704D6EB2" w:rsidR="00B5598A" w:rsidRDefault="00B5598A">
      <w:pPr>
        <w:pStyle w:val="TOC2"/>
        <w:rPr>
          <w:rFonts w:asciiTheme="minorHAnsi" w:eastAsiaTheme="minorEastAsia" w:hAnsiTheme="minorHAnsi"/>
          <w:kern w:val="2"/>
          <w14:ligatures w14:val="standardContextual"/>
        </w:rPr>
      </w:pPr>
      <w:hyperlink w:anchor="_Toc158361570" w:history="1">
        <w:r w:rsidRPr="00CF24E2">
          <w:rPr>
            <w:rStyle w:val="Hyperlink"/>
          </w:rPr>
          <w:t>4.1</w:t>
        </w:r>
        <w:r>
          <w:rPr>
            <w:rFonts w:asciiTheme="minorHAnsi" w:eastAsiaTheme="minorEastAsia" w:hAnsiTheme="minorHAnsi"/>
            <w:kern w:val="2"/>
            <w14:ligatures w14:val="standardContextual"/>
          </w:rPr>
          <w:tab/>
        </w:r>
        <w:r w:rsidRPr="00CF24E2">
          <w:rPr>
            <w:rStyle w:val="Hyperlink"/>
          </w:rPr>
          <w:t>Project Strategy/Scope of Work</w:t>
        </w:r>
        <w:r>
          <w:rPr>
            <w:webHidden/>
          </w:rPr>
          <w:tab/>
        </w:r>
        <w:r>
          <w:rPr>
            <w:webHidden/>
          </w:rPr>
          <w:fldChar w:fldCharType="begin"/>
        </w:r>
        <w:r>
          <w:rPr>
            <w:webHidden/>
          </w:rPr>
          <w:instrText xml:space="preserve"> PAGEREF _Toc158361570 \h </w:instrText>
        </w:r>
        <w:r>
          <w:rPr>
            <w:webHidden/>
          </w:rPr>
        </w:r>
        <w:r>
          <w:rPr>
            <w:webHidden/>
          </w:rPr>
          <w:fldChar w:fldCharType="separate"/>
        </w:r>
        <w:r>
          <w:rPr>
            <w:webHidden/>
          </w:rPr>
          <w:t>7</w:t>
        </w:r>
        <w:r>
          <w:rPr>
            <w:webHidden/>
          </w:rPr>
          <w:fldChar w:fldCharType="end"/>
        </w:r>
      </w:hyperlink>
    </w:p>
    <w:p w14:paraId="09993407" w14:textId="0A1AC18A" w:rsidR="00B5598A" w:rsidRDefault="00B5598A">
      <w:pPr>
        <w:pStyle w:val="TOC2"/>
        <w:rPr>
          <w:rFonts w:asciiTheme="minorHAnsi" w:eastAsiaTheme="minorEastAsia" w:hAnsiTheme="minorHAnsi"/>
          <w:kern w:val="2"/>
          <w14:ligatures w14:val="standardContextual"/>
        </w:rPr>
      </w:pPr>
      <w:hyperlink w:anchor="_Toc158361571" w:history="1">
        <w:r w:rsidRPr="00CF24E2">
          <w:rPr>
            <w:rStyle w:val="Hyperlink"/>
          </w:rPr>
          <w:t>4.2</w:t>
        </w:r>
        <w:r>
          <w:rPr>
            <w:rFonts w:asciiTheme="minorHAnsi" w:eastAsiaTheme="minorEastAsia" w:hAnsiTheme="minorHAnsi"/>
            <w:kern w:val="2"/>
            <w14:ligatures w14:val="standardContextual"/>
          </w:rPr>
          <w:tab/>
        </w:r>
        <w:r w:rsidRPr="00CF24E2">
          <w:rPr>
            <w:rStyle w:val="Hyperlink"/>
          </w:rPr>
          <w:t>Hydraulic Modeling</w:t>
        </w:r>
        <w:r>
          <w:rPr>
            <w:webHidden/>
          </w:rPr>
          <w:tab/>
        </w:r>
        <w:r>
          <w:rPr>
            <w:webHidden/>
          </w:rPr>
          <w:fldChar w:fldCharType="begin"/>
        </w:r>
        <w:r>
          <w:rPr>
            <w:webHidden/>
          </w:rPr>
          <w:instrText xml:space="preserve"> PAGEREF _Toc158361571 \h </w:instrText>
        </w:r>
        <w:r>
          <w:rPr>
            <w:webHidden/>
          </w:rPr>
        </w:r>
        <w:r>
          <w:rPr>
            <w:webHidden/>
          </w:rPr>
          <w:fldChar w:fldCharType="separate"/>
        </w:r>
        <w:r>
          <w:rPr>
            <w:webHidden/>
          </w:rPr>
          <w:t>7</w:t>
        </w:r>
        <w:r>
          <w:rPr>
            <w:webHidden/>
          </w:rPr>
          <w:fldChar w:fldCharType="end"/>
        </w:r>
      </w:hyperlink>
    </w:p>
    <w:p w14:paraId="556D9525" w14:textId="65286025" w:rsidR="00B5598A" w:rsidRDefault="00B5598A">
      <w:pPr>
        <w:pStyle w:val="TOC2"/>
        <w:rPr>
          <w:rFonts w:asciiTheme="minorHAnsi" w:eastAsiaTheme="minorEastAsia" w:hAnsiTheme="minorHAnsi"/>
          <w:kern w:val="2"/>
          <w14:ligatures w14:val="standardContextual"/>
        </w:rPr>
      </w:pPr>
      <w:hyperlink w:anchor="_Toc158361572" w:history="1">
        <w:r w:rsidRPr="00CF24E2">
          <w:rPr>
            <w:rStyle w:val="Hyperlink"/>
          </w:rPr>
          <w:t>4.3</w:t>
        </w:r>
        <w:r>
          <w:rPr>
            <w:rFonts w:asciiTheme="minorHAnsi" w:eastAsiaTheme="minorEastAsia" w:hAnsiTheme="minorHAnsi"/>
            <w:kern w:val="2"/>
            <w14:ligatures w14:val="standardContextual"/>
          </w:rPr>
          <w:tab/>
        </w:r>
        <w:r w:rsidRPr="00CF24E2">
          <w:rPr>
            <w:rStyle w:val="Hyperlink"/>
          </w:rPr>
          <w:t>Alternatives Considered</w:t>
        </w:r>
        <w:r>
          <w:rPr>
            <w:webHidden/>
          </w:rPr>
          <w:tab/>
        </w:r>
        <w:r>
          <w:rPr>
            <w:webHidden/>
          </w:rPr>
          <w:fldChar w:fldCharType="begin"/>
        </w:r>
        <w:r>
          <w:rPr>
            <w:webHidden/>
          </w:rPr>
          <w:instrText xml:space="preserve"> PAGEREF _Toc158361572 \h </w:instrText>
        </w:r>
        <w:r>
          <w:rPr>
            <w:webHidden/>
          </w:rPr>
        </w:r>
        <w:r>
          <w:rPr>
            <w:webHidden/>
          </w:rPr>
          <w:fldChar w:fldCharType="separate"/>
        </w:r>
        <w:r>
          <w:rPr>
            <w:webHidden/>
          </w:rPr>
          <w:t>8</w:t>
        </w:r>
        <w:r>
          <w:rPr>
            <w:webHidden/>
          </w:rPr>
          <w:fldChar w:fldCharType="end"/>
        </w:r>
      </w:hyperlink>
    </w:p>
    <w:p w14:paraId="67FF8F28" w14:textId="4EE56F47" w:rsidR="00B5598A" w:rsidRDefault="00B5598A">
      <w:pPr>
        <w:pStyle w:val="TOC2"/>
        <w:rPr>
          <w:rFonts w:asciiTheme="minorHAnsi" w:eastAsiaTheme="minorEastAsia" w:hAnsiTheme="minorHAnsi"/>
          <w:kern w:val="2"/>
          <w14:ligatures w14:val="standardContextual"/>
        </w:rPr>
      </w:pPr>
      <w:hyperlink w:anchor="_Toc158361573" w:history="1">
        <w:r w:rsidRPr="00CF24E2">
          <w:rPr>
            <w:rStyle w:val="Hyperlink"/>
          </w:rPr>
          <w:t>4.4</w:t>
        </w:r>
        <w:r>
          <w:rPr>
            <w:rFonts w:asciiTheme="minorHAnsi" w:eastAsiaTheme="minorEastAsia" w:hAnsiTheme="minorHAnsi"/>
            <w:kern w:val="2"/>
            <w14:ligatures w14:val="standardContextual"/>
          </w:rPr>
          <w:tab/>
        </w:r>
        <w:r w:rsidRPr="00CF24E2">
          <w:rPr>
            <w:rStyle w:val="Hyperlink"/>
          </w:rPr>
          <w:t>Summary of Recommendations</w:t>
        </w:r>
        <w:r>
          <w:rPr>
            <w:webHidden/>
          </w:rPr>
          <w:tab/>
        </w:r>
        <w:r>
          <w:rPr>
            <w:webHidden/>
          </w:rPr>
          <w:fldChar w:fldCharType="begin"/>
        </w:r>
        <w:r>
          <w:rPr>
            <w:webHidden/>
          </w:rPr>
          <w:instrText xml:space="preserve"> PAGEREF _Toc158361573 \h </w:instrText>
        </w:r>
        <w:r>
          <w:rPr>
            <w:webHidden/>
          </w:rPr>
        </w:r>
        <w:r>
          <w:rPr>
            <w:webHidden/>
          </w:rPr>
          <w:fldChar w:fldCharType="separate"/>
        </w:r>
        <w:r>
          <w:rPr>
            <w:webHidden/>
          </w:rPr>
          <w:t>9</w:t>
        </w:r>
        <w:r>
          <w:rPr>
            <w:webHidden/>
          </w:rPr>
          <w:fldChar w:fldCharType="end"/>
        </w:r>
      </w:hyperlink>
    </w:p>
    <w:p w14:paraId="5223EA77" w14:textId="4EAF2950" w:rsidR="00B5598A" w:rsidRDefault="00B5598A">
      <w:pPr>
        <w:pStyle w:val="TOC2"/>
        <w:rPr>
          <w:rFonts w:asciiTheme="minorHAnsi" w:eastAsiaTheme="minorEastAsia" w:hAnsiTheme="minorHAnsi"/>
          <w:kern w:val="2"/>
          <w14:ligatures w14:val="standardContextual"/>
        </w:rPr>
      </w:pPr>
      <w:hyperlink w:anchor="_Toc158361574" w:history="1">
        <w:r w:rsidRPr="00CF24E2">
          <w:rPr>
            <w:rStyle w:val="Hyperlink"/>
          </w:rPr>
          <w:t>4.5</w:t>
        </w:r>
        <w:r>
          <w:rPr>
            <w:rFonts w:asciiTheme="minorHAnsi" w:eastAsiaTheme="minorEastAsia" w:hAnsiTheme="minorHAnsi"/>
            <w:kern w:val="2"/>
            <w14:ligatures w14:val="standardContextual"/>
          </w:rPr>
          <w:tab/>
        </w:r>
        <w:r w:rsidRPr="00CF24E2">
          <w:rPr>
            <w:rStyle w:val="Hyperlink"/>
          </w:rPr>
          <w:t xml:space="preserve">Channel Excavation/Construction Impacts </w:t>
        </w:r>
        <w:r w:rsidRPr="00CF24E2">
          <w:rPr>
            <w:rStyle w:val="Hyperlink"/>
            <w:i/>
            <w:iCs/>
          </w:rPr>
          <w:t>(if applicable)</w:t>
        </w:r>
        <w:r>
          <w:rPr>
            <w:webHidden/>
          </w:rPr>
          <w:tab/>
        </w:r>
        <w:r>
          <w:rPr>
            <w:webHidden/>
          </w:rPr>
          <w:fldChar w:fldCharType="begin"/>
        </w:r>
        <w:r>
          <w:rPr>
            <w:webHidden/>
          </w:rPr>
          <w:instrText xml:space="preserve"> PAGEREF _Toc158361574 \h </w:instrText>
        </w:r>
        <w:r>
          <w:rPr>
            <w:webHidden/>
          </w:rPr>
        </w:r>
        <w:r>
          <w:rPr>
            <w:webHidden/>
          </w:rPr>
          <w:fldChar w:fldCharType="separate"/>
        </w:r>
        <w:r>
          <w:rPr>
            <w:webHidden/>
          </w:rPr>
          <w:t>11</w:t>
        </w:r>
        <w:r>
          <w:rPr>
            <w:webHidden/>
          </w:rPr>
          <w:fldChar w:fldCharType="end"/>
        </w:r>
      </w:hyperlink>
    </w:p>
    <w:p w14:paraId="46E6B783" w14:textId="3BC41373" w:rsidR="00B5598A" w:rsidRDefault="00B5598A">
      <w:pPr>
        <w:pStyle w:val="TOC2"/>
        <w:rPr>
          <w:rFonts w:asciiTheme="minorHAnsi" w:eastAsiaTheme="minorEastAsia" w:hAnsiTheme="minorHAnsi"/>
          <w:kern w:val="2"/>
          <w14:ligatures w14:val="standardContextual"/>
        </w:rPr>
      </w:pPr>
      <w:hyperlink w:anchor="_Toc158361575" w:history="1">
        <w:r w:rsidRPr="00CF24E2">
          <w:rPr>
            <w:rStyle w:val="Hyperlink"/>
          </w:rPr>
          <w:t>4.6</w:t>
        </w:r>
        <w:r>
          <w:rPr>
            <w:rFonts w:asciiTheme="minorHAnsi" w:eastAsiaTheme="minorEastAsia" w:hAnsiTheme="minorHAnsi"/>
            <w:kern w:val="2"/>
            <w14:ligatures w14:val="standardContextual"/>
          </w:rPr>
          <w:tab/>
        </w:r>
        <w:r w:rsidRPr="00CF24E2">
          <w:rPr>
            <w:rStyle w:val="Hyperlink"/>
          </w:rPr>
          <w:t>Scour Analysis</w:t>
        </w:r>
        <w:r>
          <w:rPr>
            <w:webHidden/>
          </w:rPr>
          <w:tab/>
        </w:r>
        <w:r>
          <w:rPr>
            <w:webHidden/>
          </w:rPr>
          <w:fldChar w:fldCharType="begin"/>
        </w:r>
        <w:r>
          <w:rPr>
            <w:webHidden/>
          </w:rPr>
          <w:instrText xml:space="preserve"> PAGEREF _Toc158361575 \h </w:instrText>
        </w:r>
        <w:r>
          <w:rPr>
            <w:webHidden/>
          </w:rPr>
        </w:r>
        <w:r>
          <w:rPr>
            <w:webHidden/>
          </w:rPr>
          <w:fldChar w:fldCharType="separate"/>
        </w:r>
        <w:r>
          <w:rPr>
            <w:webHidden/>
          </w:rPr>
          <w:t>12</w:t>
        </w:r>
        <w:r>
          <w:rPr>
            <w:webHidden/>
          </w:rPr>
          <w:fldChar w:fldCharType="end"/>
        </w:r>
      </w:hyperlink>
    </w:p>
    <w:p w14:paraId="1C1B0617" w14:textId="1A34ADE4" w:rsidR="00B5598A" w:rsidRDefault="00B5598A">
      <w:pPr>
        <w:pStyle w:val="TOC2"/>
        <w:rPr>
          <w:rFonts w:asciiTheme="minorHAnsi" w:eastAsiaTheme="minorEastAsia" w:hAnsiTheme="minorHAnsi"/>
          <w:kern w:val="2"/>
          <w14:ligatures w14:val="standardContextual"/>
        </w:rPr>
      </w:pPr>
      <w:hyperlink w:anchor="_Toc158361576" w:history="1">
        <w:r w:rsidRPr="00CF24E2">
          <w:rPr>
            <w:rStyle w:val="Hyperlink"/>
          </w:rPr>
          <w:t>4.7</w:t>
        </w:r>
        <w:r>
          <w:rPr>
            <w:rFonts w:asciiTheme="minorHAnsi" w:eastAsiaTheme="minorEastAsia" w:hAnsiTheme="minorHAnsi"/>
            <w:kern w:val="2"/>
            <w14:ligatures w14:val="standardContextual"/>
          </w:rPr>
          <w:tab/>
        </w:r>
        <w:r w:rsidRPr="00CF24E2">
          <w:rPr>
            <w:rStyle w:val="Hyperlink"/>
          </w:rPr>
          <w:t>Miscellaneous</w:t>
        </w:r>
        <w:r>
          <w:rPr>
            <w:webHidden/>
          </w:rPr>
          <w:tab/>
        </w:r>
        <w:r>
          <w:rPr>
            <w:webHidden/>
          </w:rPr>
          <w:fldChar w:fldCharType="begin"/>
        </w:r>
        <w:r>
          <w:rPr>
            <w:webHidden/>
          </w:rPr>
          <w:instrText xml:space="preserve"> PAGEREF _Toc158361576 \h </w:instrText>
        </w:r>
        <w:r>
          <w:rPr>
            <w:webHidden/>
          </w:rPr>
        </w:r>
        <w:r>
          <w:rPr>
            <w:webHidden/>
          </w:rPr>
          <w:fldChar w:fldCharType="separate"/>
        </w:r>
        <w:r>
          <w:rPr>
            <w:webHidden/>
          </w:rPr>
          <w:t>13</w:t>
        </w:r>
        <w:r>
          <w:rPr>
            <w:webHidden/>
          </w:rPr>
          <w:fldChar w:fldCharType="end"/>
        </w:r>
      </w:hyperlink>
    </w:p>
    <w:p w14:paraId="7D5D1193" w14:textId="53C5709A" w:rsidR="00447A76" w:rsidRPr="005B5791" w:rsidRDefault="00221266" w:rsidP="00CB64BC">
      <w:r w:rsidRPr="005B5791">
        <w:fldChar w:fldCharType="end"/>
      </w:r>
    </w:p>
    <w:p w14:paraId="7D9CEBC2" w14:textId="77777777" w:rsidR="00EC7EE9" w:rsidRPr="005B5791" w:rsidRDefault="00EC7EE9" w:rsidP="00EC7EE9">
      <w:pPr>
        <w:pStyle w:val="NonContentsHeading1"/>
      </w:pPr>
      <w:r w:rsidRPr="005B5791">
        <w:t>Appendices</w:t>
      </w:r>
    </w:p>
    <w:p w14:paraId="080D60F9" w14:textId="1D21308C" w:rsidR="00EC7EE9" w:rsidRPr="004A6C92" w:rsidRDefault="00EC7EE9" w:rsidP="00EC7EE9">
      <w:pPr>
        <w:pStyle w:val="Body1"/>
      </w:pPr>
      <w:hyperlink w:anchor="AppendixA" w:history="1">
        <w:r w:rsidRPr="004A6C92">
          <w:rPr>
            <w:rStyle w:val="Hyperlink"/>
            <w:color w:val="auto"/>
          </w:rPr>
          <w:t xml:space="preserve">Appendix A: </w:t>
        </w:r>
        <w:r w:rsidR="00A703A2" w:rsidRPr="004A6C92">
          <w:rPr>
            <w:rStyle w:val="Hyperlink"/>
            <w:color w:val="auto"/>
          </w:rPr>
          <w:t>Hydraulic Calculation Data</w:t>
        </w:r>
      </w:hyperlink>
      <w:r w:rsidRPr="004A6C92">
        <w:t xml:space="preserve"> </w:t>
      </w:r>
    </w:p>
    <w:p w14:paraId="044DEEBA" w14:textId="0AA4DE4B" w:rsidR="00EC7EE9" w:rsidRPr="004A6C92" w:rsidRDefault="00EC7EE9" w:rsidP="00EC7EE9">
      <w:pPr>
        <w:pStyle w:val="Body1"/>
      </w:pPr>
      <w:hyperlink w:anchor="AppendixB" w:history="1">
        <w:r w:rsidRPr="004A6C92">
          <w:rPr>
            <w:rStyle w:val="Hyperlink"/>
            <w:color w:val="auto"/>
          </w:rPr>
          <w:t xml:space="preserve">Appendix B: </w:t>
        </w:r>
        <w:r w:rsidR="00A703A2" w:rsidRPr="004A6C92">
          <w:rPr>
            <w:rStyle w:val="Hyperlink"/>
            <w:color w:val="auto"/>
          </w:rPr>
          <w:t>Estimated Flood Extents</w:t>
        </w:r>
      </w:hyperlink>
    </w:p>
    <w:p w14:paraId="3CCC06E0" w14:textId="0C844C35" w:rsidR="00EC7EE9" w:rsidRPr="004A6C92" w:rsidRDefault="00EC7EE9" w:rsidP="00EC7EE9">
      <w:pPr>
        <w:pStyle w:val="Body1"/>
      </w:pPr>
      <w:hyperlink w:anchor="AppendixC" w:history="1">
        <w:r w:rsidRPr="004A6C92">
          <w:rPr>
            <w:rStyle w:val="Hyperlink"/>
            <w:color w:val="auto"/>
          </w:rPr>
          <w:t xml:space="preserve">Appendix C: </w:t>
        </w:r>
        <w:r w:rsidR="00A703A2" w:rsidRPr="004A6C92">
          <w:rPr>
            <w:rStyle w:val="Hyperlink"/>
            <w:color w:val="auto"/>
          </w:rPr>
          <w:t>Miscellaneous Coverage Plots</w:t>
        </w:r>
      </w:hyperlink>
    </w:p>
    <w:p w14:paraId="7A3086C7" w14:textId="0949E834" w:rsidR="00EC7EE9" w:rsidRPr="004A6C92" w:rsidRDefault="00EC7EE9" w:rsidP="00EC7EE9">
      <w:pPr>
        <w:pStyle w:val="Body1"/>
      </w:pPr>
      <w:hyperlink w:anchor="AppendixD" w:history="1">
        <w:r w:rsidRPr="004A6C92">
          <w:rPr>
            <w:rStyle w:val="Hyperlink"/>
            <w:color w:val="auto"/>
          </w:rPr>
          <w:t xml:space="preserve">Appendix D: </w:t>
        </w:r>
        <w:r w:rsidR="00A703A2" w:rsidRPr="004A6C92">
          <w:rPr>
            <w:rStyle w:val="Hyperlink"/>
            <w:color w:val="auto"/>
          </w:rPr>
          <w:t>Structure Comparison Summary</w:t>
        </w:r>
      </w:hyperlink>
    </w:p>
    <w:p w14:paraId="32AF8478" w14:textId="52278759" w:rsidR="00EC7EE9" w:rsidRPr="004A6C92" w:rsidRDefault="00EC7EE9" w:rsidP="00EC7EE9">
      <w:pPr>
        <w:pStyle w:val="Body1"/>
      </w:pPr>
      <w:hyperlink w:anchor="AppendixE" w:history="1">
        <w:r w:rsidRPr="004A6C92">
          <w:rPr>
            <w:rStyle w:val="Hyperlink"/>
            <w:color w:val="auto"/>
          </w:rPr>
          <w:t xml:space="preserve">Appendix E: </w:t>
        </w:r>
        <w:r w:rsidR="00A703A2" w:rsidRPr="004A6C92">
          <w:rPr>
            <w:rStyle w:val="Hyperlink"/>
            <w:color w:val="auto"/>
          </w:rPr>
          <w:t>Hydraulic Design Data for Bridges or Hydraulic Design Data for Culverts</w:t>
        </w:r>
      </w:hyperlink>
    </w:p>
    <w:p w14:paraId="1C87A467" w14:textId="75388E8E" w:rsidR="00222CF9" w:rsidRPr="004A6C92" w:rsidRDefault="00222CF9" w:rsidP="00222CF9">
      <w:pPr>
        <w:pStyle w:val="Body1"/>
      </w:pPr>
      <w:hyperlink w:anchor="AppendixF" w:history="1">
        <w:r w:rsidRPr="004A6C92">
          <w:rPr>
            <w:rStyle w:val="Hyperlink"/>
            <w:color w:val="auto"/>
          </w:rPr>
          <w:t xml:space="preserve">Appendix F: </w:t>
        </w:r>
        <w:r w:rsidR="00F34463" w:rsidRPr="004A6C92">
          <w:rPr>
            <w:rStyle w:val="Hyperlink"/>
            <w:color w:val="auto"/>
          </w:rPr>
          <w:t>Watershed Area Map</w:t>
        </w:r>
      </w:hyperlink>
    </w:p>
    <w:p w14:paraId="1ABABFE3" w14:textId="7520078B" w:rsidR="00222CF9" w:rsidRPr="004A6C92" w:rsidRDefault="00222CF9" w:rsidP="00222CF9">
      <w:pPr>
        <w:pStyle w:val="Body1"/>
      </w:pPr>
      <w:hyperlink w:anchor="AppendixG" w:history="1">
        <w:r w:rsidRPr="004A6C92">
          <w:rPr>
            <w:rStyle w:val="Hyperlink"/>
            <w:color w:val="auto"/>
          </w:rPr>
          <w:t xml:space="preserve">Appendix G: </w:t>
        </w:r>
        <w:r w:rsidR="00F34463" w:rsidRPr="004A6C92">
          <w:rPr>
            <w:rStyle w:val="Hyperlink"/>
            <w:color w:val="auto"/>
          </w:rPr>
          <w:t>Structure Inspection Report</w:t>
        </w:r>
      </w:hyperlink>
    </w:p>
    <w:p w14:paraId="09603159" w14:textId="0E7038BD" w:rsidR="00222CF9" w:rsidRPr="004A6C92" w:rsidRDefault="00222CF9" w:rsidP="00222CF9">
      <w:pPr>
        <w:pStyle w:val="Body1"/>
      </w:pPr>
      <w:hyperlink w:anchor="AppendixH" w:history="1">
        <w:r w:rsidRPr="004A6C92">
          <w:rPr>
            <w:rStyle w:val="Hyperlink"/>
            <w:color w:val="auto"/>
          </w:rPr>
          <w:t>Appendix H: FEMA FIRM Map</w:t>
        </w:r>
      </w:hyperlink>
    </w:p>
    <w:p w14:paraId="7D0D85B8" w14:textId="2D07EAE9" w:rsidR="004059AA" w:rsidRPr="004A6C92" w:rsidRDefault="00222CF9" w:rsidP="004C034C">
      <w:pPr>
        <w:pStyle w:val="Body1"/>
      </w:pPr>
      <w:hyperlink w:anchor="AppendixI" w:history="1">
        <w:r w:rsidRPr="004A6C92">
          <w:rPr>
            <w:rStyle w:val="Hyperlink"/>
            <w:color w:val="auto"/>
          </w:rPr>
          <w:t>Appendix I: Miscellaneous</w:t>
        </w:r>
      </w:hyperlink>
    </w:p>
    <w:p w14:paraId="5B44F00D" w14:textId="0A916DA6" w:rsidR="004A6C92" w:rsidRPr="00EC7EE9" w:rsidRDefault="004A6C92" w:rsidP="004C034C">
      <w:pPr>
        <w:pStyle w:val="Body1"/>
        <w:rPr>
          <w:rFonts w:asciiTheme="minorHAnsi" w:eastAsiaTheme="minorEastAsia" w:hAnsiTheme="minorHAnsi"/>
          <w:noProof/>
        </w:rPr>
        <w:sectPr w:rsidR="004A6C92" w:rsidRPr="00EC7EE9" w:rsidSect="004751FD">
          <w:footerReference w:type="default" r:id="rId22"/>
          <w:footerReference w:type="first" r:id="rId23"/>
          <w:pgSz w:w="12240" w:h="15840" w:code="1"/>
          <w:pgMar w:top="1440" w:right="1440" w:bottom="1008" w:left="1440" w:header="576" w:footer="432" w:gutter="0"/>
          <w:pgNumType w:fmt="lowerRoman" w:start="1"/>
          <w:cols w:space="720"/>
          <w:docGrid w:linePitch="360"/>
        </w:sectPr>
      </w:pPr>
    </w:p>
    <w:p w14:paraId="5A6881B6" w14:textId="691BADA7" w:rsidR="00F528E0" w:rsidRPr="005B5791" w:rsidRDefault="00F528E0" w:rsidP="00AB6D6F">
      <w:pPr>
        <w:pStyle w:val="Heading1"/>
      </w:pPr>
      <w:bookmarkStart w:id="1" w:name="_Ref16670617"/>
      <w:bookmarkStart w:id="2" w:name="_Toc158361559"/>
      <w:r w:rsidRPr="005B5791">
        <w:lastRenderedPageBreak/>
        <w:t>Introduction</w:t>
      </w:r>
      <w:bookmarkEnd w:id="1"/>
      <w:bookmarkEnd w:id="2"/>
    </w:p>
    <w:p w14:paraId="3608D04D" w14:textId="77777777" w:rsidR="00E53A6E" w:rsidRDefault="00B90D83" w:rsidP="001742B5">
      <w:pPr>
        <w:pStyle w:val="Body1"/>
      </w:pPr>
      <w:r w:rsidRPr="00B90D83">
        <w:t xml:space="preserve">This report documents the hydraulic analysis of </w:t>
      </w:r>
      <w:r w:rsidR="004118C9">
        <w:t>the</w:t>
      </w:r>
      <w:r w:rsidR="00721353">
        <w:t xml:space="preserve"> proposed replacement</w:t>
      </w:r>
      <w:r w:rsidRPr="00B90D83">
        <w:t xml:space="preserve"> </w:t>
      </w:r>
      <w:r w:rsidR="004118C9">
        <w:t>of Structur</w:t>
      </w:r>
      <w:r w:rsidR="00C343D0">
        <w:t xml:space="preserve">e </w:t>
      </w:r>
      <w:r w:rsidR="00C343D0" w:rsidRPr="002528F4">
        <w:rPr>
          <w:color w:val="ED0000"/>
        </w:rPr>
        <w:t>####-##</w:t>
      </w:r>
      <w:proofErr w:type="gramStart"/>
      <w:r w:rsidR="00C343D0" w:rsidRPr="002528F4">
        <w:rPr>
          <w:color w:val="ED0000"/>
        </w:rPr>
        <w:t>#.#</w:t>
      </w:r>
      <w:proofErr w:type="gramEnd"/>
      <w:r w:rsidR="00C343D0" w:rsidRPr="002528F4">
        <w:rPr>
          <w:color w:val="ED0000"/>
        </w:rPr>
        <w:t>##</w:t>
      </w:r>
      <w:r w:rsidRPr="00B90D83">
        <w:t xml:space="preserve">. Information about the </w:t>
      </w:r>
      <w:r w:rsidRPr="002528F4">
        <w:rPr>
          <w:color w:val="A90000"/>
        </w:rPr>
        <w:t xml:space="preserve">(study area, methodology, existing/proposed condition modeling results, </w:t>
      </w:r>
      <w:proofErr w:type="spellStart"/>
      <w:r w:rsidRPr="002528F4">
        <w:rPr>
          <w:color w:val="A90000"/>
        </w:rPr>
        <w:t>etc</w:t>
      </w:r>
      <w:proofErr w:type="spellEnd"/>
      <w:r w:rsidRPr="002528F4">
        <w:rPr>
          <w:color w:val="A90000"/>
        </w:rPr>
        <w:t>)</w:t>
      </w:r>
      <w:r w:rsidRPr="00B90D83">
        <w:t xml:space="preserve"> will be discussed.</w:t>
      </w:r>
    </w:p>
    <w:p w14:paraId="7D0ED51C" w14:textId="1084802E" w:rsidR="00A460BD" w:rsidRDefault="006219AF" w:rsidP="001742B5">
      <w:pPr>
        <w:pStyle w:val="Body1"/>
      </w:pPr>
      <w:r w:rsidRPr="002528F4">
        <w:rPr>
          <w:color w:val="ED0000"/>
        </w:rPr>
        <w:t>Describe purpose of report.</w:t>
      </w:r>
      <w:r w:rsidR="00A460BD">
        <w:br w:type="page"/>
      </w:r>
    </w:p>
    <w:p w14:paraId="4DCF30F2" w14:textId="26DB078B" w:rsidR="00C06487" w:rsidRPr="005B5791" w:rsidRDefault="00170F4B" w:rsidP="00AB6D6F">
      <w:pPr>
        <w:pStyle w:val="Heading1"/>
      </w:pPr>
      <w:bookmarkStart w:id="3" w:name="_Toc31208658"/>
      <w:bookmarkStart w:id="4" w:name="_Toc31209191"/>
      <w:bookmarkStart w:id="5" w:name="_Toc31209357"/>
      <w:bookmarkStart w:id="6" w:name="_Toc31209523"/>
      <w:bookmarkStart w:id="7" w:name="_Toc31209689"/>
      <w:bookmarkStart w:id="8" w:name="_Toc31209855"/>
      <w:bookmarkStart w:id="9" w:name="_Toc31210021"/>
      <w:bookmarkStart w:id="10" w:name="_Toc31210189"/>
      <w:bookmarkStart w:id="11" w:name="_Toc31208659"/>
      <w:bookmarkStart w:id="12" w:name="_Toc31209192"/>
      <w:bookmarkStart w:id="13" w:name="_Toc31209358"/>
      <w:bookmarkStart w:id="14" w:name="_Toc31209524"/>
      <w:bookmarkStart w:id="15" w:name="_Toc31209690"/>
      <w:bookmarkStart w:id="16" w:name="_Toc31209856"/>
      <w:bookmarkStart w:id="17" w:name="_Toc31210022"/>
      <w:bookmarkStart w:id="18" w:name="_Toc31210190"/>
      <w:bookmarkStart w:id="19" w:name="_Toc31208662"/>
      <w:bookmarkStart w:id="20" w:name="_Toc31209195"/>
      <w:bookmarkStart w:id="21" w:name="_Toc31209361"/>
      <w:bookmarkStart w:id="22" w:name="_Toc31209527"/>
      <w:bookmarkStart w:id="23" w:name="_Toc31209693"/>
      <w:bookmarkStart w:id="24" w:name="_Toc31209859"/>
      <w:bookmarkStart w:id="25" w:name="_Toc31210025"/>
      <w:bookmarkStart w:id="26" w:name="_Toc31210193"/>
      <w:bookmarkStart w:id="27" w:name="_Toc31208663"/>
      <w:bookmarkStart w:id="28" w:name="_Toc31209196"/>
      <w:bookmarkStart w:id="29" w:name="_Toc31209362"/>
      <w:bookmarkStart w:id="30" w:name="_Toc31209528"/>
      <w:bookmarkStart w:id="31" w:name="_Toc31209694"/>
      <w:bookmarkStart w:id="32" w:name="_Toc31209860"/>
      <w:bookmarkStart w:id="33" w:name="_Toc31210026"/>
      <w:bookmarkStart w:id="34" w:name="_Toc31210194"/>
      <w:bookmarkStart w:id="35" w:name="_Toc31208664"/>
      <w:bookmarkStart w:id="36" w:name="_Toc31209197"/>
      <w:bookmarkStart w:id="37" w:name="_Toc31209363"/>
      <w:bookmarkStart w:id="38" w:name="_Toc31209529"/>
      <w:bookmarkStart w:id="39" w:name="_Toc31209695"/>
      <w:bookmarkStart w:id="40" w:name="_Toc31209861"/>
      <w:bookmarkStart w:id="41" w:name="_Toc31210027"/>
      <w:bookmarkStart w:id="42" w:name="_Toc31210195"/>
      <w:bookmarkStart w:id="43" w:name="_Toc31208665"/>
      <w:bookmarkStart w:id="44" w:name="_Toc31209198"/>
      <w:bookmarkStart w:id="45" w:name="_Toc31209364"/>
      <w:bookmarkStart w:id="46" w:name="_Toc31209530"/>
      <w:bookmarkStart w:id="47" w:name="_Toc31209696"/>
      <w:bookmarkStart w:id="48" w:name="_Toc31209862"/>
      <w:bookmarkStart w:id="49" w:name="_Toc31210028"/>
      <w:bookmarkStart w:id="50" w:name="_Toc31210196"/>
      <w:bookmarkStart w:id="51" w:name="_Toc31208666"/>
      <w:bookmarkStart w:id="52" w:name="_Toc31209199"/>
      <w:bookmarkStart w:id="53" w:name="_Toc31209365"/>
      <w:bookmarkStart w:id="54" w:name="_Toc31209531"/>
      <w:bookmarkStart w:id="55" w:name="_Toc31209697"/>
      <w:bookmarkStart w:id="56" w:name="_Toc31209863"/>
      <w:bookmarkStart w:id="57" w:name="_Toc31210029"/>
      <w:bookmarkStart w:id="58" w:name="_Toc31210197"/>
      <w:bookmarkStart w:id="59" w:name="_Toc31208667"/>
      <w:bookmarkStart w:id="60" w:name="_Toc31209200"/>
      <w:bookmarkStart w:id="61" w:name="_Toc31209366"/>
      <w:bookmarkStart w:id="62" w:name="_Toc31209532"/>
      <w:bookmarkStart w:id="63" w:name="_Toc31209698"/>
      <w:bookmarkStart w:id="64" w:name="_Toc31209864"/>
      <w:bookmarkStart w:id="65" w:name="_Toc31210030"/>
      <w:bookmarkStart w:id="66" w:name="_Toc31210198"/>
      <w:bookmarkStart w:id="67" w:name="_Toc31208668"/>
      <w:bookmarkStart w:id="68" w:name="_Toc31209201"/>
      <w:bookmarkStart w:id="69" w:name="_Toc31209367"/>
      <w:bookmarkStart w:id="70" w:name="_Toc31209533"/>
      <w:bookmarkStart w:id="71" w:name="_Toc31209699"/>
      <w:bookmarkStart w:id="72" w:name="_Toc31209865"/>
      <w:bookmarkStart w:id="73" w:name="_Toc31210031"/>
      <w:bookmarkStart w:id="74" w:name="_Toc31210199"/>
      <w:bookmarkStart w:id="75" w:name="_Toc31208669"/>
      <w:bookmarkStart w:id="76" w:name="_Toc31209202"/>
      <w:bookmarkStart w:id="77" w:name="_Toc31209368"/>
      <w:bookmarkStart w:id="78" w:name="_Toc31209534"/>
      <w:bookmarkStart w:id="79" w:name="_Toc31209700"/>
      <w:bookmarkStart w:id="80" w:name="_Toc31209866"/>
      <w:bookmarkStart w:id="81" w:name="_Toc31210032"/>
      <w:bookmarkStart w:id="82" w:name="_Toc31210200"/>
      <w:bookmarkStart w:id="83" w:name="_Toc31208670"/>
      <w:bookmarkStart w:id="84" w:name="_Toc31209203"/>
      <w:bookmarkStart w:id="85" w:name="_Toc31209369"/>
      <w:bookmarkStart w:id="86" w:name="_Toc31209535"/>
      <w:bookmarkStart w:id="87" w:name="_Toc31209701"/>
      <w:bookmarkStart w:id="88" w:name="_Toc31209867"/>
      <w:bookmarkStart w:id="89" w:name="_Toc31210033"/>
      <w:bookmarkStart w:id="90" w:name="_Toc31210201"/>
      <w:bookmarkStart w:id="91" w:name="_Toc31208671"/>
      <w:bookmarkStart w:id="92" w:name="_Toc31209204"/>
      <w:bookmarkStart w:id="93" w:name="_Toc31209370"/>
      <w:bookmarkStart w:id="94" w:name="_Toc31209536"/>
      <w:bookmarkStart w:id="95" w:name="_Toc31209702"/>
      <w:bookmarkStart w:id="96" w:name="_Toc31209868"/>
      <w:bookmarkStart w:id="97" w:name="_Toc31210034"/>
      <w:bookmarkStart w:id="98" w:name="_Toc31210202"/>
      <w:bookmarkStart w:id="99" w:name="_Toc31208672"/>
      <w:bookmarkStart w:id="100" w:name="_Toc31209205"/>
      <w:bookmarkStart w:id="101" w:name="_Toc31209371"/>
      <w:bookmarkStart w:id="102" w:name="_Toc31209537"/>
      <w:bookmarkStart w:id="103" w:name="_Toc31209703"/>
      <w:bookmarkStart w:id="104" w:name="_Toc31209869"/>
      <w:bookmarkStart w:id="105" w:name="_Toc31210035"/>
      <w:bookmarkStart w:id="106" w:name="_Toc31210203"/>
      <w:bookmarkStart w:id="107" w:name="_Toc31208673"/>
      <w:bookmarkStart w:id="108" w:name="_Toc31209206"/>
      <w:bookmarkStart w:id="109" w:name="_Toc31209372"/>
      <w:bookmarkStart w:id="110" w:name="_Toc31209538"/>
      <w:bookmarkStart w:id="111" w:name="_Toc31209704"/>
      <w:bookmarkStart w:id="112" w:name="_Toc31209870"/>
      <w:bookmarkStart w:id="113" w:name="_Toc31210036"/>
      <w:bookmarkStart w:id="114" w:name="_Toc31210204"/>
      <w:bookmarkStart w:id="115" w:name="_Toc158361560"/>
      <w:bookmarkStart w:id="116" w:name="_Ref16671149"/>
      <w:bookmarkStart w:id="117" w:name="_Ref16671157"/>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r>
        <w:lastRenderedPageBreak/>
        <w:t>Existing Structure</w:t>
      </w:r>
      <w:bookmarkEnd w:id="115"/>
    </w:p>
    <w:p w14:paraId="52370ADF" w14:textId="3BBD190B" w:rsidR="00AB6D6F" w:rsidRPr="005B5791" w:rsidRDefault="00B90D83" w:rsidP="00066913">
      <w:pPr>
        <w:pStyle w:val="Heading2"/>
      </w:pPr>
      <w:bookmarkStart w:id="118" w:name="_Toc158361561"/>
      <w:bookmarkStart w:id="119" w:name="_Toc14276859"/>
      <w:bookmarkStart w:id="120" w:name="_Toc31210206"/>
      <w:r>
        <w:t>Location</w:t>
      </w:r>
      <w:bookmarkEnd w:id="118"/>
    </w:p>
    <w:p w14:paraId="7EF2347A" w14:textId="11FE6B65" w:rsidR="00BF094B" w:rsidRPr="00EE70F3" w:rsidRDefault="00BF094B" w:rsidP="00EE70F3">
      <w:pPr>
        <w:pStyle w:val="Body1"/>
      </w:pPr>
      <w:r w:rsidRPr="00EE70F3">
        <w:t xml:space="preserve">The existing structure is a </w:t>
      </w:r>
      <w:r w:rsidR="00810B44" w:rsidRPr="002528F4">
        <w:rPr>
          <w:color w:val="ED0000"/>
        </w:rPr>
        <w:t>(</w:t>
      </w:r>
      <w:r w:rsidRPr="002528F4">
        <w:rPr>
          <w:color w:val="ED0000"/>
        </w:rPr>
        <w:t>structure description</w:t>
      </w:r>
      <w:r w:rsidR="00810B44" w:rsidRPr="002528F4">
        <w:rPr>
          <w:color w:val="ED0000"/>
        </w:rPr>
        <w:t>)</w:t>
      </w:r>
      <w:r w:rsidRPr="00EE70F3">
        <w:t xml:space="preserve"> with a skew of </w:t>
      </w:r>
      <w:r w:rsidRPr="002528F4">
        <w:rPr>
          <w:color w:val="ED0000"/>
        </w:rPr>
        <w:t>__</w:t>
      </w:r>
      <w:r w:rsidRPr="00EE70F3">
        <w:t xml:space="preserve"> degrees. The structure is located </w:t>
      </w:r>
      <w:r w:rsidR="00810B44" w:rsidRPr="002528F4">
        <w:rPr>
          <w:color w:val="ED0000"/>
        </w:rPr>
        <w:t>(</w:t>
      </w:r>
      <w:r w:rsidRPr="002528F4">
        <w:rPr>
          <w:color w:val="ED0000"/>
        </w:rPr>
        <w:t>enter generalized location</w:t>
      </w:r>
      <w:r w:rsidR="00894B47" w:rsidRPr="002528F4">
        <w:rPr>
          <w:color w:val="ED0000"/>
        </w:rPr>
        <w:t xml:space="preserve">, e.g. North of </w:t>
      </w:r>
      <w:proofErr w:type="spellStart"/>
      <w:r w:rsidR="00894B47" w:rsidRPr="002528F4">
        <w:rPr>
          <w:color w:val="ED0000"/>
        </w:rPr>
        <w:t>Jct</w:t>
      </w:r>
      <w:proofErr w:type="spellEnd"/>
      <w:r w:rsidR="00894B47" w:rsidRPr="002528F4">
        <w:rPr>
          <w:color w:val="ED0000"/>
        </w:rPr>
        <w:t xml:space="preserve"> US 52</w:t>
      </w:r>
      <w:r w:rsidR="004B2FF4" w:rsidRPr="002528F4">
        <w:rPr>
          <w:color w:val="ED0000"/>
        </w:rPr>
        <w:t xml:space="preserve"> near </w:t>
      </w:r>
      <w:proofErr w:type="spellStart"/>
      <w:r w:rsidR="004B2FF4" w:rsidRPr="002528F4">
        <w:rPr>
          <w:color w:val="ED0000"/>
        </w:rPr>
        <w:t>Sykeston</w:t>
      </w:r>
      <w:proofErr w:type="spellEnd"/>
      <w:r w:rsidR="00810B44" w:rsidRPr="002528F4">
        <w:rPr>
          <w:color w:val="ED0000"/>
        </w:rPr>
        <w:t>)</w:t>
      </w:r>
      <w:r w:rsidRPr="00EE70F3">
        <w:t xml:space="preserve"> at the </w:t>
      </w:r>
      <w:r w:rsidR="00810B44" w:rsidRPr="002528F4">
        <w:rPr>
          <w:color w:val="ED0000"/>
        </w:rPr>
        <w:t>(</w:t>
      </w:r>
      <w:r w:rsidRPr="002528F4">
        <w:rPr>
          <w:color w:val="ED0000"/>
        </w:rPr>
        <w:t xml:space="preserve">cardinal </w:t>
      </w:r>
      <w:proofErr w:type="gramStart"/>
      <w:r w:rsidRPr="002528F4">
        <w:rPr>
          <w:color w:val="ED0000"/>
        </w:rPr>
        <w:t>direction</w:t>
      </w:r>
      <w:r w:rsidR="00810B44" w:rsidRPr="002528F4">
        <w:rPr>
          <w:color w:val="ED0000"/>
        </w:rPr>
        <w:t>)</w:t>
      </w:r>
      <w:r w:rsidRPr="00EE70F3">
        <w:t>¼</w:t>
      </w:r>
      <w:proofErr w:type="gramEnd"/>
      <w:r w:rsidRPr="00EE70F3">
        <w:t xml:space="preserve"> Section </w:t>
      </w:r>
      <w:r w:rsidRPr="002528F4">
        <w:rPr>
          <w:color w:val="ED0000"/>
        </w:rPr>
        <w:t>__</w:t>
      </w:r>
      <w:r w:rsidRPr="00EE70F3">
        <w:t xml:space="preserve">, Township </w:t>
      </w:r>
      <w:r w:rsidRPr="002528F4">
        <w:rPr>
          <w:color w:val="ED0000"/>
        </w:rPr>
        <w:t>__</w:t>
      </w:r>
      <w:r w:rsidRPr="00EE70F3">
        <w:t xml:space="preserve">N, Range </w:t>
      </w:r>
      <w:r w:rsidRPr="002528F4">
        <w:rPr>
          <w:color w:val="ED0000"/>
        </w:rPr>
        <w:t>__</w:t>
      </w:r>
      <w:r w:rsidRPr="00EE70F3">
        <w:t xml:space="preserve">W in </w:t>
      </w:r>
      <w:r w:rsidRPr="002528F4">
        <w:rPr>
          <w:color w:val="ED0000"/>
        </w:rPr>
        <w:t xml:space="preserve">__ </w:t>
      </w:r>
      <w:r w:rsidRPr="00EE70F3">
        <w:t xml:space="preserve">County. The structure conveys the flows of </w:t>
      </w:r>
      <w:r w:rsidR="004E7751" w:rsidRPr="002528F4">
        <w:rPr>
          <w:color w:val="ED0000"/>
        </w:rPr>
        <w:t>(</w:t>
      </w:r>
      <w:r w:rsidRPr="002528F4">
        <w:rPr>
          <w:color w:val="ED0000"/>
        </w:rPr>
        <w:t>enter features intersected</w:t>
      </w:r>
      <w:r w:rsidR="004E7751" w:rsidRPr="002528F4">
        <w:rPr>
          <w:color w:val="ED0000"/>
        </w:rPr>
        <w:t>)</w:t>
      </w:r>
      <w:r w:rsidRPr="00EE70F3">
        <w:t xml:space="preserve"> under Highway </w:t>
      </w:r>
      <w:r w:rsidRPr="002528F4">
        <w:rPr>
          <w:color w:val="ED0000"/>
        </w:rPr>
        <w:t>__</w:t>
      </w:r>
      <w:r w:rsidRPr="00EE70F3">
        <w:t xml:space="preserve"> at reference point </w:t>
      </w:r>
      <w:r w:rsidRPr="002528F4">
        <w:rPr>
          <w:color w:val="ED0000"/>
        </w:rPr>
        <w:t>__.</w:t>
      </w:r>
      <w:r w:rsidRPr="00EE70F3">
        <w:t xml:space="preserve"> The section of highway being evaluated is classified as </w:t>
      </w:r>
      <w:r w:rsidR="004E7751" w:rsidRPr="002528F4">
        <w:rPr>
          <w:color w:val="ED0000"/>
        </w:rPr>
        <w:t>(</w:t>
      </w:r>
      <w:r w:rsidRPr="002528F4">
        <w:rPr>
          <w:color w:val="ED0000"/>
        </w:rPr>
        <w:t>enter functional classification</w:t>
      </w:r>
      <w:r w:rsidR="004E7751" w:rsidRPr="002528F4">
        <w:rPr>
          <w:color w:val="ED0000"/>
        </w:rPr>
        <w:t>)</w:t>
      </w:r>
      <w:r w:rsidRPr="00EE70F3">
        <w:t xml:space="preserve">. </w:t>
      </w:r>
    </w:p>
    <w:p w14:paraId="5DBB7355" w14:textId="5735E44C" w:rsidR="00BF094B" w:rsidRPr="002528F4" w:rsidRDefault="00E6325A" w:rsidP="00EE70F3">
      <w:pPr>
        <w:pStyle w:val="Body1"/>
        <w:rPr>
          <w:color w:val="ED0000"/>
        </w:rPr>
      </w:pPr>
      <w:r w:rsidRPr="002528F4">
        <w:rPr>
          <w:color w:val="ED0000"/>
        </w:rPr>
        <w:t>Describe location and include project location map identifying stream crossings, structure location, intersecting roadways, nearby towns, other relevant data.</w:t>
      </w:r>
    </w:p>
    <w:p w14:paraId="1FD5CF64" w14:textId="26AD3722" w:rsidR="00B90D83" w:rsidRPr="005B5791" w:rsidRDefault="00D02B73" w:rsidP="00F05553">
      <w:pPr>
        <w:pStyle w:val="Caption"/>
      </w:pPr>
      <w:r w:rsidRPr="00CA7045">
        <w:rPr>
          <w:rFonts w:eastAsiaTheme="minorHAnsi" w:cstheme="minorBidi"/>
          <w:b w:val="0"/>
          <w:bCs w:val="0"/>
          <w:noProof/>
          <w:color w:val="FF0000"/>
          <w:sz w:val="22"/>
          <w:szCs w:val="22"/>
        </w:rPr>
        <mc:AlternateContent>
          <mc:Choice Requires="wps">
            <w:drawing>
              <wp:anchor distT="45720" distB="45720" distL="114300" distR="114300" simplePos="0" relativeHeight="251678720" behindDoc="0" locked="0" layoutInCell="1" allowOverlap="1" wp14:anchorId="1DFF6CB0" wp14:editId="55F67B91">
                <wp:simplePos x="0" y="0"/>
                <wp:positionH relativeFrom="margin">
                  <wp:posOffset>3057236</wp:posOffset>
                </wp:positionH>
                <wp:positionV relativeFrom="paragraph">
                  <wp:posOffset>1916430</wp:posOffset>
                </wp:positionV>
                <wp:extent cx="1770034" cy="294640"/>
                <wp:effectExtent l="0" t="0" r="0" b="0"/>
                <wp:wrapNone/>
                <wp:docPr id="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70034" cy="294640"/>
                        </a:xfrm>
                        <a:prstGeom prst="rect">
                          <a:avLst/>
                        </a:prstGeom>
                        <a:noFill/>
                        <a:ln w="9525">
                          <a:noFill/>
                          <a:miter lim="800000"/>
                          <a:headEnd/>
                          <a:tailEnd/>
                        </a:ln>
                      </wps:spPr>
                      <wps:txbx>
                        <w:txbxContent>
                          <w:p w14:paraId="4AC5B851" w14:textId="0F950F54" w:rsidR="00CA7045" w:rsidRPr="00D02B73" w:rsidRDefault="00417544">
                            <w:pPr>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accent6">
                                      <w14:lumMod w14:val="75000"/>
                                    </w14:schemeClr>
                                  </w14:solidFill>
                                  <w14:prstDash w14:val="solid"/>
                                  <w14:bevel/>
                                </w14:textOutline>
                              </w:rPr>
                            </w:pPr>
                            <w:r w:rsidRPr="00D02B73">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accent6">
                                      <w14:lumMod w14:val="75000"/>
                                    </w14:schemeClr>
                                  </w14:solidFill>
                                  <w14:prstDash w14:val="solid"/>
                                  <w14:bevel/>
                                </w14:textOutline>
                              </w:rPr>
                              <w:t xml:space="preserve">RRVW Railroad </w:t>
                            </w:r>
                            <w:r w:rsidR="00D02B73" w:rsidRPr="00D02B73">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accent6">
                                      <w14:lumMod w14:val="75000"/>
                                    </w14:schemeClr>
                                  </w14:solidFill>
                                  <w14:prstDash w14:val="solid"/>
                                  <w14:bevel/>
                                </w14:textOutline>
                              </w:rPr>
                              <w:t>(abandoned)</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DFF6CB0" id="Text Box 2" o:spid="_x0000_s1027" type="#_x0000_t202" style="position:absolute;margin-left:240.75pt;margin-top:150.9pt;width:139.35pt;height:23.2pt;z-index:25167872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fuP0+wEAANQDAAAOAAAAZHJzL2Uyb0RvYy54bWysU9tu2zAMfR+wfxD0vtjxnKYx4hRduw4D&#10;ugvQ7QNkWY6FSaImKbGzrx8lu2mwvQ3zg0Ca4iHPIbW9GbUiR+G8BFPT5SKnRBgOrTT7mn7/9vDm&#10;mhIfmGmZAiNqehKe3uxev9oOthIF9KBa4QiCGF8NtqZ9CLbKMs97oZlfgBUGgx04zQK6bp+1jg2I&#10;rlVW5PlVNoBrrQMuvMe/91OQ7hJ+1wkevnSdF4GommJvIZ0unU08s92WVXvHbC/53Ab7hy40kwaL&#10;nqHuWWDk4ORfUFpyBx66sOCgM+g6yUXigGyW+R9snnpmReKC4nh7lsn/P1j++fhkvzoSxncw4gAT&#10;CW8fgf/wxMBdz8xe3DoHQy9Yi4WXUbJssL6aU6PUvvIRpBk+QYtDZocACWjsnI6qIE+C6DiA01l0&#10;MQbCY8n1Os/flpRwjBWb8qpMU8lY9ZxtnQ8fBGgSjZo6HGpCZ8dHH2I3rHq+EosZeJBKpcEqQ4aa&#10;blbFKiVcRLQMuHdK6ppe5/GbNiGSfG/alByYVJONBZSZWUeiE+UwNiOR7SxJFKGB9oQyOJjWDJ8F&#10;Gj24X5QMuGI19T8PzAlK1EeDUm6WJXIlITnlal2g4y4jzWWEGY5QNQ2UTOZdSHs8Ub5FyTuZ1Hjp&#10;ZG4ZVyeJNK953M1LP916eYy73wAAAP//AwBQSwMEFAAGAAgAAAAhAAaCWbLfAAAACwEAAA8AAABk&#10;cnMvZG93bnJldi54bWxMj8FOwzAMhu9IvENkJG4saelGKU0nBOIK2mCTuGWN11Y0TtVka3l7zAmO&#10;tj/9/v5yPbtenHEMnScNyUKBQKq97ajR8PH+cpODCNGQNb0n1PCNAdbV5UVpCusn2uB5GxvBIRQK&#10;o6GNcSikDHWLzoSFH5D4dvSjM5HHsZF2NBOHu16mSq2kMx3xh9YM+NRi/bU9OQ271+PnPlNvzbNb&#10;DpOflSR3L7W+vpofH0BEnOMfDL/6rA4VOx38iWwQvYYsT5aMarhVCXdg4m6lUhAH3mR5CrIq5f8O&#10;1Q8AAAD//wMAUEsBAi0AFAAGAAgAAAAhALaDOJL+AAAA4QEAABMAAAAAAAAAAAAAAAAAAAAAAFtD&#10;b250ZW50X1R5cGVzXS54bWxQSwECLQAUAAYACAAAACEAOP0h/9YAAACUAQAACwAAAAAAAAAAAAAA&#10;AAAvAQAAX3JlbHMvLnJlbHNQSwECLQAUAAYACAAAACEASH7j9PsBAADUAwAADgAAAAAAAAAAAAAA&#10;AAAuAgAAZHJzL2Uyb0RvYy54bWxQSwECLQAUAAYACAAAACEABoJZst8AAAALAQAADwAAAAAAAAAA&#10;AAAAAABVBAAAZHJzL2Rvd25yZXYueG1sUEsFBgAAAAAEAAQA8wAAAGEFAAAAAA==&#10;" filled="f" stroked="f">
                <v:textbox>
                  <w:txbxContent>
                    <w:p w14:paraId="4AC5B851" w14:textId="0F950F54" w:rsidR="00CA7045" w:rsidRPr="00D02B73" w:rsidRDefault="00417544">
                      <w:pPr>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accent6">
                                <w14:lumMod w14:val="75000"/>
                              </w14:schemeClr>
                            </w14:solidFill>
                            <w14:prstDash w14:val="solid"/>
                            <w14:bevel/>
                          </w14:textOutline>
                        </w:rPr>
                      </w:pPr>
                      <w:r w:rsidRPr="00D02B73">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accent6">
                                <w14:lumMod w14:val="75000"/>
                              </w14:schemeClr>
                            </w14:solidFill>
                            <w14:prstDash w14:val="solid"/>
                            <w14:bevel/>
                          </w14:textOutline>
                        </w:rPr>
                        <w:t xml:space="preserve">RRVW Railroad </w:t>
                      </w:r>
                      <w:r w:rsidR="00D02B73" w:rsidRPr="00D02B73">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accent6">
                                <w14:lumMod w14:val="75000"/>
                              </w14:schemeClr>
                            </w14:solidFill>
                            <w14:prstDash w14:val="solid"/>
                            <w14:bevel/>
                          </w14:textOutline>
                        </w:rPr>
                        <w:t>(abandoned)</w:t>
                      </w:r>
                    </w:p>
                  </w:txbxContent>
                </v:textbox>
                <w10:wrap anchorx="margin"/>
              </v:shape>
            </w:pict>
          </mc:Fallback>
        </mc:AlternateContent>
      </w:r>
      <w:r w:rsidR="00E61FBB">
        <w:rPr>
          <w:noProof/>
        </w:rPr>
        <mc:AlternateContent>
          <mc:Choice Requires="wps">
            <w:drawing>
              <wp:anchor distT="0" distB="0" distL="114300" distR="114300" simplePos="0" relativeHeight="251665408" behindDoc="0" locked="0" layoutInCell="1" allowOverlap="1" wp14:anchorId="413405A0" wp14:editId="734206DD">
                <wp:simplePos x="0" y="0"/>
                <wp:positionH relativeFrom="column">
                  <wp:posOffset>2450846</wp:posOffset>
                </wp:positionH>
                <wp:positionV relativeFrom="paragraph">
                  <wp:posOffset>1878965</wp:posOffset>
                </wp:positionV>
                <wp:extent cx="247650" cy="1047750"/>
                <wp:effectExtent l="285750" t="0" r="190500" b="0"/>
                <wp:wrapNone/>
                <wp:docPr id="12" name="Isosceles Triangle 12"/>
                <wp:cNvGraphicFramePr/>
                <a:graphic xmlns:a="http://schemas.openxmlformats.org/drawingml/2006/main">
                  <a:graphicData uri="http://schemas.microsoft.com/office/word/2010/wordprocessingShape">
                    <wps:wsp>
                      <wps:cNvSpPr/>
                      <wps:spPr>
                        <a:xfrm rot="8808106">
                          <a:off x="0" y="0"/>
                          <a:ext cx="247650" cy="1047750"/>
                        </a:xfrm>
                        <a:prstGeom prst="triangle">
                          <a:avLst/>
                        </a:prstGeom>
                        <a:solidFill>
                          <a:schemeClr val="bg1">
                            <a:alpha val="60000"/>
                          </a:schemeClr>
                        </a:solidFill>
                        <a:ln w="31750">
                          <a:solidFill>
                            <a:schemeClr val="bg1">
                              <a:lumMod val="95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type w14:anchorId="2326D7E2"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2" o:spid="_x0000_s1026" type="#_x0000_t5" style="position:absolute;margin-left:193pt;margin-top:147.95pt;width:19.5pt;height:82.5pt;rotation:9620801fd;z-index:25166540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giNImgIAAOkFAAAOAAAAZHJzL2Uyb0RvYy54bWysVN9P2zAQfp+0/8Hy+0jSlbZUpKgCMU1i&#10;gAYTz67jNJYcn2e7Tbu/fmc7DTCqCU3Lg+X79d3dF9+dX+xaRbbCOgm6pMVJTonQHCqp1yX98Xj9&#10;aUaJ80xXTIEWJd0LRy8WHz+cd2YuRtCAqoQlCKLdvDMlbbw38yxzvBEtcydghEZjDbZlHkW7zirL&#10;OkRvVTbK80nWga2MBS6cQ+1VMtJFxK9rwf1dXTvhiSop1ubjaeO5Cme2OGfztWWmkbwvg/1DFS2T&#10;GpMOUFfMM7Kx8g1UK7kFB7U/4dBmUNeSi9gDdlPkf3Tz0DAjYi9IjjMDTe7/wfLb7YO5t0hDZ9zc&#10;4TV0sattSywgW7NZPivySewNqyW7SN1+oE7sPOGoHI2nk1MkmKOpyMfTKQoImiWsgGms818EtCRc&#10;SuqtZHqtQntszrY3zif3g1tQO1CyupZKRSE8CXGpLNky/JmrdZFClWlYUk1y/Pqs8QEF71jDKyCl&#10;SVfSz0Uo8b1Z1Kb9BlVKc3b6jjTYuNKY+5nVePN7JUJOpb+LmsgqMJeKeN0d41xonzp0DatESh0y&#10;H+8wAgbkGukasHuA49iJ794/hIo4L0Nwz87fgoeImBm0H4JbqcEe60xhV33m5H8gKVETWFpBtb+3&#10;6f3hk3KGX0t8MzfM+XtmcTxRiSvH3+FRK8CfCf2Nkgbsr2P64I9Tg1ZKOhz3krqfG2YFJeqrxnk6&#10;K8bjsB+iMD6djlCwLy2rlxa9aS8BH2ERq4vX4O/V4VpbaJ9wMy1DVjQxzTF3Sbm3B+HSpzWEu42L&#10;5TK64U4wzN/oB8MDeGA1zMPj7olZcxgcHLlbOKyGN7OTfEOkhuXGQy3jYD3z2vON+ySORr/7wsJ6&#10;KUev5w29+A0AAP//AwBQSwMEFAAGAAgAAAAhADqWPz/iAAAACwEAAA8AAABkcnMvZG93bnJldi54&#10;bWxMj81OwzAQhO9IvIO1SNyoTUijJsSpgAqJA+KnIMHRjZckIl6H2GnD27Oc4La7M5r9plzPrhd7&#10;HEPnScP5QoFAqr3tqNHw+nJ7tgIRoiFrek+o4RsDrKvjo9IU1h/oGffb2AgOoVAYDW2MQyFlqFt0&#10;Jiz8gMTahx+dibyOjbSjOXC462WiVCad6Yg/tGbAmxbrz+3kNGzevt4VGvf49ODSbLrP5s1deq31&#10;6cl8dQki4hz/zPCLz+hQMdPOT2SD6DVcrDLuEjUk+TIHwY40WfJlx0OmcpBVKf93qH4AAAD//wMA&#10;UEsBAi0AFAAGAAgAAAAhALaDOJL+AAAA4QEAABMAAAAAAAAAAAAAAAAAAAAAAFtDb250ZW50X1R5&#10;cGVzXS54bWxQSwECLQAUAAYACAAAACEAOP0h/9YAAACUAQAACwAAAAAAAAAAAAAAAAAvAQAAX3Jl&#10;bHMvLnJlbHNQSwECLQAUAAYACAAAACEAToIjSJoCAADpBQAADgAAAAAAAAAAAAAAAAAuAgAAZHJz&#10;L2Uyb0RvYy54bWxQSwECLQAUAAYACAAAACEAOpY/P+IAAAALAQAADwAAAAAAAAAAAAAAAAD0BAAA&#10;ZHJzL2Rvd25yZXYueG1sUEsFBgAAAAAEAAQA8wAAAAMGAAAAAA==&#10;" fillcolor="white [3212]" strokecolor="#f2f2f2 [3052]" strokeweight="2.5pt">
                <v:fill opacity="39321f"/>
              </v:shape>
            </w:pict>
          </mc:Fallback>
        </mc:AlternateContent>
      </w:r>
      <w:r w:rsidR="00CC4EC9">
        <w:rPr>
          <w:noProof/>
        </w:rPr>
        <mc:AlternateContent>
          <mc:Choice Requires="wps">
            <w:drawing>
              <wp:anchor distT="45720" distB="45720" distL="114300" distR="114300" simplePos="0" relativeHeight="251668480" behindDoc="0" locked="0" layoutInCell="1" allowOverlap="1" wp14:anchorId="44085082" wp14:editId="49713D00">
                <wp:simplePos x="0" y="0"/>
                <wp:positionH relativeFrom="column">
                  <wp:posOffset>614172</wp:posOffset>
                </wp:positionH>
                <wp:positionV relativeFrom="paragraph">
                  <wp:posOffset>959739</wp:posOffset>
                </wp:positionV>
                <wp:extent cx="2194433" cy="393192"/>
                <wp:effectExtent l="0" t="0" r="0" b="6985"/>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94433" cy="393192"/>
                        </a:xfrm>
                        <a:prstGeom prst="rect">
                          <a:avLst/>
                        </a:prstGeom>
                        <a:solidFill>
                          <a:srgbClr val="FFFFFF">
                            <a:alpha val="70000"/>
                          </a:srgbClr>
                        </a:solidFill>
                        <a:ln w="9525">
                          <a:noFill/>
                          <a:miter lim="800000"/>
                          <a:headEnd/>
                          <a:tailEnd/>
                        </a:ln>
                      </wps:spPr>
                      <wps:txbx>
                        <w:txbxContent>
                          <w:p w14:paraId="6B718FDC" w14:textId="0B40F40E" w:rsidR="00E47BA2" w:rsidRPr="002434E6" w:rsidRDefault="00D817B8" w:rsidP="002434E6">
                            <w:pPr>
                              <w:spacing w:after="40" w:line="240" w:lineRule="auto"/>
                              <w:jc w:val="center"/>
                              <w:rPr>
                                <w:b/>
                                <w:bCs/>
                                <w:i/>
                                <w:iCs/>
                                <w:sz w:val="18"/>
                                <w:szCs w:val="18"/>
                                <w:u w:val="single"/>
                              </w:rPr>
                            </w:pPr>
                            <w:r w:rsidRPr="002434E6">
                              <w:rPr>
                                <w:b/>
                                <w:bCs/>
                                <w:i/>
                                <w:iCs/>
                                <w:sz w:val="18"/>
                                <w:szCs w:val="18"/>
                                <w:u w:val="single"/>
                              </w:rPr>
                              <w:t>Structure</w:t>
                            </w:r>
                            <w:r w:rsidR="00E47BA2" w:rsidRPr="002434E6">
                              <w:rPr>
                                <w:b/>
                                <w:bCs/>
                                <w:i/>
                                <w:iCs/>
                                <w:sz w:val="18"/>
                                <w:szCs w:val="18"/>
                                <w:u w:val="single"/>
                              </w:rPr>
                              <w:t xml:space="preserve"> 00</w:t>
                            </w:r>
                            <w:r w:rsidRPr="002434E6">
                              <w:rPr>
                                <w:b/>
                                <w:bCs/>
                                <w:i/>
                                <w:iCs/>
                                <w:sz w:val="18"/>
                                <w:szCs w:val="18"/>
                                <w:u w:val="single"/>
                              </w:rPr>
                              <w:t>30-088.5</w:t>
                            </w:r>
                            <w:r w:rsidR="000C7E44">
                              <w:rPr>
                                <w:b/>
                                <w:bCs/>
                                <w:i/>
                                <w:iCs/>
                                <w:sz w:val="18"/>
                                <w:szCs w:val="18"/>
                                <w:u w:val="single"/>
                              </w:rPr>
                              <w:t>03</w:t>
                            </w:r>
                          </w:p>
                          <w:p w14:paraId="2D883D18" w14:textId="2C8E0096" w:rsidR="004E51CB" w:rsidRPr="00E61FBB" w:rsidRDefault="00E61FBB" w:rsidP="002434E6">
                            <w:pPr>
                              <w:spacing w:after="40" w:line="240" w:lineRule="auto"/>
                              <w:jc w:val="center"/>
                              <w:rPr>
                                <w:b/>
                                <w:bCs/>
                                <w:sz w:val="16"/>
                                <w:szCs w:val="16"/>
                              </w:rPr>
                            </w:pPr>
                            <w:r w:rsidRPr="00E61FBB">
                              <w:rPr>
                                <w:b/>
                                <w:bCs/>
                                <w:i/>
                                <w:iCs/>
                                <w:sz w:val="16"/>
                                <w:szCs w:val="16"/>
                              </w:rPr>
                              <w:t xml:space="preserve">2-span </w:t>
                            </w:r>
                            <w:r w:rsidR="007A3345" w:rsidRPr="00E61FBB">
                              <w:rPr>
                                <w:b/>
                                <w:bCs/>
                                <w:i/>
                                <w:iCs/>
                                <w:sz w:val="16"/>
                                <w:szCs w:val="16"/>
                              </w:rPr>
                              <w:t>6</w:t>
                            </w:r>
                            <w:r w:rsidR="00CC4EC9" w:rsidRPr="00E61FBB">
                              <w:rPr>
                                <w:b/>
                                <w:bCs/>
                                <w:i/>
                                <w:iCs/>
                                <w:sz w:val="16"/>
                                <w:szCs w:val="16"/>
                              </w:rPr>
                              <w:t>5</w:t>
                            </w:r>
                            <w:r w:rsidR="007A3345" w:rsidRPr="00E61FBB">
                              <w:rPr>
                                <w:b/>
                                <w:bCs/>
                                <w:i/>
                                <w:iCs/>
                                <w:sz w:val="16"/>
                                <w:szCs w:val="16"/>
                              </w:rPr>
                              <w:t>’</w:t>
                            </w:r>
                            <w:r w:rsidR="00BA3A20" w:rsidRPr="00E61FBB">
                              <w:rPr>
                                <w:b/>
                                <w:bCs/>
                                <w:i/>
                                <w:iCs/>
                                <w:sz w:val="16"/>
                                <w:szCs w:val="16"/>
                              </w:rPr>
                              <w:t>x3</w:t>
                            </w:r>
                            <w:r w:rsidR="00CC4EC9" w:rsidRPr="00E61FBB">
                              <w:rPr>
                                <w:b/>
                                <w:bCs/>
                                <w:i/>
                                <w:iCs/>
                                <w:sz w:val="16"/>
                                <w:szCs w:val="16"/>
                              </w:rPr>
                              <w:t>0</w:t>
                            </w:r>
                            <w:r w:rsidR="00BA3A20" w:rsidRPr="00E61FBB">
                              <w:rPr>
                                <w:b/>
                                <w:bCs/>
                                <w:i/>
                                <w:iCs/>
                                <w:sz w:val="16"/>
                                <w:szCs w:val="16"/>
                              </w:rPr>
                              <w:t>’</w:t>
                            </w:r>
                            <w:r w:rsidRPr="00E61FBB">
                              <w:rPr>
                                <w:b/>
                                <w:bCs/>
                                <w:i/>
                                <w:iCs/>
                                <w:sz w:val="16"/>
                                <w:szCs w:val="16"/>
                              </w:rPr>
                              <w:t xml:space="preserve"> Concrete T-Beam</w:t>
                            </w:r>
                            <w:r w:rsidR="00BA3A20" w:rsidRPr="00E61FBB">
                              <w:rPr>
                                <w:b/>
                                <w:bCs/>
                                <w:i/>
                                <w:iCs/>
                                <w:sz w:val="16"/>
                                <w:szCs w:val="16"/>
                              </w:rPr>
                              <w:t xml:space="preserve"> Bridge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4085082" id="_x0000_s1028" type="#_x0000_t202" style="position:absolute;margin-left:48.35pt;margin-top:75.55pt;width:172.8pt;height:30.95pt;z-index:2516684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J6dkHwIAAB4EAAAOAAAAZHJzL2Uyb0RvYy54bWysU9uO2yAQfa/Uf0C8N46dpLux4qy22aaq&#10;tL1I234ABhyjYoYCib39+h2wN5u2b1V5QAwDZ2bOnNncDJ0mJ+m8AlPRfDanRBoOQplDRb9/27+5&#10;psQHZgTTYGRFH6WnN9vXrza9LWUBLWghHUEQ48veVrQNwZZZ5nkrO+ZnYKVBZwOuYwFNd8iEYz2i&#10;dzor5vO3WQ9OWAdceo+3d6OTbhN+00gevjSNl4HoimJuIe0u7XXcs+2GlQfHbKv4lAb7hyw6pgwG&#10;PUPdscDI0am/oDrFHXhowoxDl0HTKC5TDVhNPv+jmoeWWZlqQXK8PdPk/x8s/3x6sF8dCcM7GLCB&#10;qQhv74H/8MTArmXmIG+dg76VTGDgPFKW9daX09dItS99BKn7TyCwyewYIAENjesiK1gnQXRswOOZ&#10;dDkEwvGyyNfL5WJBCUffYr3I10UKwcrn39b58EFCR+Khog6bmtDZ6d6HmA0rn5/EYB60EnuldTLc&#10;od5pR04MBbBPa/yrbcvG26s5rimkH58nzN9wtCF9RderYpW+G4gBkng6FVDBWnUVvY5Ik6YiXe+N&#10;SE8CU3o8Y6raTPxFykbywlAPRAnkIqYR6axBPCKhDkbB4oDhoQX3i5IexVpR//PInKREfzTYlHW+&#10;XEZ1J2O5uirQcJee+tLDDEeoigZKxuMupImIfBm4xeY1KvH6ksmUMoowUTMNTFT5pZ1evYz19gkA&#10;AP//AwBQSwMEFAAGAAgAAAAhAD9qJPvgAAAACgEAAA8AAABkcnMvZG93bnJldi54bWxMj8FOwzAM&#10;hu9IvENkJC6Ipe3KNkrTCSFAXCbBOnHOGtNWJE7VZFv39pgTHG1/+v395XpyVhxxDL0nBeksAYHU&#10;eNNTq2BXv9yuQISoyWjrCRWcMcC6urwodWH8iT7wuI2t4BAKhVbQxTgUUoamQ6fDzA9IfPvyo9OR&#10;x7GVZtQnDndWZkmykE73xB86PeBTh8339uAU1LXX481q8/5sXvN2ehvipz1vlLq+mh4fQESc4h8M&#10;v/qsDhU77f2BTBBWwf1iySTv79IUBAN5ns1B7BVk6TwBWZXyf4XqBwAA//8DAFBLAQItABQABgAI&#10;AAAAIQC2gziS/gAAAOEBAAATAAAAAAAAAAAAAAAAAAAAAABbQ29udGVudF9UeXBlc10ueG1sUEsB&#10;Ai0AFAAGAAgAAAAhADj9If/WAAAAlAEAAAsAAAAAAAAAAAAAAAAALwEAAF9yZWxzLy5yZWxzUEsB&#10;Ai0AFAAGAAgAAAAhADInp2QfAgAAHgQAAA4AAAAAAAAAAAAAAAAALgIAAGRycy9lMm9Eb2MueG1s&#10;UEsBAi0AFAAGAAgAAAAhAD9qJPvgAAAACgEAAA8AAAAAAAAAAAAAAAAAeQQAAGRycy9kb3ducmV2&#10;LnhtbFBLBQYAAAAABAAEAPMAAACGBQAAAAA=&#10;" stroked="f">
                <v:fill opacity="46003f"/>
                <v:textbox>
                  <w:txbxContent>
                    <w:p w14:paraId="6B718FDC" w14:textId="0B40F40E" w:rsidR="00E47BA2" w:rsidRPr="002434E6" w:rsidRDefault="00D817B8" w:rsidP="002434E6">
                      <w:pPr>
                        <w:spacing w:after="40" w:line="240" w:lineRule="auto"/>
                        <w:jc w:val="center"/>
                        <w:rPr>
                          <w:b/>
                          <w:bCs/>
                          <w:i/>
                          <w:iCs/>
                          <w:sz w:val="18"/>
                          <w:szCs w:val="18"/>
                          <w:u w:val="single"/>
                        </w:rPr>
                      </w:pPr>
                      <w:r w:rsidRPr="002434E6">
                        <w:rPr>
                          <w:b/>
                          <w:bCs/>
                          <w:i/>
                          <w:iCs/>
                          <w:sz w:val="18"/>
                          <w:szCs w:val="18"/>
                          <w:u w:val="single"/>
                        </w:rPr>
                        <w:t>Structure</w:t>
                      </w:r>
                      <w:r w:rsidR="00E47BA2" w:rsidRPr="002434E6">
                        <w:rPr>
                          <w:b/>
                          <w:bCs/>
                          <w:i/>
                          <w:iCs/>
                          <w:sz w:val="18"/>
                          <w:szCs w:val="18"/>
                          <w:u w:val="single"/>
                        </w:rPr>
                        <w:t xml:space="preserve"> 00</w:t>
                      </w:r>
                      <w:r w:rsidRPr="002434E6">
                        <w:rPr>
                          <w:b/>
                          <w:bCs/>
                          <w:i/>
                          <w:iCs/>
                          <w:sz w:val="18"/>
                          <w:szCs w:val="18"/>
                          <w:u w:val="single"/>
                        </w:rPr>
                        <w:t>30-088.5</w:t>
                      </w:r>
                      <w:r w:rsidR="000C7E44">
                        <w:rPr>
                          <w:b/>
                          <w:bCs/>
                          <w:i/>
                          <w:iCs/>
                          <w:sz w:val="18"/>
                          <w:szCs w:val="18"/>
                          <w:u w:val="single"/>
                        </w:rPr>
                        <w:t>03</w:t>
                      </w:r>
                    </w:p>
                    <w:p w14:paraId="2D883D18" w14:textId="2C8E0096" w:rsidR="004E51CB" w:rsidRPr="00E61FBB" w:rsidRDefault="00E61FBB" w:rsidP="002434E6">
                      <w:pPr>
                        <w:spacing w:after="40" w:line="240" w:lineRule="auto"/>
                        <w:jc w:val="center"/>
                        <w:rPr>
                          <w:b/>
                          <w:bCs/>
                          <w:sz w:val="16"/>
                          <w:szCs w:val="16"/>
                        </w:rPr>
                      </w:pPr>
                      <w:r w:rsidRPr="00E61FBB">
                        <w:rPr>
                          <w:b/>
                          <w:bCs/>
                          <w:i/>
                          <w:iCs/>
                          <w:sz w:val="16"/>
                          <w:szCs w:val="16"/>
                        </w:rPr>
                        <w:t xml:space="preserve">2-span </w:t>
                      </w:r>
                      <w:r w:rsidR="007A3345" w:rsidRPr="00E61FBB">
                        <w:rPr>
                          <w:b/>
                          <w:bCs/>
                          <w:i/>
                          <w:iCs/>
                          <w:sz w:val="16"/>
                          <w:szCs w:val="16"/>
                        </w:rPr>
                        <w:t>6</w:t>
                      </w:r>
                      <w:r w:rsidR="00CC4EC9" w:rsidRPr="00E61FBB">
                        <w:rPr>
                          <w:b/>
                          <w:bCs/>
                          <w:i/>
                          <w:iCs/>
                          <w:sz w:val="16"/>
                          <w:szCs w:val="16"/>
                        </w:rPr>
                        <w:t>5</w:t>
                      </w:r>
                      <w:r w:rsidR="007A3345" w:rsidRPr="00E61FBB">
                        <w:rPr>
                          <w:b/>
                          <w:bCs/>
                          <w:i/>
                          <w:iCs/>
                          <w:sz w:val="16"/>
                          <w:szCs w:val="16"/>
                        </w:rPr>
                        <w:t>’</w:t>
                      </w:r>
                      <w:r w:rsidR="00BA3A20" w:rsidRPr="00E61FBB">
                        <w:rPr>
                          <w:b/>
                          <w:bCs/>
                          <w:i/>
                          <w:iCs/>
                          <w:sz w:val="16"/>
                          <w:szCs w:val="16"/>
                        </w:rPr>
                        <w:t>x3</w:t>
                      </w:r>
                      <w:r w:rsidR="00CC4EC9" w:rsidRPr="00E61FBB">
                        <w:rPr>
                          <w:b/>
                          <w:bCs/>
                          <w:i/>
                          <w:iCs/>
                          <w:sz w:val="16"/>
                          <w:szCs w:val="16"/>
                        </w:rPr>
                        <w:t>0</w:t>
                      </w:r>
                      <w:r w:rsidR="00BA3A20" w:rsidRPr="00E61FBB">
                        <w:rPr>
                          <w:b/>
                          <w:bCs/>
                          <w:i/>
                          <w:iCs/>
                          <w:sz w:val="16"/>
                          <w:szCs w:val="16"/>
                        </w:rPr>
                        <w:t>’</w:t>
                      </w:r>
                      <w:r w:rsidRPr="00E61FBB">
                        <w:rPr>
                          <w:b/>
                          <w:bCs/>
                          <w:i/>
                          <w:iCs/>
                          <w:sz w:val="16"/>
                          <w:szCs w:val="16"/>
                        </w:rPr>
                        <w:t xml:space="preserve"> Concrete T-Beam</w:t>
                      </w:r>
                      <w:r w:rsidR="00BA3A20" w:rsidRPr="00E61FBB">
                        <w:rPr>
                          <w:b/>
                          <w:bCs/>
                          <w:i/>
                          <w:iCs/>
                          <w:sz w:val="16"/>
                          <w:szCs w:val="16"/>
                        </w:rPr>
                        <w:t xml:space="preserve"> Bridge</w:t>
                      </w:r>
                    </w:p>
                  </w:txbxContent>
                </v:textbox>
              </v:shape>
            </w:pict>
          </mc:Fallback>
        </mc:AlternateContent>
      </w:r>
      <w:r w:rsidR="00C63FE7">
        <w:rPr>
          <w:noProof/>
        </w:rPr>
        <w:drawing>
          <wp:anchor distT="0" distB="0" distL="114300" distR="114300" simplePos="0" relativeHeight="251666432" behindDoc="0" locked="0" layoutInCell="1" allowOverlap="1" wp14:anchorId="409909FE" wp14:editId="004DC0C1">
            <wp:simplePos x="0" y="0"/>
            <wp:positionH relativeFrom="column">
              <wp:posOffset>614045</wp:posOffset>
            </wp:positionH>
            <wp:positionV relativeFrom="paragraph">
              <wp:posOffset>970280</wp:posOffset>
            </wp:positionV>
            <wp:extent cx="2194560" cy="1424940"/>
            <wp:effectExtent l="38100" t="38100" r="34290" b="41910"/>
            <wp:wrapNone/>
            <wp:docPr id="13" name="Picture 13" descr="The map shows an aerial image of a bridge location. The image calls out roadway, town, and creek names. The image also calls out PLSS information. There is also a callout for the bridge geometry and image of the brid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The map shows an aerial image of a bridge location. The image calls out roadway, town, and creek names. The image also calls out PLSS information. There is also a callout for the bridge geometry and image of the bridge"/>
                    <pic:cNvPicPr/>
                  </pic:nvPicPr>
                  <pic:blipFill>
                    <a:blip r:embed="rId24" cstate="print">
                      <a:extLst>
                        <a:ext uri="{28A0092B-C50C-407E-A947-70E740481C1C}">
                          <a14:useLocalDpi xmlns:a14="http://schemas.microsoft.com/office/drawing/2010/main" val="0"/>
                        </a:ext>
                      </a:extLst>
                    </a:blip>
                    <a:srcRect t="6117" b="6117"/>
                    <a:stretch>
                      <a:fillRect/>
                    </a:stretch>
                  </pic:blipFill>
                  <pic:spPr bwMode="auto">
                    <a:xfrm>
                      <a:off x="0" y="0"/>
                      <a:ext cx="2194560" cy="1424940"/>
                    </a:xfrm>
                    <a:prstGeom prst="rect">
                      <a:avLst/>
                    </a:prstGeom>
                    <a:ln w="31750" cap="flat" cmpd="sng" algn="ctr">
                      <a:solidFill>
                        <a:sysClr val="window" lastClr="FFFFFF"/>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813775">
        <w:rPr>
          <w:noProof/>
        </w:rPr>
        <w:drawing>
          <wp:anchor distT="0" distB="0" distL="114300" distR="114300" simplePos="0" relativeHeight="251674624" behindDoc="0" locked="0" layoutInCell="1" allowOverlap="1" wp14:anchorId="633D2027" wp14:editId="09CB54A1">
            <wp:simplePos x="0" y="0"/>
            <wp:positionH relativeFrom="column">
              <wp:posOffset>1236980</wp:posOffset>
            </wp:positionH>
            <wp:positionV relativeFrom="paragraph">
              <wp:posOffset>3647821</wp:posOffset>
            </wp:positionV>
            <wp:extent cx="279400" cy="279400"/>
            <wp:effectExtent l="0" t="0" r="6350" b="6350"/>
            <wp:wrapNone/>
            <wp:docPr id="17" name="Picture 17" descr="A black and white road sign shaped like a shield with the number &quot;66&quot; centered inside, representing U.S. Route 66. The sign features bold black numbers on a white background with a black border, symbolizing the historic highw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A black and white road sign shaped like a shield with the number &quot;66&quot; centered inside, representing U.S. Route 66. The sign features bold black numbers on a white background with a black border, symbolizing the historic highway."/>
                    <pic:cNvPicPr/>
                  </pic:nvPicPr>
                  <pic:blipFill>
                    <a:blip r:embed="rId25" cstate="print">
                      <a:extLst>
                        <a:ext uri="{28A0092B-C50C-407E-A947-70E740481C1C}">
                          <a14:useLocalDpi xmlns:a14="http://schemas.microsoft.com/office/drawing/2010/main" val="0"/>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00813775">
        <w:rPr>
          <w:noProof/>
        </w:rPr>
        <mc:AlternateContent>
          <mc:Choice Requires="wps">
            <w:drawing>
              <wp:anchor distT="45720" distB="45720" distL="114300" distR="114300" simplePos="0" relativeHeight="251676672" behindDoc="0" locked="0" layoutInCell="1" allowOverlap="1" wp14:anchorId="34F9CC19" wp14:editId="4A14CDBD">
                <wp:simplePos x="0" y="0"/>
                <wp:positionH relativeFrom="column">
                  <wp:posOffset>1127760</wp:posOffset>
                </wp:positionH>
                <wp:positionV relativeFrom="paragraph">
                  <wp:posOffset>3635756</wp:posOffset>
                </wp:positionV>
                <wp:extent cx="497840" cy="295275"/>
                <wp:effectExtent l="0" t="0" r="0" b="0"/>
                <wp:wrapNone/>
                <wp:docPr id="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7840" cy="295275"/>
                        </a:xfrm>
                        <a:prstGeom prst="rect">
                          <a:avLst/>
                        </a:prstGeom>
                        <a:noFill/>
                        <a:ln w="9525">
                          <a:noFill/>
                          <a:miter lim="800000"/>
                          <a:headEnd/>
                          <a:tailEnd/>
                        </a:ln>
                      </wps:spPr>
                      <wps:txbx>
                        <w:txbxContent>
                          <w:p w14:paraId="3F0DABBE" w14:textId="74B4B7DA" w:rsidR="006065FA" w:rsidRPr="00203FF2" w:rsidRDefault="006065FA" w:rsidP="006065FA">
                            <w:pPr>
                              <w:jc w:val="center"/>
                              <w:rPr>
                                <w:b/>
                                <w:bCs/>
                                <w:sz w:val="24"/>
                                <w:szCs w:val="24"/>
                              </w:rPr>
                            </w:pPr>
                            <w:r w:rsidRPr="00203FF2">
                              <w:rPr>
                                <w:b/>
                                <w:bCs/>
                                <w:sz w:val="24"/>
                                <w:szCs w:val="24"/>
                              </w:rPr>
                              <w:t>52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4F9CC19" id="_x0000_s1029" type="#_x0000_t202" style="position:absolute;margin-left:88.8pt;margin-top:286.3pt;width:39.2pt;height:23.25pt;z-index:2516766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oOgY+gEAANMDAAAOAAAAZHJzL2Uyb0RvYy54bWysU9tu2zAMfR+wfxD0vjjxkiUxohRduw4D&#10;ugvQ7gNkWY6FSaImKbGzry8lp2mwvg3zg0CK5iHPIbW5GowmB+mDAsvobDKlRFoBjbI7Rn8+3r1b&#10;URIitw3XYCWjRxno1fbtm03vKllCB7qRniCIDVXvGO1idFVRBNFJw8MEnLQYbMEbHtH1u6LxvEd0&#10;o4tyOv1Q9OAb50HIEPD2dgzSbcZvWyni97YNMhLNKPYW8+nzWaez2G54tfPcdUqc2uD/0IXhymLR&#10;M9Qtj5zsvXoFZZTwEKCNEwGmgLZVQmYOyGY2/YvNQ8edzFxQnODOMoX/Byu+HR7cD0/i8BEGHGAm&#10;Edw9iF+BWLjpuN3Ja++h7yRvsPAsSVb0LlSn1CR1qEICqfuv0OCQ+T5CBhpab5IqyJMgOg7geBZd&#10;DpEIvJyvl6s5RgSGyvWiXC5yBV49Jzsf4mcJhiSDUY8zzeD8cB9iaoZXz7+kWhbulNZ5rtqSnlHE&#10;XOSEi4hREddOK8Poapq+cRESx0+2ycmRKz3aWEDbE+nEc2Qch3ogqmH0fcpNGtTQHFEFD+OW4atA&#10;owP/h5IeN4zR8HvPvaREf7Go5Ho2T7xjduaLZYmOv4zUlxFuBUIxGikZzZuY13ikfI2Ktyqr8dLJ&#10;qWXcnCzSacvTal76+a+Xt7h9AgAA//8DAFBLAwQUAAYACAAAACEAdmNXZt4AAAALAQAADwAAAGRy&#10;cy9kb3ducmV2LnhtbEyPTU+EMBCG7yb+h2ZMvLktRGAXKRuj8apx1U28deksEOmU0O6C/97xpLd5&#10;M0/ej2q7uEGccQq9Jw3JSoFAarztqdXw/vZ0swYRoiFrBk+o4RsDbOvLi8qU1s/0iuddbAWbUCiN&#10;hi7GsZQyNB06E1Z+ROLf0U/ORJZTK+1kZjZ3g0yVyqUzPXFCZ0Z86LD52p2cho/n4+f+Vr20jy4b&#10;Z78oSW4jtb6+Wu7vQERc4h8Mv/W5OtTc6eBPZIMYWBdFzqiGrEj5YCLNcl530JAnmwRkXcn/G+of&#10;AAAA//8DAFBLAQItABQABgAIAAAAIQC2gziS/gAAAOEBAAATAAAAAAAAAAAAAAAAAAAAAABbQ29u&#10;dGVudF9UeXBlc10ueG1sUEsBAi0AFAAGAAgAAAAhADj9If/WAAAAlAEAAAsAAAAAAAAAAAAAAAAA&#10;LwEAAF9yZWxzLy5yZWxzUEsBAi0AFAAGAAgAAAAhAEeg6Bj6AQAA0wMAAA4AAAAAAAAAAAAAAAAA&#10;LgIAAGRycy9lMm9Eb2MueG1sUEsBAi0AFAAGAAgAAAAhAHZjV2beAAAACwEAAA8AAAAAAAAAAAAA&#10;AAAAVAQAAGRycy9kb3ducmV2LnhtbFBLBQYAAAAABAAEAPMAAABfBQAAAAA=&#10;" filled="f" stroked="f">
                <v:textbox>
                  <w:txbxContent>
                    <w:p w14:paraId="3F0DABBE" w14:textId="74B4B7DA" w:rsidR="006065FA" w:rsidRPr="00203FF2" w:rsidRDefault="006065FA" w:rsidP="006065FA">
                      <w:pPr>
                        <w:jc w:val="center"/>
                        <w:rPr>
                          <w:b/>
                          <w:bCs/>
                          <w:sz w:val="24"/>
                          <w:szCs w:val="24"/>
                        </w:rPr>
                      </w:pPr>
                      <w:r w:rsidRPr="00203FF2">
                        <w:rPr>
                          <w:b/>
                          <w:bCs/>
                          <w:sz w:val="24"/>
                          <w:szCs w:val="24"/>
                        </w:rPr>
                        <w:t>52</w:t>
                      </w:r>
                    </w:p>
                  </w:txbxContent>
                </v:textbox>
              </v:shape>
            </w:pict>
          </mc:Fallback>
        </mc:AlternateContent>
      </w:r>
      <w:r w:rsidR="00566DCF">
        <w:rPr>
          <w:noProof/>
        </w:rPr>
        <mc:AlternateContent>
          <mc:Choice Requires="wps">
            <w:drawing>
              <wp:anchor distT="45720" distB="45720" distL="114300" distR="114300" simplePos="0" relativeHeight="251682816" behindDoc="0" locked="0" layoutInCell="1" allowOverlap="1" wp14:anchorId="5FCEC9A3" wp14:editId="57B0FF6B">
                <wp:simplePos x="0" y="0"/>
                <wp:positionH relativeFrom="column">
                  <wp:posOffset>5043948</wp:posOffset>
                </wp:positionH>
                <wp:positionV relativeFrom="paragraph">
                  <wp:posOffset>1748974</wp:posOffset>
                </wp:positionV>
                <wp:extent cx="835742" cy="344129"/>
                <wp:effectExtent l="0" t="0" r="0" b="0"/>
                <wp:wrapNone/>
                <wp:docPr id="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35742" cy="344129"/>
                        </a:xfrm>
                        <a:prstGeom prst="rect">
                          <a:avLst/>
                        </a:prstGeom>
                        <a:noFill/>
                        <a:ln w="9525">
                          <a:noFill/>
                          <a:miter lim="800000"/>
                          <a:headEnd/>
                          <a:tailEnd/>
                        </a:ln>
                        <a:effectLst>
                          <a:glow rad="76200">
                            <a:schemeClr val="accent1">
                              <a:alpha val="40000"/>
                            </a:schemeClr>
                          </a:glow>
                        </a:effectLst>
                      </wps:spPr>
                      <wps:txbx>
                        <w:txbxContent>
                          <w:p w14:paraId="4FF14959" w14:textId="1C09A160" w:rsidR="00566DCF" w:rsidRPr="00107057" w:rsidRDefault="00566DCF" w:rsidP="00566DCF">
                            <w:pPr>
                              <w:jc w:val="center"/>
                              <w:rPr>
                                <w:b/>
                                <w:bCs/>
                                <w14:glow w14:rad="254000">
                                  <w14:schemeClr w14:val="bg1">
                                    <w14:alpha w14:val="40000"/>
                                  </w14:schemeClr>
                                </w14:glow>
                              </w:rPr>
                            </w:pPr>
                            <w:proofErr w:type="spellStart"/>
                            <w:r>
                              <w:rPr>
                                <w:b/>
                                <w:bCs/>
                                <w14:glow w14:rad="254000">
                                  <w14:schemeClr w14:val="bg1">
                                    <w14:alpha w14:val="40000"/>
                                  </w14:schemeClr>
                                </w14:glow>
                              </w:rPr>
                              <w:t>Sykeston</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FCEC9A3" id="_x0000_s1030" type="#_x0000_t202" style="position:absolute;margin-left:397.15pt;margin-top:137.7pt;width:65.8pt;height:27.1pt;z-index:2516828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CWw4NAIAAEoEAAAOAAAAZHJzL2Uyb0RvYy54bWysVNtu2zAMfR+wfxD0vjhxnbYx4hRdug4D&#10;ugvQ7QMYWY6FyaImKbGzry8lJ2mwvQ3Lg0CJ5iF5eJjl3dBptpfOKzQVn02mnEkjsFZmW/Ef3x/f&#10;3XLmA5gaNBpZ8YP0/G719s2yt6XMsUVdS8cIxPiytxVvQ7BllnnRyg78BK005GzQdRDo6rZZ7aAn&#10;9E5n+XR6nfXoautQSO/p9WF08lXCbxopwtem8TIwXXGqLaTTpXMTz2y1hHLrwLZKHMuAf6iiA2Uo&#10;6RnqAQKwnVN/QXVKOPTYhInALsOmUUKmHqib2fSPbp5bsDL1QuR4e6bJ/z9Y8WX/bL85Fob3ONAA&#10;UxPePqH46ZnBdQtmK++dw76VUFPiWaQs660vj6GRal/6CLLpP2NNQ4ZdwAQ0NK6LrFCfjNBpAIcz&#10;6XIITNDj7dX8psg5E+S6KopZvkgZoDwFW+fDR4kdi0bFHc00gcP+yYdYDJSnT2Iug49K6zRXbVhf&#10;8cU8n6eAC0+nAslOq47yT+NvFELs8YOpU3AApUebEmgToWUSFGVNk9bYMwd1xW+uSYkjcVG2cq0d&#10;2wMJDoSQJoycgrYtjM/FKSEBJ6HHiNTHljCTcZEpcR3pHYkOw2ZgirIWseRI/QbrA5HvcBQ3LSMZ&#10;LbrfnPUk7Ir7XztwkjP9ydAAF7OiiJuQLsX8JqeLu/RsLj1gBEFVPHA2muuQtmdk+p4G3ag0hNdK&#10;jvIgwY49jcsVN+Lynr56/QtYvQAAAP//AwBQSwMEFAAGAAgAAAAhAPAZUJzgAAAACwEAAA8AAABk&#10;cnMvZG93bnJldi54bWxMj8FOwzAQRO9I/IO1SNyoTZq0OGRTIRBXEIVW4uYm2yQiXkex24S/x5zg&#10;uJqnmbfFZra9ONPoO8cItwsFgrhydccNwsf7880dCB8M16Z3TAjf5GFTXl4UJq/dxG903oZGxBL2&#10;uUFoQxhyKX3VkjV+4QbimB3daE2I59jIejRTLLe9TJRaSWs6jgutGeixpepre7IIu5fj5z5Vr82T&#10;zYbJzUqy1RLx+mp+uAcRaA5/MPzqR3Uoo9PBnbj2okdY63QZUYRknaUgIqGTTIM4ICwTvQJZFvL/&#10;D+UPAAAA//8DAFBLAQItABQABgAIAAAAIQC2gziS/gAAAOEBAAATAAAAAAAAAAAAAAAAAAAAAABb&#10;Q29udGVudF9UeXBlc10ueG1sUEsBAi0AFAAGAAgAAAAhADj9If/WAAAAlAEAAAsAAAAAAAAAAAAA&#10;AAAALwEAAF9yZWxzLy5yZWxzUEsBAi0AFAAGAAgAAAAhAOcJbDg0AgAASgQAAA4AAAAAAAAAAAAA&#10;AAAALgIAAGRycy9lMm9Eb2MueG1sUEsBAi0AFAAGAAgAAAAhAPAZUJzgAAAACwEAAA8AAAAAAAAA&#10;AAAAAAAAjgQAAGRycy9kb3ducmV2LnhtbFBLBQYAAAAABAAEAPMAAACbBQAAAAA=&#10;" filled="f" stroked="f">
                <v:textbox>
                  <w:txbxContent>
                    <w:p w14:paraId="4FF14959" w14:textId="1C09A160" w:rsidR="00566DCF" w:rsidRPr="00107057" w:rsidRDefault="00566DCF" w:rsidP="00566DCF">
                      <w:pPr>
                        <w:jc w:val="center"/>
                        <w:rPr>
                          <w:b/>
                          <w:bCs/>
                          <w14:glow w14:rad="254000">
                            <w14:schemeClr w14:val="bg1">
                              <w14:alpha w14:val="40000"/>
                            </w14:schemeClr>
                          </w14:glow>
                        </w:rPr>
                      </w:pPr>
                      <w:proofErr w:type="spellStart"/>
                      <w:r>
                        <w:rPr>
                          <w:b/>
                          <w:bCs/>
                          <w14:glow w14:rad="254000">
                            <w14:schemeClr w14:val="bg1">
                              <w14:alpha w14:val="40000"/>
                            </w14:schemeClr>
                          </w14:glow>
                        </w:rPr>
                        <w:t>Sykeston</w:t>
                      </w:r>
                      <w:proofErr w:type="spellEnd"/>
                    </w:p>
                  </w:txbxContent>
                </v:textbox>
              </v:shape>
            </w:pict>
          </mc:Fallback>
        </mc:AlternateContent>
      </w:r>
      <w:r w:rsidR="00660A65" w:rsidRPr="00CA7045">
        <w:rPr>
          <w:rFonts w:eastAsiaTheme="minorHAnsi" w:cstheme="minorBidi"/>
          <w:b w:val="0"/>
          <w:bCs w:val="0"/>
          <w:noProof/>
          <w:color w:val="FF0000"/>
          <w:sz w:val="22"/>
          <w:szCs w:val="22"/>
        </w:rPr>
        <mc:AlternateContent>
          <mc:Choice Requires="wps">
            <w:drawing>
              <wp:anchor distT="45720" distB="45720" distL="114300" distR="114300" simplePos="0" relativeHeight="251680768" behindDoc="0" locked="0" layoutInCell="1" allowOverlap="1" wp14:anchorId="281B3FA3" wp14:editId="48AEDE28">
                <wp:simplePos x="0" y="0"/>
                <wp:positionH relativeFrom="margin">
                  <wp:posOffset>1650661</wp:posOffset>
                </wp:positionH>
                <wp:positionV relativeFrom="paragraph">
                  <wp:posOffset>3036346</wp:posOffset>
                </wp:positionV>
                <wp:extent cx="1474839" cy="294967"/>
                <wp:effectExtent l="0" t="342900" r="0" b="353060"/>
                <wp:wrapNone/>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19423779">
                          <a:off x="0" y="0"/>
                          <a:ext cx="1474839" cy="294967"/>
                        </a:xfrm>
                        <a:prstGeom prst="rect">
                          <a:avLst/>
                        </a:prstGeom>
                        <a:noFill/>
                        <a:ln w="9525">
                          <a:noFill/>
                          <a:miter lim="800000"/>
                          <a:headEnd/>
                          <a:tailEnd/>
                        </a:ln>
                      </wps:spPr>
                      <wps:txbx>
                        <w:txbxContent>
                          <w:p w14:paraId="07A86BD8" w14:textId="161AC237" w:rsidR="00660A65" w:rsidRPr="00F356F2" w:rsidRDefault="0047153F" w:rsidP="00660A65">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Pipestem Creek</w:t>
                            </w:r>
                            <w:r w:rsidR="00660A65"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81B3FA3" id="_x0000_s1031" type="#_x0000_t202" style="position:absolute;margin-left:129.95pt;margin-top:239.1pt;width:116.15pt;height:23.25pt;rotation:-2377014fd;z-index:25168076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X7EQCAIAAOMDAAAOAAAAZHJzL2Uyb0RvYy54bWysU9uO2yAQfa/Uf0C8N068zia2Qlbb3W5V&#10;aXuRtv0AgnGMihkKJHb69TtgK4nat6p+QIwHzsw5c9jcDZ0mR+m8AsPoYjanRBoBtTJ7Rn98f3q3&#10;psQHbmquwUhGT9LTu+3bN5veVjKHFnQtHUEQ46veMtqGYKss86KVHfczsNJgsgHX8YCh22e14z2i&#10;dzrL5/PbrAdXWwdCeo9/H8ck3Sb8ppEifG0aLwPRjGJvIa0urbu4ZtsNr/aO21aJqQ3+D110XBks&#10;eoZ65IGTg1N/QXVKOPDQhJmALoOmUUImDshmMf+DzUvLrUxcUBxvzzL5/wcrvhxf7DdHwvAeBhxg&#10;IuHtM4ifnhh4aLnZy3vnoG8lr7HwIkqW9dZX09Uota98BNn1n6HGIfNDgAQ0NK4jDlD1RVnkN6tV&#10;mX4jbYLFcB6n8wzkEIiIHRSrYn1TUiIwl5dFebtKFXkVwaLE1vnwUUJH4oZRhzNOqPz47ENs7nIk&#10;HjfwpLROc9aG9IyWy3yZLlxlOhXQhlp1jK7n8RuNETl/MHW6HLjS4x4LaDOJEHmPCoRhNxBVM7qM&#10;d6MmO6hPqErij1zxlWC7LbjflPToOEb9rwN3khL9yaCy5aIookVTUCxXOQbuOrO7znAjEIrRQMm4&#10;fQjJ1iPle5xAo5Ial06mltFJSaTJ9dGq13E6dXmb21cAAAD//wMAUEsDBBQABgAIAAAAIQBQzSH3&#10;3gAAAAsBAAAPAAAAZHJzL2Rvd25yZXYueG1sTI/LTsMwEEX3SPyDNUjsqIOVkAdxKkDAvg0SLF3b&#10;JBHxOIqdNv17hhXdzWiO7pxbb1c3sqOdw+BRwv0mAWZRezNgJ+GjfbsrgIWo0KjRo5VwtgG2zfVV&#10;rSrjT7izx33sGIVgqJSEPsap4jzo3joVNn6ySLdvPzsVaZ07bmZ1onA3cpEkD9ypAelDryb70lv9&#10;s1+cBCzn/H33mbVFK561WfRr/DonUt7erE+PwKJd4z8Mf/qkDg05HfyCJrBRgsjKklAJaV4IYESk&#10;paDhICETaQ68qfllh+YXAAD//wMAUEsBAi0AFAAGAAgAAAAhALaDOJL+AAAA4QEAABMAAAAAAAAA&#10;AAAAAAAAAAAAAFtDb250ZW50X1R5cGVzXS54bWxQSwECLQAUAAYACAAAACEAOP0h/9YAAACUAQAA&#10;CwAAAAAAAAAAAAAAAAAvAQAAX3JlbHMvLnJlbHNQSwECLQAUAAYACAAAACEAEF+xEAgCAADjAwAA&#10;DgAAAAAAAAAAAAAAAAAuAgAAZHJzL2Uyb0RvYy54bWxQSwECLQAUAAYACAAAACEAUM0h994AAAAL&#10;AQAADwAAAAAAAAAAAAAAAABiBAAAZHJzL2Rvd25yZXYueG1sUEsFBgAAAAAEAAQA8wAAAG0FAAAA&#10;AA==&#10;" filled="f" stroked="f">
                <v:textbox>
                  <w:txbxContent>
                    <w:p w14:paraId="07A86BD8" w14:textId="161AC237" w:rsidR="00660A65" w:rsidRPr="00F356F2" w:rsidRDefault="0047153F" w:rsidP="00660A65">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Pipestem Creek</w:t>
                      </w:r>
                      <w:r w:rsidR="00660A65"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w:t>
                      </w:r>
                    </w:p>
                  </w:txbxContent>
                </v:textbox>
                <w10:wrap anchorx="margin"/>
              </v:shape>
            </w:pict>
          </mc:Fallback>
        </mc:AlternateContent>
      </w:r>
      <w:r w:rsidR="006065FA">
        <w:rPr>
          <w:noProof/>
        </w:rPr>
        <w:drawing>
          <wp:anchor distT="0" distB="0" distL="114300" distR="114300" simplePos="0" relativeHeight="251670528" behindDoc="0" locked="0" layoutInCell="1" allowOverlap="1" wp14:anchorId="040F1A7F" wp14:editId="437B693C">
            <wp:simplePos x="0" y="0"/>
            <wp:positionH relativeFrom="margin">
              <wp:posOffset>2653337</wp:posOffset>
            </wp:positionH>
            <wp:positionV relativeFrom="paragraph">
              <wp:posOffset>233680</wp:posOffset>
            </wp:positionV>
            <wp:extent cx="358878" cy="287102"/>
            <wp:effectExtent l="0" t="0" r="3175" b="0"/>
            <wp:wrapNone/>
            <wp:docPr id="14" name="Picture 14" descr="A black and white silhouette map outlines North Dakota state boundaries. The map highlights North Dakota's shape without additional labels, colors, or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 black and white silhouette map outlines North Dakota state boundaries. The map highlights North Dakota's shape without additional labels, colors, or data."/>
                    <pic:cNvPicPr/>
                  </pic:nvPicPr>
                  <pic:blipFill>
                    <a:blip r:embed="rId26" cstate="print">
                      <a:extLst>
                        <a:ext uri="{28A0092B-C50C-407E-A947-70E740481C1C}">
                          <a14:useLocalDpi xmlns:a14="http://schemas.microsoft.com/office/drawing/2010/main" val="0"/>
                        </a:ext>
                      </a:extLst>
                    </a:blip>
                    <a:stretch>
                      <a:fillRect/>
                    </a:stretch>
                  </pic:blipFill>
                  <pic:spPr>
                    <a:xfrm>
                      <a:off x="0" y="0"/>
                      <a:ext cx="358878" cy="287102"/>
                    </a:xfrm>
                    <a:prstGeom prst="rect">
                      <a:avLst/>
                    </a:prstGeom>
                  </pic:spPr>
                </pic:pic>
              </a:graphicData>
            </a:graphic>
            <wp14:sizeRelH relativeFrom="page">
              <wp14:pctWidth>0</wp14:pctWidth>
            </wp14:sizeRelH>
            <wp14:sizeRelV relativeFrom="page">
              <wp14:pctHeight>0</wp14:pctHeight>
            </wp14:sizeRelV>
          </wp:anchor>
        </w:drawing>
      </w:r>
      <w:r w:rsidR="004E51CB">
        <w:rPr>
          <w:noProof/>
        </w:rPr>
        <mc:AlternateContent>
          <mc:Choice Requires="wps">
            <w:drawing>
              <wp:anchor distT="45720" distB="45720" distL="114300" distR="114300" simplePos="0" relativeHeight="251672576" behindDoc="0" locked="0" layoutInCell="1" allowOverlap="1" wp14:anchorId="3747A8D2" wp14:editId="5FADCA2D">
                <wp:simplePos x="0" y="0"/>
                <wp:positionH relativeFrom="column">
                  <wp:posOffset>2555875</wp:posOffset>
                </wp:positionH>
                <wp:positionV relativeFrom="paragraph">
                  <wp:posOffset>265737</wp:posOffset>
                </wp:positionV>
                <wp:extent cx="542925" cy="295275"/>
                <wp:effectExtent l="0" t="0" r="0" b="0"/>
                <wp:wrapNone/>
                <wp:docPr id="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2925" cy="295275"/>
                        </a:xfrm>
                        <a:prstGeom prst="rect">
                          <a:avLst/>
                        </a:prstGeom>
                        <a:noFill/>
                        <a:ln w="9525">
                          <a:noFill/>
                          <a:miter lim="800000"/>
                          <a:headEnd/>
                          <a:tailEnd/>
                        </a:ln>
                      </wps:spPr>
                      <wps:txbx>
                        <w:txbxContent>
                          <w:p w14:paraId="1A942735" w14:textId="67A0DFED" w:rsidR="004E51CB" w:rsidRPr="006A5F4B" w:rsidRDefault="004E51CB" w:rsidP="004E51CB">
                            <w:pPr>
                              <w:jc w:val="center"/>
                              <w:rPr>
                                <w:b/>
                                <w:bCs/>
                                <w:sz w:val="24"/>
                                <w:szCs w:val="24"/>
                              </w:rPr>
                            </w:pPr>
                            <w:r>
                              <w:rPr>
                                <w:b/>
                                <w:bCs/>
                                <w:sz w:val="24"/>
                                <w:szCs w:val="24"/>
                              </w:rPr>
                              <w:t>30</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747A8D2" id="_x0000_s1032" type="#_x0000_t202" style="position:absolute;margin-left:201.25pt;margin-top:20.9pt;width:42.75pt;height:23.25pt;z-index:2516725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k0pO+gEAANMDAAAOAAAAZHJzL2Uyb0RvYy54bWysU9Fu2yAUfZ+0f0C8L06suG2skKpr12lS&#10;103q+gEE4xgNuAxI7Ozrd8FuGm1v1fyAgOt77j3nHtbXg9HkIH1QYBldzOaUSCugUXbH6POP+w9X&#10;lITIbcM1WMnoUQZ6vXn/bt27WpbQgW6kJwhiQ907RrsYXV0UQXTS8DADJy0GW/CGRzz6XdF43iO6&#10;0UU5n18UPfjGeRAyBLy9G4N0k/HbVor4rW2DjEQzir3FvPq8btNabNa83nnuOiWmNvgbujBcWSx6&#10;grrjkZO9V/9AGSU8BGjjTIApoG2VkJkDslnM/2Lz1HEnMxcUJ7iTTOH/wYrHw5P77kkcPsKAA8wk&#10;gnsA8TMQC7cdtzt54z30neQNFl4kyYrehXpKTVKHOiSQbf8VGhwy30fIQEPrTVIFeRJExwEcT6LL&#10;IRKBl9WyXJUVJQJD5aoqL6tcgdcvyc6H+FmCIWnDqMeZZnB+eAgxNcPrl19SLQv3Sus8V21Jzyhi&#10;VjnhLGJURNtpZRi9mqdvNELi+Mk2OTlypcc9FtB2Ip14jozjsB2Iahi9SLlJgy00R1TBw+gyfBW4&#10;6cD/pqRHhzEafu25l5ToLxaVXC2Wy2TJfFhWlyUe/Hlkex7hViAUo5GScXsbs41HyjeoeKuyGq+d&#10;TC2jc7JIk8uTNc/P+a/Xt7j5AwAA//8DAFBLAwQUAAYACAAAACEAwjWeSt0AAAAJAQAADwAAAGRy&#10;cy9kb3ducmV2LnhtbEyPwU7DMAyG70h7h8hI3Fiy0U2hNJ0mEFcQGyBxyxqvrWicqsnW8vaYE7vZ&#10;8qff319sJt+JMw6xDWRgMVcgkKrgWqoNvO+fbzWImCw52wVCAz8YYVPOrgqbuzDSG553qRYcQjG3&#10;BpqU+lzKWDXobZyHHolvxzB4m3gdaukGO3K47+RSqbX0tiX+0NgeHxusvncnb+Dj5fj1manX+smv&#10;+jFMSpK/l8bcXE/bBxAJp/QPw58+q0PJTodwIhdFZyBTyxWjPCy4AgOZ1lzuYEDrO5BlIS8blL8A&#10;AAD//wMAUEsBAi0AFAAGAAgAAAAhALaDOJL+AAAA4QEAABMAAAAAAAAAAAAAAAAAAAAAAFtDb250&#10;ZW50X1R5cGVzXS54bWxQSwECLQAUAAYACAAAACEAOP0h/9YAAACUAQAACwAAAAAAAAAAAAAAAAAv&#10;AQAAX3JlbHMvLnJlbHNQSwECLQAUAAYACAAAACEAZJNKTvoBAADTAwAADgAAAAAAAAAAAAAAAAAu&#10;AgAAZHJzL2Uyb0RvYy54bWxQSwECLQAUAAYACAAAACEAwjWeSt0AAAAJAQAADwAAAAAAAAAAAAAA&#10;AABUBAAAZHJzL2Rvd25yZXYueG1sUEsFBgAAAAAEAAQA8wAAAF4FAAAAAA==&#10;" filled="f" stroked="f">
                <v:textbox>
                  <w:txbxContent>
                    <w:p w14:paraId="1A942735" w14:textId="67A0DFED" w:rsidR="004E51CB" w:rsidRPr="006A5F4B" w:rsidRDefault="004E51CB" w:rsidP="004E51CB">
                      <w:pPr>
                        <w:jc w:val="center"/>
                        <w:rPr>
                          <w:b/>
                          <w:bCs/>
                          <w:sz w:val="24"/>
                          <w:szCs w:val="24"/>
                        </w:rPr>
                      </w:pPr>
                      <w:r>
                        <w:rPr>
                          <w:b/>
                          <w:bCs/>
                          <w:sz w:val="24"/>
                          <w:szCs w:val="24"/>
                        </w:rPr>
                        <w:t>30</w:t>
                      </w:r>
                    </w:p>
                  </w:txbxContent>
                </v:textbox>
              </v:shape>
            </w:pict>
          </mc:Fallback>
        </mc:AlternateContent>
      </w:r>
      <w:r w:rsidR="00D37AD7" w:rsidRPr="00483A08">
        <w:rPr>
          <w:b w:val="0"/>
          <w:bCs w:val="0"/>
          <w:noProof/>
        </w:rPr>
        <w:drawing>
          <wp:inline distT="0" distB="0" distL="0" distR="0" wp14:anchorId="58CA1AA3" wp14:editId="2A8802DC">
            <wp:extent cx="5943600" cy="5330582"/>
            <wp:effectExtent l="0" t="0" r="0" b="3810"/>
            <wp:docPr id="9" name="Picture 9" descr="Aerial map showing a bridge inspection site in Wells County, North Dakota, with surrounding farmland and water bodies. The map includes a legend with bridge construction year (1960), inspection date (10/15/2021), ratings for deck, superstructure, substructure, culvert, and channel, and a scale bar indicating distances up to 0.45 mi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Aerial map showing a bridge inspection site in Wells County, North Dakota, with surrounding farmland and water bodies. The map includes a legend with bridge construction year (1960), inspection date (10/15/2021), ratings for deck, superstructure, substructure, culvert, and channel, and a scale bar indicating distances up to 0.45 miles."/>
                    <pic:cNvPicPr/>
                  </pic:nvPicPr>
                  <pic:blipFill>
                    <a:blip r:embed="rId27" cstate="print">
                      <a:extLst>
                        <a:ext uri="{28A0092B-C50C-407E-A947-70E740481C1C}">
                          <a14:useLocalDpi xmlns:a14="http://schemas.microsoft.com/office/drawing/2010/main" val="0"/>
                        </a:ext>
                      </a:extLst>
                    </a:blip>
                    <a:stretch>
                      <a:fillRect/>
                    </a:stretch>
                  </pic:blipFill>
                  <pic:spPr>
                    <a:xfrm>
                      <a:off x="0" y="0"/>
                      <a:ext cx="5943600" cy="5330582"/>
                    </a:xfrm>
                    <a:prstGeom prst="rect">
                      <a:avLst/>
                    </a:prstGeom>
                  </pic:spPr>
                </pic:pic>
              </a:graphicData>
            </a:graphic>
          </wp:inline>
        </w:drawing>
      </w:r>
    </w:p>
    <w:p w14:paraId="6881E413" w14:textId="0ACCE6D5" w:rsidR="00B90D83" w:rsidRPr="005B5791" w:rsidRDefault="00B90D83" w:rsidP="00B90D83">
      <w:pPr>
        <w:pStyle w:val="Caption"/>
        <w:rPr>
          <w:i/>
        </w:rPr>
      </w:pPr>
      <w:bookmarkStart w:id="121" w:name="_Toc137631712"/>
      <w:r w:rsidRPr="005B5791">
        <w:t xml:space="preserve">Figure </w:t>
      </w:r>
      <w:r w:rsidR="00E61FBB" w:rsidRPr="002528F4">
        <w:rPr>
          <w:color w:val="ED0000"/>
        </w:rPr>
        <w:t>_</w:t>
      </w:r>
      <w:r w:rsidRPr="005B5791">
        <w:t xml:space="preserve">: </w:t>
      </w:r>
      <w:r w:rsidR="00F05553">
        <w:t>Project Location Map</w:t>
      </w:r>
      <w:bookmarkEnd w:id="121"/>
    </w:p>
    <w:p w14:paraId="2095855D" w14:textId="5384F109" w:rsidR="00C06487" w:rsidRPr="005B5791" w:rsidRDefault="00F05553" w:rsidP="00066913">
      <w:pPr>
        <w:pStyle w:val="Heading2"/>
      </w:pPr>
      <w:bookmarkStart w:id="122" w:name="_Toc158361562"/>
      <w:bookmarkEnd w:id="119"/>
      <w:bookmarkEnd w:id="120"/>
      <w:r>
        <w:lastRenderedPageBreak/>
        <w:t>Project Construction History</w:t>
      </w:r>
      <w:bookmarkEnd w:id="122"/>
    </w:p>
    <w:p w14:paraId="4B2B7065" w14:textId="45D0E8B8" w:rsidR="008A01C7" w:rsidRPr="00141E1B" w:rsidRDefault="008A01C7" w:rsidP="00141E1B">
      <w:pPr>
        <w:pStyle w:val="Body1"/>
      </w:pPr>
      <w:r w:rsidRPr="00141E1B">
        <w:t xml:space="preserve">The existing </w:t>
      </w:r>
      <w:r w:rsidRPr="002528F4">
        <w:rPr>
          <w:color w:val="ED0000"/>
        </w:rPr>
        <w:t>(enter structure description)</w:t>
      </w:r>
      <w:r w:rsidRPr="00141E1B">
        <w:t xml:space="preserve"> was constructed in </w:t>
      </w:r>
      <w:r w:rsidRPr="002528F4">
        <w:rPr>
          <w:color w:val="ED0000"/>
        </w:rPr>
        <w:t>____</w:t>
      </w:r>
      <w:r w:rsidRPr="00141E1B">
        <w:t>.</w:t>
      </w:r>
      <w:r w:rsidR="004A6C92">
        <w:t xml:space="preserve"> </w:t>
      </w:r>
      <w:r w:rsidRPr="00141E1B">
        <w:t xml:space="preserve">The structure was </w:t>
      </w:r>
      <w:r w:rsidRPr="002528F4">
        <w:rPr>
          <w:color w:val="ED0000"/>
        </w:rPr>
        <w:t>(rehabilitated</w:t>
      </w:r>
      <w:r w:rsidR="004A7788" w:rsidRPr="002528F4">
        <w:rPr>
          <w:color w:val="ED0000"/>
        </w:rPr>
        <w:t xml:space="preserve">, </w:t>
      </w:r>
      <w:r w:rsidRPr="002528F4">
        <w:rPr>
          <w:color w:val="ED0000"/>
        </w:rPr>
        <w:t>widened</w:t>
      </w:r>
      <w:r w:rsidR="004A7788" w:rsidRPr="002528F4">
        <w:rPr>
          <w:color w:val="ED0000"/>
        </w:rPr>
        <w:t xml:space="preserve">, </w:t>
      </w:r>
      <w:r w:rsidRPr="002528F4">
        <w:rPr>
          <w:color w:val="ED0000"/>
        </w:rPr>
        <w:t>extended</w:t>
      </w:r>
      <w:r w:rsidR="004A7788" w:rsidRPr="002528F4">
        <w:rPr>
          <w:color w:val="ED0000"/>
        </w:rPr>
        <w:t xml:space="preserve">, </w:t>
      </w:r>
      <w:proofErr w:type="spellStart"/>
      <w:r w:rsidRPr="002528F4">
        <w:rPr>
          <w:color w:val="ED0000"/>
        </w:rPr>
        <w:t>etc</w:t>
      </w:r>
      <w:proofErr w:type="spellEnd"/>
      <w:r w:rsidRPr="002528F4">
        <w:rPr>
          <w:color w:val="ED0000"/>
        </w:rPr>
        <w:t>)</w:t>
      </w:r>
      <w:r w:rsidRPr="00141E1B">
        <w:t xml:space="preserve"> in </w:t>
      </w:r>
      <w:r w:rsidRPr="002528F4">
        <w:rPr>
          <w:color w:val="ED0000"/>
        </w:rPr>
        <w:t>____</w:t>
      </w:r>
      <w:r w:rsidRPr="00141E1B">
        <w:t xml:space="preserve"> </w:t>
      </w:r>
      <w:r w:rsidRPr="002528F4">
        <w:rPr>
          <w:color w:val="ED0000"/>
        </w:rPr>
        <w:t>(delete as applicable)</w:t>
      </w:r>
      <w:r w:rsidRPr="00141E1B">
        <w:t>.</w:t>
      </w:r>
    </w:p>
    <w:p w14:paraId="425967C3" w14:textId="77777777" w:rsidR="008A01C7" w:rsidRPr="00141E1B" w:rsidRDefault="008A01C7" w:rsidP="00141E1B">
      <w:pPr>
        <w:pStyle w:val="Body1"/>
      </w:pPr>
      <w:r w:rsidRPr="00141E1B">
        <w:t xml:space="preserve">The structure ID of the existing structure </w:t>
      </w:r>
      <w:proofErr w:type="gramStart"/>
      <w:r w:rsidRPr="00141E1B">
        <w:t xml:space="preserve">is </w:t>
      </w:r>
      <w:r w:rsidRPr="002528F4">
        <w:rPr>
          <w:color w:val="ED0000"/>
        </w:rPr>
        <w:t>####-</w:t>
      </w:r>
      <w:proofErr w:type="gramEnd"/>
      <w:r w:rsidRPr="002528F4">
        <w:rPr>
          <w:color w:val="ED0000"/>
        </w:rPr>
        <w:t>##</w:t>
      </w:r>
      <w:proofErr w:type="gramStart"/>
      <w:r w:rsidRPr="002528F4">
        <w:rPr>
          <w:color w:val="ED0000"/>
        </w:rPr>
        <w:t>#.#</w:t>
      </w:r>
      <w:proofErr w:type="gramEnd"/>
      <w:r w:rsidRPr="002528F4">
        <w:rPr>
          <w:color w:val="ED0000"/>
        </w:rPr>
        <w:t>##</w:t>
      </w:r>
      <w:r w:rsidRPr="00141E1B">
        <w:t xml:space="preserve">. The structure ID of the proposed structure </w:t>
      </w:r>
      <w:proofErr w:type="gramStart"/>
      <w:r w:rsidRPr="00141E1B">
        <w:t xml:space="preserve">is </w:t>
      </w:r>
      <w:r w:rsidRPr="002528F4">
        <w:rPr>
          <w:color w:val="ED0000"/>
        </w:rPr>
        <w:t>####-</w:t>
      </w:r>
      <w:proofErr w:type="gramEnd"/>
      <w:r w:rsidRPr="002528F4">
        <w:rPr>
          <w:color w:val="ED0000"/>
        </w:rPr>
        <w:t>##</w:t>
      </w:r>
      <w:proofErr w:type="gramStart"/>
      <w:r w:rsidRPr="002528F4">
        <w:rPr>
          <w:color w:val="ED0000"/>
        </w:rPr>
        <w:t>#.#</w:t>
      </w:r>
      <w:proofErr w:type="gramEnd"/>
      <w:r w:rsidRPr="002528F4">
        <w:rPr>
          <w:color w:val="ED0000"/>
        </w:rPr>
        <w:t>##</w:t>
      </w:r>
      <w:r w:rsidRPr="00141E1B">
        <w:t>. The existing structure ID will be used for the remainder of the report.</w:t>
      </w:r>
    </w:p>
    <w:p w14:paraId="7335AB44" w14:textId="77777777" w:rsidR="004631FE" w:rsidRPr="002528F4" w:rsidRDefault="004631FE" w:rsidP="004631FE">
      <w:pPr>
        <w:pStyle w:val="Body1"/>
        <w:rPr>
          <w:color w:val="ED0000"/>
        </w:rPr>
      </w:pPr>
      <w:bookmarkStart w:id="123" w:name="_Toc158361563"/>
      <w:r w:rsidRPr="002528F4">
        <w:rPr>
          <w:color w:val="ED0000"/>
        </w:rPr>
        <w:t>Note the existing structure’s construction year and briefly discuss construction and maintenance history. Specify the existing structure ID number and the new structure ID number. The new structure ID will be assigned when the project is programmed – contact NDDOT Bridge Division to obtain.</w:t>
      </w:r>
    </w:p>
    <w:p w14:paraId="10EBF41B" w14:textId="0E6F6D2A" w:rsidR="00F05553" w:rsidRPr="005B5791" w:rsidRDefault="00F05553" w:rsidP="00F05553">
      <w:pPr>
        <w:pStyle w:val="Heading2"/>
      </w:pPr>
      <w:r>
        <w:t>Existing Conditions</w:t>
      </w:r>
      <w:bookmarkEnd w:id="123"/>
    </w:p>
    <w:p w14:paraId="6D2D9914" w14:textId="6E1BB536" w:rsidR="00AC707C" w:rsidRPr="00AC707C" w:rsidRDefault="00AC707C" w:rsidP="003E2E27">
      <w:pPr>
        <w:pStyle w:val="Body1"/>
        <w:spacing w:after="0"/>
        <w:rPr>
          <w:color w:val="FF0000"/>
        </w:rPr>
      </w:pPr>
      <w:r w:rsidRPr="00AC707C">
        <w:t xml:space="preserve">The existing structure has a measured minimum vertical clearance of </w:t>
      </w:r>
      <w:r w:rsidRPr="002528F4">
        <w:rPr>
          <w:color w:val="ED0000"/>
        </w:rPr>
        <w:t>__</w:t>
      </w:r>
      <w:r w:rsidRPr="00AC707C">
        <w:t xml:space="preserve"> feet and a clear roadway width of </w:t>
      </w:r>
      <w:r w:rsidRPr="002528F4">
        <w:rPr>
          <w:color w:val="ED0000"/>
        </w:rPr>
        <w:t>__</w:t>
      </w:r>
      <w:r w:rsidRPr="00AC707C">
        <w:t xml:space="preserve"> feet </w:t>
      </w:r>
      <w:r w:rsidRPr="002528F4">
        <w:rPr>
          <w:color w:val="ED0000"/>
        </w:rPr>
        <w:t>(delete as applicable)</w:t>
      </w:r>
      <w:r w:rsidRPr="00AC707C">
        <w:t xml:space="preserve">. The structure was last inspected in </w:t>
      </w:r>
      <w:r w:rsidRPr="002528F4">
        <w:rPr>
          <w:color w:val="ED0000"/>
        </w:rPr>
        <w:t>____</w:t>
      </w:r>
      <w:r w:rsidRPr="00AC707C">
        <w:t xml:space="preserve">. At the time, the </w:t>
      </w:r>
      <w:r w:rsidRPr="002528F4">
        <w:rPr>
          <w:color w:val="ED0000"/>
        </w:rPr>
        <w:t>(delete following items as applicable)</w:t>
      </w:r>
      <w:r w:rsidRPr="00AC707C">
        <w:t xml:space="preserve"> culvert was assigned a condition rating of </w:t>
      </w:r>
      <w:r w:rsidRPr="002528F4">
        <w:rPr>
          <w:color w:val="ED0000"/>
        </w:rPr>
        <w:t xml:space="preserve">_ </w:t>
      </w:r>
      <w:r w:rsidRPr="00C8458C">
        <w:t>(</w:t>
      </w:r>
      <w:r w:rsidRPr="002528F4">
        <w:rPr>
          <w:color w:val="ED0000"/>
        </w:rPr>
        <w:t>enter code description, i.e. good/fair/poor/</w:t>
      </w:r>
      <w:proofErr w:type="spellStart"/>
      <w:r w:rsidRPr="002528F4">
        <w:rPr>
          <w:color w:val="ED0000"/>
        </w:rPr>
        <w:t>etc</w:t>
      </w:r>
      <w:proofErr w:type="spellEnd"/>
      <w:r w:rsidR="00C8458C" w:rsidRPr="00C8458C">
        <w:t xml:space="preserve"> condition</w:t>
      </w:r>
      <w:r w:rsidRPr="00C8458C">
        <w:t xml:space="preserve">), </w:t>
      </w:r>
      <w:r w:rsidRPr="00AC707C">
        <w:t xml:space="preserve">the bridge deck was assigned a condition rating of </w:t>
      </w:r>
      <w:r w:rsidRPr="002528F4">
        <w:rPr>
          <w:color w:val="ED0000"/>
        </w:rPr>
        <w:t>_</w:t>
      </w:r>
      <w:r w:rsidRPr="00B7651A">
        <w:t xml:space="preserve"> (</w:t>
      </w:r>
      <w:r w:rsidRPr="002528F4">
        <w:rPr>
          <w:color w:val="ED0000"/>
        </w:rPr>
        <w:t>___</w:t>
      </w:r>
      <w:r w:rsidRPr="00B7651A">
        <w:t xml:space="preserve"> condition), the superstructure was assigned a condition rating of </w:t>
      </w:r>
      <w:r w:rsidRPr="002528F4">
        <w:rPr>
          <w:color w:val="ED0000"/>
        </w:rPr>
        <w:t>_</w:t>
      </w:r>
      <w:r w:rsidRPr="00B7651A">
        <w:t xml:space="preserve"> (</w:t>
      </w:r>
      <w:r w:rsidRPr="002528F4">
        <w:rPr>
          <w:color w:val="ED0000"/>
        </w:rPr>
        <w:t>___</w:t>
      </w:r>
      <w:r w:rsidRPr="00B7651A">
        <w:t xml:space="preserve"> condition), and the substructure was assigned a condition rating of </w:t>
      </w:r>
      <w:r w:rsidRPr="002528F4">
        <w:rPr>
          <w:color w:val="ED0000"/>
        </w:rPr>
        <w:t>_</w:t>
      </w:r>
      <w:r w:rsidRPr="00B7651A">
        <w:t xml:space="preserve"> (</w:t>
      </w:r>
      <w:r w:rsidRPr="00337F81">
        <w:rPr>
          <w:color w:val="A90000"/>
        </w:rPr>
        <w:t>___</w:t>
      </w:r>
      <w:r w:rsidRPr="00B7651A">
        <w:t xml:space="preserve"> condition). The channel was assigned a condition rating of </w:t>
      </w:r>
      <w:r w:rsidRPr="00337F81">
        <w:rPr>
          <w:color w:val="ED0000"/>
        </w:rPr>
        <w:t>_</w:t>
      </w:r>
      <w:r w:rsidRPr="00D75E67">
        <w:t xml:space="preserve"> (</w:t>
      </w:r>
      <w:r w:rsidRPr="00337F81">
        <w:rPr>
          <w:color w:val="ED0000"/>
        </w:rPr>
        <w:t>___</w:t>
      </w:r>
      <w:r w:rsidRPr="00D75E67">
        <w:t xml:space="preserve"> condition). Defects noted on the structure at the time included </w:t>
      </w:r>
      <w:r w:rsidRPr="00337F81">
        <w:rPr>
          <w:color w:val="ED0000"/>
        </w:rPr>
        <w:t>___</w:t>
      </w:r>
      <w:r w:rsidRPr="00D75E67">
        <w:t xml:space="preserve">. A chaining survey was completed </w:t>
      </w:r>
      <w:r w:rsidRPr="00337F81">
        <w:rPr>
          <w:color w:val="ED0000"/>
        </w:rPr>
        <w:t xml:space="preserve">____ </w:t>
      </w:r>
      <w:r w:rsidRPr="00D75E67">
        <w:t xml:space="preserve">and recorded to have </w:t>
      </w:r>
      <w:r w:rsidRPr="00337F81">
        <w:rPr>
          <w:color w:val="ED0000"/>
        </w:rPr>
        <w:t>___</w:t>
      </w:r>
      <w:r w:rsidRPr="00D75E67">
        <w:t xml:space="preserve">% delamination </w:t>
      </w:r>
      <w:r w:rsidRPr="00337F81">
        <w:rPr>
          <w:color w:val="ED0000"/>
        </w:rPr>
        <w:t>(delete as applicable)</w:t>
      </w:r>
      <w:r w:rsidRPr="00D75E67">
        <w:t>.</w:t>
      </w:r>
    </w:p>
    <w:p w14:paraId="095676F3" w14:textId="77777777" w:rsidR="00AC707C" w:rsidRPr="00AC707C" w:rsidRDefault="00AC707C" w:rsidP="003E2E27">
      <w:pPr>
        <w:pStyle w:val="Body1"/>
        <w:spacing w:after="0"/>
        <w:rPr>
          <w:color w:val="FF0000"/>
        </w:rPr>
      </w:pPr>
    </w:p>
    <w:p w14:paraId="551E044B" w14:textId="77777777" w:rsidR="00AC707C" w:rsidRPr="00AC707C" w:rsidRDefault="00AC707C" w:rsidP="003E2E27">
      <w:pPr>
        <w:pStyle w:val="Body1"/>
        <w:spacing w:after="0"/>
        <w:rPr>
          <w:color w:val="FF0000"/>
        </w:rPr>
      </w:pPr>
      <w:r w:rsidRPr="00E91016">
        <w:t xml:space="preserve">Skew: </w:t>
      </w:r>
      <w:r w:rsidRPr="00337F81">
        <w:rPr>
          <w:color w:val="ED0000"/>
        </w:rPr>
        <w:t>_</w:t>
      </w:r>
      <w:r w:rsidRPr="00E91016">
        <w:t xml:space="preserve"> degrees</w:t>
      </w:r>
    </w:p>
    <w:p w14:paraId="7B979E0A" w14:textId="0D1C223D" w:rsidR="00AC707C" w:rsidRPr="00AC707C" w:rsidRDefault="00AC707C" w:rsidP="003E2E27">
      <w:pPr>
        <w:pStyle w:val="Body1"/>
        <w:spacing w:after="0"/>
        <w:rPr>
          <w:color w:val="FF0000"/>
        </w:rPr>
      </w:pPr>
      <w:r w:rsidRPr="00E91016">
        <w:t>Current ADT (</w:t>
      </w:r>
      <w:r w:rsidRPr="00337F81">
        <w:rPr>
          <w:color w:val="ED0000"/>
        </w:rPr>
        <w:t>year</w:t>
      </w:r>
      <w:r w:rsidRPr="00E91016">
        <w:t xml:space="preserve">) = </w:t>
      </w:r>
      <w:r w:rsidR="00E91016">
        <w:t>(</w:t>
      </w:r>
      <w:r w:rsidRPr="00962AF6">
        <w:rPr>
          <w:color w:val="A90000"/>
        </w:rPr>
        <w:t>enter current ADT</w:t>
      </w:r>
      <w:r w:rsidR="00E91016">
        <w:t>)</w:t>
      </w:r>
    </w:p>
    <w:p w14:paraId="3F428EF8" w14:textId="3D98D49A" w:rsidR="00E91016" w:rsidRDefault="00AC707C" w:rsidP="003E2E27">
      <w:pPr>
        <w:pStyle w:val="Body1"/>
        <w:spacing w:after="0"/>
      </w:pPr>
      <w:r w:rsidRPr="00E91016">
        <w:t>Future ADT (</w:t>
      </w:r>
      <w:r w:rsidRPr="00962AF6">
        <w:rPr>
          <w:color w:val="A90000"/>
        </w:rPr>
        <w:t>year</w:t>
      </w:r>
      <w:r w:rsidRPr="00E91016">
        <w:t xml:space="preserve">) = </w:t>
      </w:r>
      <w:r w:rsidR="00E91016" w:rsidRPr="00E91016">
        <w:t>(</w:t>
      </w:r>
      <w:r w:rsidRPr="00962AF6">
        <w:rPr>
          <w:color w:val="ED0000"/>
        </w:rPr>
        <w:t>enter forecast ADT</w:t>
      </w:r>
      <w:r w:rsidR="00E91016" w:rsidRPr="00E91016">
        <w:t>)</w:t>
      </w:r>
    </w:p>
    <w:p w14:paraId="1E06C539" w14:textId="77777777" w:rsidR="00BE7EF0" w:rsidRDefault="00BE7EF0" w:rsidP="00E91016">
      <w:pPr>
        <w:pStyle w:val="Body1"/>
        <w:spacing w:after="0" w:line="240" w:lineRule="auto"/>
      </w:pPr>
    </w:p>
    <w:p w14:paraId="54F192E5" w14:textId="7A27D6C9" w:rsidR="00785596" w:rsidRPr="00962AF6" w:rsidRDefault="007D18D7" w:rsidP="00E91016">
      <w:pPr>
        <w:pStyle w:val="Body1"/>
        <w:spacing w:after="0" w:line="240" w:lineRule="auto"/>
        <w:rPr>
          <w:b/>
          <w:bCs/>
          <w:i/>
          <w:iCs/>
          <w:color w:val="ED0000"/>
        </w:rPr>
      </w:pPr>
      <w:r w:rsidRPr="00962AF6">
        <w:rPr>
          <w:b/>
          <w:bCs/>
          <w:i/>
          <w:iCs/>
          <w:color w:val="ED0000"/>
        </w:rPr>
        <w:t>Fill out the appropriate table below:</w:t>
      </w:r>
    </w:p>
    <w:p w14:paraId="19E28041" w14:textId="77777777" w:rsidR="00785596" w:rsidRDefault="00785596" w:rsidP="00E91016">
      <w:pPr>
        <w:pStyle w:val="Body1"/>
        <w:spacing w:after="0" w:line="240" w:lineRule="auto"/>
      </w:pPr>
    </w:p>
    <w:p w14:paraId="70A396AC" w14:textId="39D7FC65" w:rsidR="0027780C" w:rsidRPr="00962AF6" w:rsidRDefault="00A52183" w:rsidP="00433AFD">
      <w:pPr>
        <w:pStyle w:val="Caption"/>
        <w:rPr>
          <w:i/>
          <w:iCs/>
          <w:color w:val="ED0000"/>
        </w:rPr>
      </w:pPr>
      <w:r w:rsidRPr="00433AFD">
        <w:rPr>
          <w:i/>
          <w:iCs/>
        </w:rPr>
        <w:t xml:space="preserve">Table </w:t>
      </w:r>
      <w:r w:rsidR="001A22B6" w:rsidRPr="00962AF6">
        <w:rPr>
          <w:i/>
          <w:iCs/>
          <w:color w:val="ED0000"/>
        </w:rPr>
        <w:t>_</w:t>
      </w:r>
      <w:r w:rsidR="004D276D" w:rsidRPr="00433AFD">
        <w:rPr>
          <w:i/>
          <w:iCs/>
        </w:rPr>
        <w:t xml:space="preserve"> – Structure Inventory </w:t>
      </w:r>
      <w:r w:rsidR="004D276D" w:rsidRPr="00962AF6">
        <w:rPr>
          <w:i/>
          <w:iCs/>
          <w:color w:val="ED0000"/>
        </w:rPr>
        <w:t xml:space="preserve">(for </w:t>
      </w:r>
      <w:r w:rsidR="005A2408" w:rsidRPr="00962AF6">
        <w:rPr>
          <w:i/>
          <w:iCs/>
          <w:color w:val="ED0000"/>
        </w:rPr>
        <w:t>existing bridges)</w:t>
      </w:r>
    </w:p>
    <w:tbl>
      <w:tblPr>
        <w:tblStyle w:val="TableGrid"/>
        <w:tblW w:w="0" w:type="auto"/>
        <w:tblLook w:val="04A0" w:firstRow="1" w:lastRow="0" w:firstColumn="1" w:lastColumn="0" w:noHBand="0" w:noVBand="1"/>
      </w:tblPr>
      <w:tblGrid>
        <w:gridCol w:w="1497"/>
        <w:gridCol w:w="1828"/>
        <w:gridCol w:w="2250"/>
        <w:gridCol w:w="698"/>
        <w:gridCol w:w="695"/>
        <w:gridCol w:w="783"/>
        <w:gridCol w:w="594"/>
        <w:gridCol w:w="1005"/>
      </w:tblGrid>
      <w:tr w:rsidR="008662CD" w14:paraId="030035B9" w14:textId="77777777" w:rsidTr="000E2289">
        <w:tc>
          <w:tcPr>
            <w:tcW w:w="1497" w:type="dxa"/>
            <w:vMerge w:val="restart"/>
            <w:shd w:val="clear" w:color="auto" w:fill="D9D9D9" w:themeFill="background1" w:themeFillShade="D9"/>
            <w:vAlign w:val="center"/>
          </w:tcPr>
          <w:p w14:paraId="74DE7145" w14:textId="3A1CE1FE" w:rsidR="008662CD" w:rsidRPr="00433AFD" w:rsidRDefault="008662CD" w:rsidP="00433AFD">
            <w:pPr>
              <w:pStyle w:val="TableCell"/>
              <w:jc w:val="center"/>
              <w:rPr>
                <w:b/>
                <w:bCs/>
              </w:rPr>
            </w:pPr>
            <w:r w:rsidRPr="00433AFD">
              <w:rPr>
                <w:b/>
                <w:bCs/>
              </w:rPr>
              <w:t>Structure No.</w:t>
            </w:r>
          </w:p>
        </w:tc>
        <w:tc>
          <w:tcPr>
            <w:tcW w:w="1828" w:type="dxa"/>
            <w:vMerge w:val="restart"/>
            <w:shd w:val="clear" w:color="auto" w:fill="D9D9D9" w:themeFill="background1" w:themeFillShade="D9"/>
            <w:vAlign w:val="center"/>
          </w:tcPr>
          <w:p w14:paraId="14AC68C4" w14:textId="2D4A6B2F" w:rsidR="008662CD" w:rsidRPr="00433AFD" w:rsidRDefault="008662CD" w:rsidP="00433AFD">
            <w:pPr>
              <w:pStyle w:val="TableCell"/>
              <w:jc w:val="center"/>
              <w:rPr>
                <w:b/>
                <w:bCs/>
              </w:rPr>
            </w:pPr>
            <w:r w:rsidRPr="00433AFD">
              <w:rPr>
                <w:b/>
                <w:bCs/>
              </w:rPr>
              <w:t>Crossing</w:t>
            </w:r>
          </w:p>
        </w:tc>
        <w:tc>
          <w:tcPr>
            <w:tcW w:w="2250" w:type="dxa"/>
            <w:vMerge w:val="restart"/>
            <w:shd w:val="clear" w:color="auto" w:fill="D9D9D9" w:themeFill="background1" w:themeFillShade="D9"/>
            <w:vAlign w:val="center"/>
          </w:tcPr>
          <w:p w14:paraId="353BF50E" w14:textId="4EE3C8EE" w:rsidR="008662CD" w:rsidRPr="00433AFD" w:rsidRDefault="008662CD" w:rsidP="00433AFD">
            <w:pPr>
              <w:pStyle w:val="TableCell"/>
              <w:jc w:val="center"/>
              <w:rPr>
                <w:b/>
                <w:bCs/>
              </w:rPr>
            </w:pPr>
            <w:r w:rsidRPr="00433AFD">
              <w:rPr>
                <w:b/>
                <w:bCs/>
              </w:rPr>
              <w:t>Size</w:t>
            </w:r>
          </w:p>
        </w:tc>
        <w:tc>
          <w:tcPr>
            <w:tcW w:w="698" w:type="dxa"/>
            <w:vMerge w:val="restart"/>
            <w:shd w:val="clear" w:color="auto" w:fill="D9D9D9" w:themeFill="background1" w:themeFillShade="D9"/>
            <w:vAlign w:val="center"/>
          </w:tcPr>
          <w:p w14:paraId="5834E95C" w14:textId="2EA8DBBC" w:rsidR="008662CD" w:rsidRPr="00433AFD" w:rsidRDefault="008662CD" w:rsidP="00433AFD">
            <w:pPr>
              <w:pStyle w:val="TableCell"/>
              <w:jc w:val="center"/>
              <w:rPr>
                <w:b/>
                <w:bCs/>
              </w:rPr>
            </w:pPr>
            <w:r w:rsidRPr="00433AFD">
              <w:rPr>
                <w:b/>
                <w:bCs/>
              </w:rPr>
              <w:t>Year Built</w:t>
            </w:r>
          </w:p>
        </w:tc>
        <w:tc>
          <w:tcPr>
            <w:tcW w:w="3077" w:type="dxa"/>
            <w:gridSpan w:val="4"/>
            <w:shd w:val="clear" w:color="auto" w:fill="D9D9D9" w:themeFill="background1" w:themeFillShade="D9"/>
            <w:vAlign w:val="center"/>
          </w:tcPr>
          <w:p w14:paraId="773D3AA8" w14:textId="7E34CDA8" w:rsidR="008662CD" w:rsidRPr="00433AFD" w:rsidRDefault="008662CD" w:rsidP="00433AFD">
            <w:pPr>
              <w:pStyle w:val="TableCell"/>
              <w:jc w:val="center"/>
              <w:rPr>
                <w:b/>
                <w:bCs/>
              </w:rPr>
            </w:pPr>
            <w:r w:rsidRPr="00433AFD">
              <w:rPr>
                <w:b/>
                <w:bCs/>
              </w:rPr>
              <w:t>Condition Ratings</w:t>
            </w:r>
          </w:p>
        </w:tc>
      </w:tr>
      <w:tr w:rsidR="008662CD" w14:paraId="0DE39C24" w14:textId="77777777" w:rsidTr="000E2289">
        <w:tc>
          <w:tcPr>
            <w:tcW w:w="1497" w:type="dxa"/>
            <w:vMerge/>
            <w:shd w:val="clear" w:color="auto" w:fill="D9D9D9" w:themeFill="background1" w:themeFillShade="D9"/>
            <w:vAlign w:val="center"/>
          </w:tcPr>
          <w:p w14:paraId="767FF4FB" w14:textId="5F53A2B9" w:rsidR="008662CD" w:rsidRPr="00433AFD" w:rsidRDefault="008662CD" w:rsidP="00433AFD">
            <w:pPr>
              <w:pStyle w:val="TableCell"/>
              <w:jc w:val="center"/>
              <w:rPr>
                <w:b/>
                <w:bCs/>
              </w:rPr>
            </w:pPr>
          </w:p>
        </w:tc>
        <w:tc>
          <w:tcPr>
            <w:tcW w:w="1828" w:type="dxa"/>
            <w:vMerge/>
            <w:shd w:val="clear" w:color="auto" w:fill="D9D9D9" w:themeFill="background1" w:themeFillShade="D9"/>
            <w:vAlign w:val="center"/>
          </w:tcPr>
          <w:p w14:paraId="25E63087" w14:textId="26EF7729" w:rsidR="008662CD" w:rsidRPr="00433AFD" w:rsidRDefault="008662CD" w:rsidP="00433AFD">
            <w:pPr>
              <w:pStyle w:val="TableCell"/>
              <w:jc w:val="center"/>
              <w:rPr>
                <w:b/>
                <w:bCs/>
              </w:rPr>
            </w:pPr>
          </w:p>
        </w:tc>
        <w:tc>
          <w:tcPr>
            <w:tcW w:w="2250" w:type="dxa"/>
            <w:vMerge/>
            <w:shd w:val="clear" w:color="auto" w:fill="D9D9D9" w:themeFill="background1" w:themeFillShade="D9"/>
            <w:vAlign w:val="center"/>
          </w:tcPr>
          <w:p w14:paraId="0AE081E3" w14:textId="27D0AA66" w:rsidR="008662CD" w:rsidRPr="00433AFD" w:rsidRDefault="008662CD" w:rsidP="00433AFD">
            <w:pPr>
              <w:pStyle w:val="TableCell"/>
              <w:jc w:val="center"/>
              <w:rPr>
                <w:b/>
                <w:bCs/>
              </w:rPr>
            </w:pPr>
          </w:p>
        </w:tc>
        <w:tc>
          <w:tcPr>
            <w:tcW w:w="698" w:type="dxa"/>
            <w:vMerge/>
            <w:shd w:val="clear" w:color="auto" w:fill="D9D9D9" w:themeFill="background1" w:themeFillShade="D9"/>
            <w:vAlign w:val="center"/>
          </w:tcPr>
          <w:p w14:paraId="61E3A8F2" w14:textId="2A142151" w:rsidR="008662CD" w:rsidRPr="00433AFD" w:rsidRDefault="008662CD" w:rsidP="00433AFD">
            <w:pPr>
              <w:pStyle w:val="TableCell"/>
              <w:jc w:val="center"/>
              <w:rPr>
                <w:b/>
                <w:bCs/>
              </w:rPr>
            </w:pPr>
          </w:p>
        </w:tc>
        <w:tc>
          <w:tcPr>
            <w:tcW w:w="695" w:type="dxa"/>
            <w:shd w:val="clear" w:color="auto" w:fill="D9D9D9" w:themeFill="background1" w:themeFillShade="D9"/>
            <w:vAlign w:val="center"/>
          </w:tcPr>
          <w:p w14:paraId="75D530B1" w14:textId="79B0167D" w:rsidR="008662CD" w:rsidRPr="00433AFD" w:rsidRDefault="008662CD" w:rsidP="00433AFD">
            <w:pPr>
              <w:pStyle w:val="TableCell"/>
              <w:jc w:val="center"/>
              <w:rPr>
                <w:b/>
                <w:bCs/>
              </w:rPr>
            </w:pPr>
            <w:r w:rsidRPr="00433AFD">
              <w:rPr>
                <w:b/>
                <w:bCs/>
              </w:rPr>
              <w:t>Deck</w:t>
            </w:r>
          </w:p>
        </w:tc>
        <w:tc>
          <w:tcPr>
            <w:tcW w:w="783" w:type="dxa"/>
            <w:shd w:val="clear" w:color="auto" w:fill="D9D9D9" w:themeFill="background1" w:themeFillShade="D9"/>
            <w:vAlign w:val="center"/>
          </w:tcPr>
          <w:p w14:paraId="0EB9DBE8" w14:textId="3DBF054C" w:rsidR="008662CD" w:rsidRPr="00433AFD" w:rsidRDefault="008662CD" w:rsidP="00433AFD">
            <w:pPr>
              <w:pStyle w:val="TableCell"/>
              <w:jc w:val="center"/>
              <w:rPr>
                <w:b/>
                <w:bCs/>
              </w:rPr>
            </w:pPr>
            <w:r w:rsidRPr="00433AFD">
              <w:rPr>
                <w:b/>
                <w:bCs/>
              </w:rPr>
              <w:t>Super</w:t>
            </w:r>
          </w:p>
        </w:tc>
        <w:tc>
          <w:tcPr>
            <w:tcW w:w="594" w:type="dxa"/>
            <w:shd w:val="clear" w:color="auto" w:fill="D9D9D9" w:themeFill="background1" w:themeFillShade="D9"/>
            <w:vAlign w:val="center"/>
          </w:tcPr>
          <w:p w14:paraId="0B361273" w14:textId="6FEE7BEC" w:rsidR="008662CD" w:rsidRPr="00433AFD" w:rsidRDefault="008662CD" w:rsidP="00433AFD">
            <w:pPr>
              <w:pStyle w:val="TableCell"/>
              <w:jc w:val="center"/>
              <w:rPr>
                <w:b/>
                <w:bCs/>
              </w:rPr>
            </w:pPr>
            <w:r w:rsidRPr="00433AFD">
              <w:rPr>
                <w:b/>
                <w:bCs/>
              </w:rPr>
              <w:t>Sub</w:t>
            </w:r>
          </w:p>
        </w:tc>
        <w:tc>
          <w:tcPr>
            <w:tcW w:w="1005" w:type="dxa"/>
            <w:shd w:val="clear" w:color="auto" w:fill="D9D9D9" w:themeFill="background1" w:themeFillShade="D9"/>
            <w:vAlign w:val="center"/>
          </w:tcPr>
          <w:p w14:paraId="346E7DF9" w14:textId="2BC002F3" w:rsidR="008662CD" w:rsidRPr="00433AFD" w:rsidRDefault="008662CD" w:rsidP="00433AFD">
            <w:pPr>
              <w:pStyle w:val="TableCell"/>
              <w:jc w:val="center"/>
              <w:rPr>
                <w:b/>
                <w:bCs/>
              </w:rPr>
            </w:pPr>
            <w:r w:rsidRPr="00433AFD">
              <w:rPr>
                <w:b/>
                <w:bCs/>
              </w:rPr>
              <w:t>Channel</w:t>
            </w:r>
          </w:p>
        </w:tc>
      </w:tr>
      <w:tr w:rsidR="001B5FBD" w14:paraId="19C1A3F2" w14:textId="77777777" w:rsidTr="000D0D8E">
        <w:tc>
          <w:tcPr>
            <w:tcW w:w="1497" w:type="dxa"/>
            <w:vAlign w:val="center"/>
          </w:tcPr>
          <w:p w14:paraId="6FE9CD05" w14:textId="5AA56B1C" w:rsidR="0071044B" w:rsidRPr="00F10909" w:rsidRDefault="0071044B" w:rsidP="00433AFD">
            <w:pPr>
              <w:pStyle w:val="TableCell"/>
              <w:jc w:val="center"/>
            </w:pPr>
            <w:proofErr w:type="gramStart"/>
            <w:r w:rsidRPr="00962AF6">
              <w:rPr>
                <w:color w:val="ED0000"/>
              </w:rPr>
              <w:t>####-###</w:t>
            </w:r>
            <w:proofErr w:type="gramEnd"/>
            <w:r w:rsidRPr="00962AF6">
              <w:rPr>
                <w:color w:val="ED0000"/>
              </w:rPr>
              <w:t>.###</w:t>
            </w:r>
          </w:p>
        </w:tc>
        <w:tc>
          <w:tcPr>
            <w:tcW w:w="1828" w:type="dxa"/>
            <w:vAlign w:val="center"/>
          </w:tcPr>
          <w:p w14:paraId="776B1EA4" w14:textId="248C2206" w:rsidR="0071044B" w:rsidRPr="00962AF6" w:rsidRDefault="009D3414" w:rsidP="00433AFD">
            <w:pPr>
              <w:pStyle w:val="TableCell"/>
              <w:jc w:val="center"/>
              <w:rPr>
                <w:color w:val="A90000"/>
              </w:rPr>
            </w:pPr>
            <w:r w:rsidRPr="00962AF6">
              <w:rPr>
                <w:color w:val="A90000"/>
              </w:rPr>
              <w:t>Feature Intersected (e.g. Pipestem Creek)</w:t>
            </w:r>
          </w:p>
        </w:tc>
        <w:tc>
          <w:tcPr>
            <w:tcW w:w="2250" w:type="dxa"/>
            <w:vAlign w:val="center"/>
          </w:tcPr>
          <w:p w14:paraId="63837416" w14:textId="1A0218BD" w:rsidR="0071044B" w:rsidRPr="00962AF6" w:rsidRDefault="004B2EDD" w:rsidP="00433AFD">
            <w:pPr>
              <w:pStyle w:val="TableCell"/>
              <w:jc w:val="center"/>
              <w:rPr>
                <w:color w:val="A90000"/>
              </w:rPr>
            </w:pPr>
            <w:r w:rsidRPr="00962AF6">
              <w:rPr>
                <w:color w:val="A90000"/>
              </w:rPr>
              <w:t>L’</w:t>
            </w:r>
            <w:r w:rsidR="00C36902" w:rsidRPr="00962AF6">
              <w:rPr>
                <w:color w:val="A90000"/>
              </w:rPr>
              <w:t xml:space="preserve"> </w:t>
            </w:r>
            <w:r w:rsidRPr="00962AF6">
              <w:rPr>
                <w:color w:val="A90000"/>
              </w:rPr>
              <w:t>x</w:t>
            </w:r>
            <w:r w:rsidR="00C36902" w:rsidRPr="00962AF6">
              <w:rPr>
                <w:color w:val="A90000"/>
              </w:rPr>
              <w:t xml:space="preserve"> </w:t>
            </w:r>
            <w:r w:rsidRPr="00962AF6">
              <w:rPr>
                <w:color w:val="A90000"/>
              </w:rPr>
              <w:t>W’</w:t>
            </w:r>
            <w:r w:rsidR="000D0D8E" w:rsidRPr="00962AF6">
              <w:rPr>
                <w:color w:val="A90000"/>
              </w:rPr>
              <w:t xml:space="preserve"> (Insert Bridge Description)</w:t>
            </w:r>
          </w:p>
        </w:tc>
        <w:tc>
          <w:tcPr>
            <w:tcW w:w="698" w:type="dxa"/>
            <w:vAlign w:val="center"/>
          </w:tcPr>
          <w:p w14:paraId="4509493B" w14:textId="7448E634" w:rsidR="0071044B" w:rsidRPr="00F10909" w:rsidRDefault="00004B07" w:rsidP="00433AFD">
            <w:pPr>
              <w:pStyle w:val="TableCell"/>
              <w:jc w:val="center"/>
            </w:pPr>
            <w:r w:rsidRPr="00962AF6">
              <w:rPr>
                <w:color w:val="ED0000"/>
              </w:rPr>
              <w:t>####</w:t>
            </w:r>
          </w:p>
        </w:tc>
        <w:tc>
          <w:tcPr>
            <w:tcW w:w="695" w:type="dxa"/>
            <w:vAlign w:val="center"/>
          </w:tcPr>
          <w:p w14:paraId="104B4317" w14:textId="2BB4428B" w:rsidR="0071044B" w:rsidRPr="00962AF6" w:rsidRDefault="00004B07" w:rsidP="00433AFD">
            <w:pPr>
              <w:pStyle w:val="TableCell"/>
              <w:jc w:val="center"/>
              <w:rPr>
                <w:color w:val="A90000"/>
              </w:rPr>
            </w:pPr>
            <w:r w:rsidRPr="00962AF6">
              <w:rPr>
                <w:color w:val="A90000"/>
              </w:rPr>
              <w:t>#</w:t>
            </w:r>
          </w:p>
        </w:tc>
        <w:tc>
          <w:tcPr>
            <w:tcW w:w="783" w:type="dxa"/>
            <w:vAlign w:val="center"/>
          </w:tcPr>
          <w:p w14:paraId="325976FD" w14:textId="3D698678" w:rsidR="0071044B" w:rsidRPr="00962AF6" w:rsidRDefault="00004B07" w:rsidP="00433AFD">
            <w:pPr>
              <w:pStyle w:val="TableCell"/>
              <w:jc w:val="center"/>
              <w:rPr>
                <w:color w:val="A90000"/>
              </w:rPr>
            </w:pPr>
            <w:r w:rsidRPr="00962AF6">
              <w:rPr>
                <w:color w:val="A90000"/>
              </w:rPr>
              <w:t>#</w:t>
            </w:r>
          </w:p>
        </w:tc>
        <w:tc>
          <w:tcPr>
            <w:tcW w:w="594" w:type="dxa"/>
            <w:vAlign w:val="center"/>
          </w:tcPr>
          <w:p w14:paraId="2D369324" w14:textId="1458775F" w:rsidR="0071044B" w:rsidRPr="00962AF6" w:rsidRDefault="00004B07" w:rsidP="00433AFD">
            <w:pPr>
              <w:pStyle w:val="TableCell"/>
              <w:jc w:val="center"/>
              <w:rPr>
                <w:color w:val="A90000"/>
              </w:rPr>
            </w:pPr>
            <w:r w:rsidRPr="00962AF6">
              <w:rPr>
                <w:color w:val="A90000"/>
              </w:rPr>
              <w:t>#</w:t>
            </w:r>
          </w:p>
        </w:tc>
        <w:tc>
          <w:tcPr>
            <w:tcW w:w="1005" w:type="dxa"/>
            <w:vAlign w:val="center"/>
          </w:tcPr>
          <w:p w14:paraId="21B78DA4" w14:textId="20E83FD2" w:rsidR="0071044B" w:rsidRPr="00962AF6" w:rsidRDefault="00004B07" w:rsidP="00433AFD">
            <w:pPr>
              <w:pStyle w:val="TableCell"/>
              <w:jc w:val="center"/>
              <w:rPr>
                <w:color w:val="A90000"/>
              </w:rPr>
            </w:pPr>
            <w:r w:rsidRPr="00962AF6">
              <w:rPr>
                <w:color w:val="A90000"/>
              </w:rPr>
              <w:t>#</w:t>
            </w:r>
          </w:p>
        </w:tc>
      </w:tr>
    </w:tbl>
    <w:p w14:paraId="586895EC" w14:textId="77777777" w:rsidR="0027780C" w:rsidRDefault="0027780C" w:rsidP="00E91016">
      <w:pPr>
        <w:pStyle w:val="Body1"/>
        <w:spacing w:after="0" w:line="240" w:lineRule="auto"/>
      </w:pPr>
    </w:p>
    <w:p w14:paraId="5B6DF329" w14:textId="0CAB140B" w:rsidR="007D18D7" w:rsidRPr="00962AF6" w:rsidRDefault="007D18D7" w:rsidP="00E91016">
      <w:pPr>
        <w:pStyle w:val="Body1"/>
        <w:spacing w:after="0" w:line="240" w:lineRule="auto"/>
        <w:rPr>
          <w:b/>
          <w:bCs/>
          <w:i/>
          <w:iCs/>
          <w:color w:val="ED0000"/>
        </w:rPr>
      </w:pPr>
      <w:r w:rsidRPr="00962AF6">
        <w:rPr>
          <w:b/>
          <w:bCs/>
          <w:i/>
          <w:iCs/>
          <w:color w:val="ED0000"/>
        </w:rPr>
        <w:t>OR:</w:t>
      </w:r>
    </w:p>
    <w:p w14:paraId="08B14A1D" w14:textId="77777777" w:rsidR="007D18D7" w:rsidRDefault="007D18D7" w:rsidP="00E91016">
      <w:pPr>
        <w:pStyle w:val="Body1"/>
        <w:spacing w:after="0" w:line="240" w:lineRule="auto"/>
      </w:pPr>
    </w:p>
    <w:p w14:paraId="543500A7" w14:textId="003D709B" w:rsidR="007C3E11" w:rsidRPr="00962AF6" w:rsidRDefault="007C3E11" w:rsidP="00433AFD">
      <w:pPr>
        <w:pStyle w:val="Caption"/>
        <w:rPr>
          <w:i/>
          <w:iCs/>
          <w:color w:val="ED0000"/>
        </w:rPr>
      </w:pPr>
      <w:r w:rsidRPr="00433AFD">
        <w:rPr>
          <w:i/>
          <w:iCs/>
        </w:rPr>
        <w:t xml:space="preserve">Table </w:t>
      </w:r>
      <w:r w:rsidR="001A22B6" w:rsidRPr="00962AF6">
        <w:rPr>
          <w:i/>
          <w:iCs/>
          <w:color w:val="ED0000"/>
        </w:rPr>
        <w:t>_</w:t>
      </w:r>
      <w:r w:rsidRPr="00433AFD">
        <w:rPr>
          <w:i/>
          <w:iCs/>
        </w:rPr>
        <w:t xml:space="preserve"> – Structure Inventory </w:t>
      </w:r>
      <w:r w:rsidRPr="00962AF6">
        <w:rPr>
          <w:i/>
          <w:iCs/>
          <w:color w:val="ED0000"/>
        </w:rPr>
        <w:t>(for existing culverts)</w:t>
      </w:r>
    </w:p>
    <w:tbl>
      <w:tblPr>
        <w:tblStyle w:val="TableGrid"/>
        <w:tblW w:w="0" w:type="auto"/>
        <w:tblLook w:val="04A0" w:firstRow="1" w:lastRow="0" w:firstColumn="1" w:lastColumn="0" w:noHBand="0" w:noVBand="1"/>
      </w:tblPr>
      <w:tblGrid>
        <w:gridCol w:w="1470"/>
        <w:gridCol w:w="1785"/>
        <w:gridCol w:w="3310"/>
        <w:gridCol w:w="720"/>
        <w:gridCol w:w="1060"/>
        <w:gridCol w:w="1005"/>
      </w:tblGrid>
      <w:tr w:rsidR="00261022" w14:paraId="7DB34D6E" w14:textId="77777777" w:rsidTr="00261022">
        <w:tc>
          <w:tcPr>
            <w:tcW w:w="1470" w:type="dxa"/>
            <w:vMerge w:val="restart"/>
            <w:shd w:val="clear" w:color="auto" w:fill="D9D9D9" w:themeFill="background1" w:themeFillShade="D9"/>
            <w:vAlign w:val="center"/>
          </w:tcPr>
          <w:p w14:paraId="1066F2DE" w14:textId="77777777" w:rsidR="007C3E11" w:rsidRPr="00433AFD" w:rsidRDefault="007C3E11" w:rsidP="00433AFD">
            <w:pPr>
              <w:pStyle w:val="TableCell"/>
              <w:jc w:val="center"/>
              <w:rPr>
                <w:b/>
                <w:bCs/>
              </w:rPr>
            </w:pPr>
            <w:r w:rsidRPr="00433AFD">
              <w:rPr>
                <w:b/>
                <w:bCs/>
              </w:rPr>
              <w:t>Structure No.</w:t>
            </w:r>
          </w:p>
        </w:tc>
        <w:tc>
          <w:tcPr>
            <w:tcW w:w="1785" w:type="dxa"/>
            <w:vMerge w:val="restart"/>
            <w:shd w:val="clear" w:color="auto" w:fill="D9D9D9" w:themeFill="background1" w:themeFillShade="D9"/>
            <w:vAlign w:val="center"/>
          </w:tcPr>
          <w:p w14:paraId="587FED36" w14:textId="77777777" w:rsidR="007C3E11" w:rsidRPr="00433AFD" w:rsidRDefault="007C3E11" w:rsidP="00433AFD">
            <w:pPr>
              <w:pStyle w:val="TableCell"/>
              <w:jc w:val="center"/>
              <w:rPr>
                <w:b/>
                <w:bCs/>
              </w:rPr>
            </w:pPr>
            <w:r w:rsidRPr="00433AFD">
              <w:rPr>
                <w:b/>
                <w:bCs/>
              </w:rPr>
              <w:t>Crossing</w:t>
            </w:r>
          </w:p>
        </w:tc>
        <w:tc>
          <w:tcPr>
            <w:tcW w:w="3310" w:type="dxa"/>
            <w:vMerge w:val="restart"/>
            <w:shd w:val="clear" w:color="auto" w:fill="D9D9D9" w:themeFill="background1" w:themeFillShade="D9"/>
            <w:vAlign w:val="center"/>
          </w:tcPr>
          <w:p w14:paraId="3EBC2428" w14:textId="77777777" w:rsidR="007C3E11" w:rsidRPr="00433AFD" w:rsidRDefault="007C3E11" w:rsidP="00433AFD">
            <w:pPr>
              <w:pStyle w:val="TableCell"/>
              <w:jc w:val="center"/>
              <w:rPr>
                <w:b/>
                <w:bCs/>
              </w:rPr>
            </w:pPr>
            <w:r w:rsidRPr="00433AFD">
              <w:rPr>
                <w:b/>
                <w:bCs/>
              </w:rPr>
              <w:t>Size</w:t>
            </w:r>
          </w:p>
        </w:tc>
        <w:tc>
          <w:tcPr>
            <w:tcW w:w="720" w:type="dxa"/>
            <w:vMerge w:val="restart"/>
            <w:shd w:val="clear" w:color="auto" w:fill="D9D9D9" w:themeFill="background1" w:themeFillShade="D9"/>
            <w:vAlign w:val="center"/>
          </w:tcPr>
          <w:p w14:paraId="52C3EFD1" w14:textId="77777777" w:rsidR="007C3E11" w:rsidRPr="00433AFD" w:rsidRDefault="007C3E11" w:rsidP="00433AFD">
            <w:pPr>
              <w:pStyle w:val="TableCell"/>
              <w:jc w:val="center"/>
              <w:rPr>
                <w:b/>
                <w:bCs/>
              </w:rPr>
            </w:pPr>
            <w:r w:rsidRPr="00433AFD">
              <w:rPr>
                <w:b/>
                <w:bCs/>
              </w:rPr>
              <w:t>Year Built</w:t>
            </w:r>
          </w:p>
        </w:tc>
        <w:tc>
          <w:tcPr>
            <w:tcW w:w="2065" w:type="dxa"/>
            <w:gridSpan w:val="2"/>
            <w:shd w:val="clear" w:color="auto" w:fill="D9D9D9" w:themeFill="background1" w:themeFillShade="D9"/>
            <w:vAlign w:val="center"/>
          </w:tcPr>
          <w:p w14:paraId="41D4043C" w14:textId="77777777" w:rsidR="007C3E11" w:rsidRPr="00433AFD" w:rsidRDefault="007C3E11" w:rsidP="00433AFD">
            <w:pPr>
              <w:pStyle w:val="TableCell"/>
              <w:jc w:val="center"/>
              <w:rPr>
                <w:b/>
                <w:bCs/>
              </w:rPr>
            </w:pPr>
            <w:r w:rsidRPr="00433AFD">
              <w:rPr>
                <w:b/>
                <w:bCs/>
              </w:rPr>
              <w:t>Condition Ratings</w:t>
            </w:r>
          </w:p>
        </w:tc>
      </w:tr>
      <w:tr w:rsidR="00261022" w14:paraId="3B8E9086" w14:textId="77777777" w:rsidTr="00261022">
        <w:tc>
          <w:tcPr>
            <w:tcW w:w="1470" w:type="dxa"/>
            <w:vMerge/>
            <w:shd w:val="clear" w:color="auto" w:fill="D9D9D9" w:themeFill="background1" w:themeFillShade="D9"/>
            <w:vAlign w:val="center"/>
          </w:tcPr>
          <w:p w14:paraId="62AE7AC8" w14:textId="77777777" w:rsidR="00261022" w:rsidRPr="00433AFD" w:rsidRDefault="00261022" w:rsidP="00433AFD">
            <w:pPr>
              <w:pStyle w:val="TableCell"/>
              <w:jc w:val="center"/>
              <w:rPr>
                <w:b/>
                <w:bCs/>
              </w:rPr>
            </w:pPr>
          </w:p>
        </w:tc>
        <w:tc>
          <w:tcPr>
            <w:tcW w:w="1785" w:type="dxa"/>
            <w:vMerge/>
            <w:shd w:val="clear" w:color="auto" w:fill="D9D9D9" w:themeFill="background1" w:themeFillShade="D9"/>
            <w:vAlign w:val="center"/>
          </w:tcPr>
          <w:p w14:paraId="5AA93461" w14:textId="77777777" w:rsidR="00261022" w:rsidRPr="00433AFD" w:rsidRDefault="00261022" w:rsidP="00433AFD">
            <w:pPr>
              <w:pStyle w:val="TableCell"/>
              <w:jc w:val="center"/>
              <w:rPr>
                <w:b/>
                <w:bCs/>
              </w:rPr>
            </w:pPr>
          </w:p>
        </w:tc>
        <w:tc>
          <w:tcPr>
            <w:tcW w:w="3310" w:type="dxa"/>
            <w:vMerge/>
            <w:shd w:val="clear" w:color="auto" w:fill="D9D9D9" w:themeFill="background1" w:themeFillShade="D9"/>
            <w:vAlign w:val="center"/>
          </w:tcPr>
          <w:p w14:paraId="284B5265" w14:textId="77777777" w:rsidR="00261022" w:rsidRPr="00433AFD" w:rsidRDefault="00261022" w:rsidP="00433AFD">
            <w:pPr>
              <w:pStyle w:val="TableCell"/>
              <w:jc w:val="center"/>
              <w:rPr>
                <w:b/>
                <w:bCs/>
              </w:rPr>
            </w:pPr>
          </w:p>
        </w:tc>
        <w:tc>
          <w:tcPr>
            <w:tcW w:w="720" w:type="dxa"/>
            <w:vMerge/>
            <w:shd w:val="clear" w:color="auto" w:fill="D9D9D9" w:themeFill="background1" w:themeFillShade="D9"/>
            <w:vAlign w:val="center"/>
          </w:tcPr>
          <w:p w14:paraId="6CA4A868" w14:textId="77777777" w:rsidR="00261022" w:rsidRPr="00433AFD" w:rsidRDefault="00261022" w:rsidP="00433AFD">
            <w:pPr>
              <w:pStyle w:val="TableCell"/>
              <w:jc w:val="center"/>
              <w:rPr>
                <w:b/>
                <w:bCs/>
              </w:rPr>
            </w:pPr>
          </w:p>
        </w:tc>
        <w:tc>
          <w:tcPr>
            <w:tcW w:w="1060" w:type="dxa"/>
            <w:shd w:val="clear" w:color="auto" w:fill="D9D9D9" w:themeFill="background1" w:themeFillShade="D9"/>
            <w:vAlign w:val="center"/>
          </w:tcPr>
          <w:p w14:paraId="66AC8D9B" w14:textId="39B1D2C3" w:rsidR="00261022" w:rsidRPr="00433AFD" w:rsidRDefault="00E84A64" w:rsidP="00433AFD">
            <w:pPr>
              <w:pStyle w:val="TableCell"/>
              <w:jc w:val="center"/>
              <w:rPr>
                <w:b/>
                <w:bCs/>
              </w:rPr>
            </w:pPr>
            <w:r w:rsidRPr="00433AFD">
              <w:rPr>
                <w:b/>
                <w:bCs/>
              </w:rPr>
              <w:t>Culvert</w:t>
            </w:r>
          </w:p>
        </w:tc>
        <w:tc>
          <w:tcPr>
            <w:tcW w:w="1005" w:type="dxa"/>
            <w:shd w:val="clear" w:color="auto" w:fill="D9D9D9" w:themeFill="background1" w:themeFillShade="D9"/>
            <w:vAlign w:val="center"/>
          </w:tcPr>
          <w:p w14:paraId="0B28E965" w14:textId="77777777" w:rsidR="00261022" w:rsidRPr="00433AFD" w:rsidRDefault="00261022" w:rsidP="00433AFD">
            <w:pPr>
              <w:pStyle w:val="TableCell"/>
              <w:jc w:val="center"/>
              <w:rPr>
                <w:b/>
                <w:bCs/>
              </w:rPr>
            </w:pPr>
            <w:r w:rsidRPr="00433AFD">
              <w:rPr>
                <w:b/>
                <w:bCs/>
              </w:rPr>
              <w:t>Channel</w:t>
            </w:r>
          </w:p>
        </w:tc>
      </w:tr>
      <w:tr w:rsidR="00261022" w14:paraId="08E9F45F" w14:textId="77777777" w:rsidTr="00261022">
        <w:tc>
          <w:tcPr>
            <w:tcW w:w="1470" w:type="dxa"/>
            <w:vAlign w:val="center"/>
          </w:tcPr>
          <w:p w14:paraId="674B2D6F" w14:textId="77777777" w:rsidR="00261022" w:rsidRPr="00F10909" w:rsidRDefault="00261022" w:rsidP="00433AFD">
            <w:pPr>
              <w:pStyle w:val="TableCell"/>
              <w:jc w:val="center"/>
            </w:pPr>
            <w:proofErr w:type="gramStart"/>
            <w:r w:rsidRPr="00962AF6">
              <w:rPr>
                <w:color w:val="ED0000"/>
              </w:rPr>
              <w:t>####-###</w:t>
            </w:r>
            <w:proofErr w:type="gramEnd"/>
            <w:r w:rsidRPr="00962AF6">
              <w:rPr>
                <w:color w:val="ED0000"/>
              </w:rPr>
              <w:t>.###</w:t>
            </w:r>
          </w:p>
        </w:tc>
        <w:tc>
          <w:tcPr>
            <w:tcW w:w="1785" w:type="dxa"/>
            <w:vAlign w:val="center"/>
          </w:tcPr>
          <w:p w14:paraId="4A1AE379" w14:textId="77777777" w:rsidR="00261022" w:rsidRPr="00962AF6" w:rsidRDefault="00261022" w:rsidP="00433AFD">
            <w:pPr>
              <w:pStyle w:val="TableCell"/>
              <w:jc w:val="center"/>
              <w:rPr>
                <w:color w:val="A90000"/>
              </w:rPr>
            </w:pPr>
            <w:r w:rsidRPr="00962AF6">
              <w:rPr>
                <w:color w:val="A90000"/>
              </w:rPr>
              <w:t>Feature Intersected (e.g. Pipestem Creek)</w:t>
            </w:r>
          </w:p>
        </w:tc>
        <w:tc>
          <w:tcPr>
            <w:tcW w:w="3310" w:type="dxa"/>
            <w:vAlign w:val="center"/>
          </w:tcPr>
          <w:p w14:paraId="14261D17" w14:textId="477243DF" w:rsidR="00505FB9" w:rsidRPr="00962AF6" w:rsidRDefault="006864AE" w:rsidP="00433AFD">
            <w:pPr>
              <w:pStyle w:val="TableCell"/>
              <w:jc w:val="center"/>
              <w:rPr>
                <w:color w:val="A90000"/>
              </w:rPr>
            </w:pPr>
            <w:r w:rsidRPr="00962AF6">
              <w:rPr>
                <w:color w:val="A90000"/>
              </w:rPr>
              <w:t>Span</w:t>
            </w:r>
            <w:r w:rsidR="00261022" w:rsidRPr="00962AF6">
              <w:rPr>
                <w:color w:val="A90000"/>
              </w:rPr>
              <w:t>’</w:t>
            </w:r>
            <w:r w:rsidR="00C36902" w:rsidRPr="00962AF6">
              <w:rPr>
                <w:color w:val="A90000"/>
              </w:rPr>
              <w:t xml:space="preserve"> </w:t>
            </w:r>
            <w:r w:rsidR="00261022" w:rsidRPr="00962AF6">
              <w:rPr>
                <w:color w:val="A90000"/>
              </w:rPr>
              <w:t>x</w:t>
            </w:r>
            <w:r w:rsidR="00C36902" w:rsidRPr="00962AF6">
              <w:rPr>
                <w:color w:val="A90000"/>
              </w:rPr>
              <w:t xml:space="preserve"> </w:t>
            </w:r>
            <w:r w:rsidRPr="00962AF6">
              <w:rPr>
                <w:color w:val="A90000"/>
              </w:rPr>
              <w:t>Rise</w:t>
            </w:r>
            <w:r w:rsidR="00261022" w:rsidRPr="00962AF6">
              <w:rPr>
                <w:color w:val="A90000"/>
              </w:rPr>
              <w:t>’</w:t>
            </w:r>
            <w:r w:rsidR="00C36902" w:rsidRPr="00962AF6">
              <w:rPr>
                <w:color w:val="A90000"/>
              </w:rPr>
              <w:t xml:space="preserve"> </w:t>
            </w:r>
            <w:r w:rsidRPr="00962AF6">
              <w:rPr>
                <w:color w:val="A90000"/>
              </w:rPr>
              <w:t>x</w:t>
            </w:r>
            <w:r w:rsidR="00C36902" w:rsidRPr="00962AF6">
              <w:rPr>
                <w:color w:val="A90000"/>
              </w:rPr>
              <w:t xml:space="preserve"> </w:t>
            </w:r>
            <w:r w:rsidRPr="00962AF6">
              <w:rPr>
                <w:color w:val="A90000"/>
              </w:rPr>
              <w:t>L</w:t>
            </w:r>
            <w:r w:rsidR="00505FB9" w:rsidRPr="00962AF6">
              <w:rPr>
                <w:color w:val="A90000"/>
              </w:rPr>
              <w:t>’ or</w:t>
            </w:r>
          </w:p>
          <w:p w14:paraId="4A34BD50" w14:textId="77777777" w:rsidR="00C36902" w:rsidRPr="00962AF6" w:rsidRDefault="00C36902" w:rsidP="00433AFD">
            <w:pPr>
              <w:pStyle w:val="TableCell"/>
              <w:jc w:val="center"/>
              <w:rPr>
                <w:color w:val="A90000"/>
              </w:rPr>
            </w:pPr>
            <w:r w:rsidRPr="00962AF6">
              <w:rPr>
                <w:color w:val="A90000"/>
              </w:rPr>
              <w:t>Diameter’ x L’</w:t>
            </w:r>
          </w:p>
          <w:p w14:paraId="0495853B" w14:textId="644F7D47" w:rsidR="00261022" w:rsidRPr="00962AF6" w:rsidRDefault="00261022" w:rsidP="00433AFD">
            <w:pPr>
              <w:pStyle w:val="TableCell"/>
              <w:jc w:val="center"/>
              <w:rPr>
                <w:color w:val="A90000"/>
              </w:rPr>
            </w:pPr>
            <w:r w:rsidRPr="00962AF6">
              <w:rPr>
                <w:color w:val="A90000"/>
              </w:rPr>
              <w:t xml:space="preserve">(Insert </w:t>
            </w:r>
            <w:r w:rsidR="00727E03" w:rsidRPr="00962AF6">
              <w:rPr>
                <w:color w:val="A90000"/>
              </w:rPr>
              <w:t>Culvert</w:t>
            </w:r>
            <w:r w:rsidRPr="00962AF6">
              <w:rPr>
                <w:color w:val="A90000"/>
              </w:rPr>
              <w:t xml:space="preserve"> Description)</w:t>
            </w:r>
          </w:p>
        </w:tc>
        <w:tc>
          <w:tcPr>
            <w:tcW w:w="720" w:type="dxa"/>
            <w:vAlign w:val="center"/>
          </w:tcPr>
          <w:p w14:paraId="7724EDF7" w14:textId="77777777" w:rsidR="00261022" w:rsidRPr="00F10909" w:rsidRDefault="00261022" w:rsidP="00433AFD">
            <w:pPr>
              <w:pStyle w:val="TableCell"/>
              <w:jc w:val="center"/>
            </w:pPr>
            <w:r w:rsidRPr="00962AF6">
              <w:rPr>
                <w:color w:val="ED0000"/>
              </w:rPr>
              <w:t>####</w:t>
            </w:r>
          </w:p>
        </w:tc>
        <w:tc>
          <w:tcPr>
            <w:tcW w:w="1060" w:type="dxa"/>
            <w:vAlign w:val="center"/>
          </w:tcPr>
          <w:p w14:paraId="0840EB8B" w14:textId="6BC694D5" w:rsidR="00261022" w:rsidRPr="00962AF6" w:rsidRDefault="00261022" w:rsidP="00433AFD">
            <w:pPr>
              <w:pStyle w:val="TableCell"/>
              <w:jc w:val="center"/>
              <w:rPr>
                <w:color w:val="A90000"/>
              </w:rPr>
            </w:pPr>
            <w:r w:rsidRPr="00962AF6">
              <w:rPr>
                <w:color w:val="A90000"/>
              </w:rPr>
              <w:t>#</w:t>
            </w:r>
          </w:p>
        </w:tc>
        <w:tc>
          <w:tcPr>
            <w:tcW w:w="1005" w:type="dxa"/>
            <w:vAlign w:val="center"/>
          </w:tcPr>
          <w:p w14:paraId="2F37C0BE" w14:textId="70A4EFF3" w:rsidR="00261022" w:rsidRPr="00962AF6" w:rsidRDefault="00261022" w:rsidP="00433AFD">
            <w:pPr>
              <w:pStyle w:val="TableCell"/>
              <w:jc w:val="center"/>
              <w:rPr>
                <w:color w:val="A90000"/>
              </w:rPr>
            </w:pPr>
            <w:r w:rsidRPr="00962AF6">
              <w:rPr>
                <w:color w:val="A90000"/>
              </w:rPr>
              <w:t>#</w:t>
            </w:r>
          </w:p>
        </w:tc>
      </w:tr>
    </w:tbl>
    <w:p w14:paraId="266C9B23" w14:textId="77777777" w:rsidR="00995ED1" w:rsidRDefault="00995ED1" w:rsidP="00E91016">
      <w:pPr>
        <w:pStyle w:val="Body1"/>
        <w:spacing w:after="0" w:line="240" w:lineRule="auto"/>
      </w:pPr>
    </w:p>
    <w:p w14:paraId="35F72661" w14:textId="1919230B" w:rsidR="00DB7B13" w:rsidRPr="00962AF6" w:rsidRDefault="008C4E47" w:rsidP="003E2E27">
      <w:pPr>
        <w:pStyle w:val="Body1"/>
        <w:spacing w:after="0"/>
        <w:rPr>
          <w:color w:val="ED0000"/>
        </w:rPr>
      </w:pPr>
      <w:r w:rsidRPr="00962AF6">
        <w:rPr>
          <w:color w:val="ED0000"/>
        </w:rPr>
        <w:t xml:space="preserve">Specify existing structure details including type, size, </w:t>
      </w:r>
      <w:r w:rsidR="00971A36" w:rsidRPr="00962AF6">
        <w:rPr>
          <w:color w:val="ED0000"/>
        </w:rPr>
        <w:t>location, skew, year built, waterway opening, condition ratings, AADT, etc. Make note of any observed scour or any other critical deficiencies.</w:t>
      </w:r>
    </w:p>
    <w:p w14:paraId="73EF420B" w14:textId="42E7C853" w:rsidR="00A460BD" w:rsidRDefault="00A460BD" w:rsidP="00AC707C">
      <w:pPr>
        <w:pStyle w:val="Body1"/>
        <w:spacing w:after="0" w:line="240" w:lineRule="auto"/>
      </w:pPr>
      <w:r>
        <w:br w:type="page"/>
      </w:r>
    </w:p>
    <w:p w14:paraId="532818EA" w14:textId="5856DD7A" w:rsidR="00053ADA" w:rsidRPr="005B5791" w:rsidRDefault="00EB1725" w:rsidP="00053ADA">
      <w:pPr>
        <w:pStyle w:val="Heading1"/>
      </w:pPr>
      <w:bookmarkStart w:id="124" w:name="_Toc158361564"/>
      <w:r>
        <w:lastRenderedPageBreak/>
        <w:t>Hydrology &amp; Hydraulics</w:t>
      </w:r>
      <w:bookmarkEnd w:id="124"/>
    </w:p>
    <w:p w14:paraId="44509DFA" w14:textId="6C4092F9" w:rsidR="00053ADA" w:rsidRPr="005B5791" w:rsidRDefault="00976C89" w:rsidP="00053ADA">
      <w:pPr>
        <w:pStyle w:val="Heading2"/>
      </w:pPr>
      <w:bookmarkStart w:id="125" w:name="_Toc158361565"/>
      <w:r>
        <w:t>Flood Frequency Discharges</w:t>
      </w:r>
      <w:bookmarkEnd w:id="125"/>
    </w:p>
    <w:p w14:paraId="35B9EBCB" w14:textId="1B2DF671" w:rsidR="00861302" w:rsidRPr="00962AF6" w:rsidRDefault="00861302" w:rsidP="00F05553">
      <w:pPr>
        <w:pStyle w:val="Body1"/>
        <w:rPr>
          <w:color w:val="ED0000"/>
        </w:rPr>
      </w:pPr>
      <w:r w:rsidRPr="00962AF6">
        <w:rPr>
          <w:color w:val="ED0000"/>
        </w:rPr>
        <w:t xml:space="preserve">(ArcGIS, QGIS, </w:t>
      </w:r>
      <w:proofErr w:type="spellStart"/>
      <w:r w:rsidRPr="00962AF6">
        <w:rPr>
          <w:color w:val="ED0000"/>
        </w:rPr>
        <w:t>etc</w:t>
      </w:r>
      <w:proofErr w:type="spellEnd"/>
      <w:r w:rsidRPr="00962AF6">
        <w:rPr>
          <w:color w:val="ED0000"/>
        </w:rPr>
        <w:t>)</w:t>
      </w:r>
      <w:r w:rsidRPr="00861302">
        <w:t xml:space="preserve"> software was utilized to map the contributing drainage area using </w:t>
      </w:r>
      <w:r w:rsidRPr="00962AF6">
        <w:rPr>
          <w:color w:val="ED0000"/>
        </w:rPr>
        <w:t xml:space="preserve">(topographic maps, LiDAR elevation data, </w:t>
      </w:r>
      <w:proofErr w:type="spellStart"/>
      <w:r w:rsidRPr="00962AF6">
        <w:rPr>
          <w:color w:val="ED0000"/>
        </w:rPr>
        <w:t>etc</w:t>
      </w:r>
      <w:proofErr w:type="spellEnd"/>
      <w:r w:rsidRPr="00962AF6">
        <w:rPr>
          <w:color w:val="ED0000"/>
        </w:rPr>
        <w:t>)</w:t>
      </w:r>
      <w:r w:rsidRPr="00861302">
        <w:t xml:space="preserve">. The drainage area for this structure was determined to be approximately </w:t>
      </w:r>
      <w:r w:rsidRPr="00962AF6">
        <w:rPr>
          <w:color w:val="ED0000"/>
        </w:rPr>
        <w:t>___</w:t>
      </w:r>
      <w:r w:rsidRPr="00861302">
        <w:t xml:space="preserve"> square miles with a stream gradient of </w:t>
      </w:r>
      <w:r w:rsidRPr="00962AF6">
        <w:rPr>
          <w:color w:val="ED0000"/>
        </w:rPr>
        <w:t>___</w:t>
      </w:r>
      <w:r w:rsidRPr="00861302">
        <w:t xml:space="preserve"> feet per mile and </w:t>
      </w:r>
      <w:proofErr w:type="gramStart"/>
      <w:r w:rsidRPr="00861302">
        <w:t>is located in</w:t>
      </w:r>
      <w:proofErr w:type="gramEnd"/>
      <w:r w:rsidRPr="00861302">
        <w:t xml:space="preserve"> Hydrologic Zone </w:t>
      </w:r>
      <w:r w:rsidRPr="00962AF6">
        <w:rPr>
          <w:color w:val="ED0000"/>
        </w:rPr>
        <w:t>_</w:t>
      </w:r>
      <w:r w:rsidRPr="00861302">
        <w:t xml:space="preserve">. A map of the drainage area is provided in the appendix. Peak flood frequency discharge values were determined in accordance with USGS Scientific Investigations Report 2015-5096. The calculated results at the structure using the 2015 Regression Equations are shown below in Figure </w:t>
      </w:r>
      <w:r w:rsidRPr="00962AF6">
        <w:rPr>
          <w:color w:val="ED0000"/>
        </w:rPr>
        <w:t>_</w:t>
      </w:r>
      <w:r w:rsidR="00945C09">
        <w:t>.</w:t>
      </w:r>
      <w:r w:rsidR="00EF3DC0">
        <w:t xml:space="preserve"> </w:t>
      </w:r>
      <w:r w:rsidR="00EF3DC0" w:rsidRPr="00962AF6">
        <w:rPr>
          <w:color w:val="ED0000"/>
        </w:rPr>
        <w:t>(</w:t>
      </w:r>
      <w:r w:rsidR="00945C09" w:rsidRPr="00962AF6">
        <w:rPr>
          <w:color w:val="ED0000"/>
        </w:rPr>
        <w:t>N</w:t>
      </w:r>
      <w:r w:rsidR="00666BAF" w:rsidRPr="00962AF6">
        <w:rPr>
          <w:color w:val="ED0000"/>
        </w:rPr>
        <w:t xml:space="preserve">ote that </w:t>
      </w:r>
      <w:r w:rsidR="00EF3DC0" w:rsidRPr="00962AF6">
        <w:rPr>
          <w:color w:val="ED0000"/>
        </w:rPr>
        <w:t xml:space="preserve">for </w:t>
      </w:r>
      <w:proofErr w:type="spellStart"/>
      <w:r w:rsidR="00666BAF" w:rsidRPr="00962AF6">
        <w:rPr>
          <w:color w:val="ED0000"/>
        </w:rPr>
        <w:t>un</w:t>
      </w:r>
      <w:r w:rsidR="00EF3DC0" w:rsidRPr="00962AF6">
        <w:rPr>
          <w:color w:val="ED0000"/>
        </w:rPr>
        <w:t>gaged</w:t>
      </w:r>
      <w:proofErr w:type="spellEnd"/>
      <w:r w:rsidR="00EF3DC0" w:rsidRPr="00962AF6">
        <w:rPr>
          <w:color w:val="ED0000"/>
        </w:rPr>
        <w:t xml:space="preserve"> s</w:t>
      </w:r>
      <w:r w:rsidR="00666BAF" w:rsidRPr="00962AF6">
        <w:rPr>
          <w:color w:val="ED0000"/>
        </w:rPr>
        <w:t>ites on</w:t>
      </w:r>
      <w:r w:rsidR="00F13E33" w:rsidRPr="00962AF6">
        <w:rPr>
          <w:color w:val="ED0000"/>
        </w:rPr>
        <w:t xml:space="preserve"> a gaged s</w:t>
      </w:r>
      <w:r w:rsidR="00EF3DC0" w:rsidRPr="00962AF6">
        <w:rPr>
          <w:color w:val="ED0000"/>
        </w:rPr>
        <w:t>tream</w:t>
      </w:r>
      <w:r w:rsidR="00F13E33" w:rsidRPr="00962AF6">
        <w:rPr>
          <w:color w:val="ED0000"/>
        </w:rPr>
        <w:t xml:space="preserve"> that has 10 or more years of peak-flow record, </w:t>
      </w:r>
      <w:r w:rsidR="00D90718" w:rsidRPr="00962AF6">
        <w:rPr>
          <w:color w:val="ED0000"/>
        </w:rPr>
        <w:t xml:space="preserve">an area-weighted equation </w:t>
      </w:r>
      <w:r w:rsidR="006359A3" w:rsidRPr="00962AF6">
        <w:rPr>
          <w:color w:val="ED0000"/>
        </w:rPr>
        <w:t>may be used as an alternative to the Regression Equations</w:t>
      </w:r>
      <w:r w:rsidR="00CF77B3" w:rsidRPr="00962AF6">
        <w:rPr>
          <w:color w:val="ED0000"/>
        </w:rPr>
        <w:t xml:space="preserve"> for an improved estimate</w:t>
      </w:r>
      <w:r w:rsidR="006359A3" w:rsidRPr="00962AF6">
        <w:rPr>
          <w:color w:val="ED0000"/>
        </w:rPr>
        <w:t>)</w:t>
      </w:r>
      <w:r w:rsidR="00EF3DC0">
        <w:t xml:space="preserve"> </w:t>
      </w:r>
    </w:p>
    <w:p w14:paraId="2E265335" w14:textId="371D6747" w:rsidR="00FC667B" w:rsidRPr="00962AF6" w:rsidRDefault="005D0AC4" w:rsidP="00FC667B">
      <w:pPr>
        <w:pStyle w:val="Body1"/>
        <w:spacing w:after="0" w:line="240" w:lineRule="auto"/>
        <w:rPr>
          <w:color w:val="ED0000"/>
        </w:rPr>
      </w:pPr>
      <w:r w:rsidRPr="00962AF6">
        <w:rPr>
          <w:color w:val="ED0000"/>
        </w:rPr>
        <w:t>Include brief description of</w:t>
      </w:r>
      <w:r w:rsidR="003B116E" w:rsidRPr="003B116E">
        <w:t xml:space="preserve"> </w:t>
      </w:r>
      <w:r w:rsidR="003B116E" w:rsidRPr="00962AF6">
        <w:rPr>
          <w:color w:val="ED0000"/>
        </w:rPr>
        <w:t>drainage area size, stream gradient, Hydrologic Zone, roadway classification, and corresponding design flood frequency event. Include table of flood frequency discharge values (</w:t>
      </w:r>
      <w:r w:rsidR="00673EDA" w:rsidRPr="00962AF6">
        <w:rPr>
          <w:color w:val="ED0000"/>
        </w:rPr>
        <w:t xml:space="preserve">example </w:t>
      </w:r>
      <w:r w:rsidR="00481605" w:rsidRPr="00962AF6">
        <w:rPr>
          <w:color w:val="ED0000"/>
        </w:rPr>
        <w:t xml:space="preserve">utilizing 2015 Regression Equations </w:t>
      </w:r>
      <w:r w:rsidR="000B0100" w:rsidRPr="00962AF6">
        <w:rPr>
          <w:color w:val="ED0000"/>
        </w:rPr>
        <w:t>provided</w:t>
      </w:r>
      <w:r w:rsidR="003B116E" w:rsidRPr="00962AF6">
        <w:rPr>
          <w:color w:val="ED0000"/>
        </w:rPr>
        <w:t xml:space="preserve"> below) and map of drainage area in appendix.</w:t>
      </w:r>
      <w:r w:rsidRPr="00962AF6">
        <w:rPr>
          <w:color w:val="ED0000"/>
        </w:rPr>
        <w:t xml:space="preserve"> </w:t>
      </w:r>
    </w:p>
    <w:p w14:paraId="2913CADC" w14:textId="77777777" w:rsidR="00983B97" w:rsidRPr="00962AF6" w:rsidRDefault="00983B97" w:rsidP="00FC667B">
      <w:pPr>
        <w:pStyle w:val="Body1"/>
        <w:spacing w:after="0" w:line="240" w:lineRule="auto"/>
        <w:rPr>
          <w:color w:val="ED0000"/>
        </w:rPr>
      </w:pPr>
    </w:p>
    <w:p w14:paraId="51A7B4C7" w14:textId="636E4E97" w:rsidR="000B0100" w:rsidRDefault="001C59F2" w:rsidP="00FC667B">
      <w:pPr>
        <w:pStyle w:val="Body1"/>
        <w:spacing w:after="0" w:line="240" w:lineRule="auto"/>
        <w:rPr>
          <w:noProof/>
          <w:color w:val="FF0000"/>
        </w:rPr>
      </w:pPr>
      <w:r>
        <w:rPr>
          <w:noProof/>
          <w:color w:val="FF0000"/>
        </w:rPr>
        <w:drawing>
          <wp:inline distT="0" distB="0" distL="0" distR="0" wp14:anchorId="19C9E394" wp14:editId="01AC4797">
            <wp:extent cx="5852160" cy="4687503"/>
            <wp:effectExtent l="38100" t="38100" r="34290" b="37465"/>
            <wp:docPr id="24" name="Picture 24" descr="Table presenting 2015 USGS regression results for a hydrologic study for a structure, detailing geographic and hydrologic metrics such as elevation, stream length, drainage area, Hydrologic Zone, and flow recurrence intervals with corresponding peak flow values in cubic feet per seco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Table presenting 2015 USGS regression results for a hydrologic study for a structure, detailing geographic and hydrologic metrics such as elevation, stream length, drainage area, Hydrologic Zone, and flow recurrence intervals with corresponding peak flow values in cubic feet per second."/>
                    <pic:cNvPicPr/>
                  </pic:nvPicPr>
                  <pic:blipFill>
                    <a:blip r:embed="rId28">
                      <a:extLst>
                        <a:ext uri="{28A0092B-C50C-407E-A947-70E740481C1C}">
                          <a14:useLocalDpi xmlns:a14="http://schemas.microsoft.com/office/drawing/2010/main" val="0"/>
                        </a:ext>
                      </a:extLst>
                    </a:blip>
                    <a:stretch>
                      <a:fillRect/>
                    </a:stretch>
                  </pic:blipFill>
                  <pic:spPr>
                    <a:xfrm>
                      <a:off x="0" y="0"/>
                      <a:ext cx="5852160" cy="4687503"/>
                    </a:xfrm>
                    <a:prstGeom prst="rect">
                      <a:avLst/>
                    </a:prstGeom>
                    <a:noFill/>
                    <a:ln w="38100" cmpd="thinThick">
                      <a:solidFill>
                        <a:schemeClr val="tx1"/>
                      </a:solidFill>
                    </a:ln>
                  </pic:spPr>
                </pic:pic>
              </a:graphicData>
            </a:graphic>
          </wp:inline>
        </w:drawing>
      </w:r>
    </w:p>
    <w:p w14:paraId="0744D0DE" w14:textId="42D620BC" w:rsidR="00FC667B" w:rsidRDefault="00FC667B" w:rsidP="00FC667B">
      <w:pPr>
        <w:pStyle w:val="Caption"/>
      </w:pPr>
      <w:r>
        <w:t xml:space="preserve">Figure </w:t>
      </w:r>
      <w:r w:rsidRPr="00962AF6">
        <w:rPr>
          <w:color w:val="ED0000"/>
        </w:rPr>
        <w:t>_</w:t>
      </w:r>
      <w:r>
        <w:t>: USGS Regression Peak Discharges</w:t>
      </w:r>
    </w:p>
    <w:p w14:paraId="76F55B87" w14:textId="59FB490C" w:rsidR="00053ADA" w:rsidRPr="005B5791" w:rsidRDefault="00053ADA" w:rsidP="00053ADA">
      <w:pPr>
        <w:pStyle w:val="Heading2"/>
      </w:pPr>
      <w:bookmarkStart w:id="126" w:name="_Toc158361566"/>
      <w:r>
        <w:lastRenderedPageBreak/>
        <w:t>Minimum Flood Frequency</w:t>
      </w:r>
      <w:bookmarkEnd w:id="126"/>
    </w:p>
    <w:p w14:paraId="3DC54CDE" w14:textId="5B93ADF2" w:rsidR="00053ADA" w:rsidRDefault="00053ADA" w:rsidP="00053ADA">
      <w:pPr>
        <w:pStyle w:val="Body1"/>
      </w:pPr>
      <w:r w:rsidRPr="00053ADA">
        <w:t xml:space="preserve">As per Article 89-14 of the North Dakota Administration Code (ND Stream Crossing Standards), based on the functional classification of </w:t>
      </w:r>
      <w:r w:rsidRPr="00962AF6">
        <w:rPr>
          <w:color w:val="ED0000"/>
        </w:rPr>
        <w:t>(insert classification)</w:t>
      </w:r>
      <w:r w:rsidRPr="00053ADA">
        <w:t xml:space="preserve"> for </w:t>
      </w:r>
      <w:r w:rsidRPr="00962AF6">
        <w:rPr>
          <w:color w:val="ED0000"/>
        </w:rPr>
        <w:t>H</w:t>
      </w:r>
      <w:r w:rsidR="00A460BD" w:rsidRPr="00962AF6">
        <w:rPr>
          <w:color w:val="ED0000"/>
        </w:rPr>
        <w:t>ighway</w:t>
      </w:r>
      <w:r w:rsidRPr="00962AF6">
        <w:rPr>
          <w:color w:val="ED0000"/>
        </w:rPr>
        <w:t xml:space="preserve"> ##</w:t>
      </w:r>
      <w:r w:rsidRPr="00053ADA">
        <w:t xml:space="preserve">, a </w:t>
      </w:r>
      <w:r w:rsidRPr="00962AF6">
        <w:rPr>
          <w:color w:val="ED0000"/>
        </w:rPr>
        <w:t>##</w:t>
      </w:r>
      <w:r w:rsidRPr="00053ADA">
        <w:t xml:space="preserve">-year minimum design flood frequency was used for this analysis. The minimum design flood frequency requirements as stated by ND Administrative Code 89-14 are shown below in </w:t>
      </w:r>
      <w:r w:rsidR="00A460BD">
        <w:t xml:space="preserve">Figure </w:t>
      </w:r>
      <w:r w:rsidR="00CB7A40" w:rsidRPr="00962AF6">
        <w:rPr>
          <w:color w:val="ED0000"/>
        </w:rPr>
        <w:t>_</w:t>
      </w:r>
      <w:r w:rsidRPr="00053ADA">
        <w:t>.</w:t>
      </w:r>
    </w:p>
    <w:p w14:paraId="11931913" w14:textId="0BE0F18F" w:rsidR="00A460BD" w:rsidRPr="005B5791" w:rsidRDefault="00A460BD" w:rsidP="00A460BD">
      <w:pPr>
        <w:pStyle w:val="Caption"/>
      </w:pPr>
      <w:r>
        <w:rPr>
          <w:noProof/>
        </w:rPr>
        <w:drawing>
          <wp:inline distT="0" distB="0" distL="0" distR="0" wp14:anchorId="4AA89AE1" wp14:editId="2EA56B03">
            <wp:extent cx="5852160" cy="3069555"/>
            <wp:effectExtent l="19050" t="19050" r="15240" b="17145"/>
            <wp:docPr id="15" name="Picture 15" descr="Table presenting the design flood frequency of various stream crossings based on the roadway classification and system.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Table presenting the design flood frequency of various stream crossings based on the roadway classification and system. "/>
                    <pic:cNvPicPr/>
                  </pic:nvPicPr>
                  <pic:blipFill rotWithShape="1">
                    <a:blip r:embed="rId29" cstate="print">
                      <a:extLst>
                        <a:ext uri="{28A0092B-C50C-407E-A947-70E740481C1C}">
                          <a14:useLocalDpi xmlns:a14="http://schemas.microsoft.com/office/drawing/2010/main" val="0"/>
                        </a:ext>
                      </a:extLst>
                    </a:blip>
                    <a:srcRect l="8341" t="4122" r="8236" b="62067"/>
                    <a:stretch/>
                  </pic:blipFill>
                  <pic:spPr bwMode="auto">
                    <a:xfrm>
                      <a:off x="0" y="0"/>
                      <a:ext cx="5852160" cy="3069555"/>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p w14:paraId="5335B768" w14:textId="6D8A2931" w:rsidR="00A460BD" w:rsidRDefault="00A460BD" w:rsidP="00A460BD">
      <w:pPr>
        <w:pStyle w:val="Caption"/>
      </w:pPr>
      <w:bookmarkStart w:id="127" w:name="_Toc137631713"/>
      <w:r w:rsidRPr="005B5791">
        <w:t>Figure</w:t>
      </w:r>
      <w:r w:rsidR="005840FB">
        <w:t xml:space="preserve"> </w:t>
      </w:r>
      <w:r w:rsidR="00CB7A40" w:rsidRPr="00962AF6">
        <w:rPr>
          <w:color w:val="ED0000"/>
        </w:rPr>
        <w:t>_</w:t>
      </w:r>
      <w:r w:rsidRPr="005B5791">
        <w:t xml:space="preserve">: </w:t>
      </w:r>
      <w:r w:rsidR="00413F61">
        <w:t>Minimum Design Flood Frequency</w:t>
      </w:r>
      <w:bookmarkEnd w:id="127"/>
    </w:p>
    <w:p w14:paraId="1003A5CE" w14:textId="77777777" w:rsidR="0095465F" w:rsidRPr="005B5791" w:rsidRDefault="0095465F" w:rsidP="0095465F">
      <w:pPr>
        <w:pStyle w:val="Heading2"/>
      </w:pPr>
      <w:bookmarkStart w:id="128" w:name="_Toc158361567"/>
      <w:r>
        <w:t>Site Conditions</w:t>
      </w:r>
      <w:bookmarkEnd w:id="128"/>
    </w:p>
    <w:p w14:paraId="76FC906C" w14:textId="0E0DC393" w:rsidR="0095465F" w:rsidRDefault="0095465F" w:rsidP="0095465F">
      <w:pPr>
        <w:pStyle w:val="ListBullet"/>
        <w:numPr>
          <w:ilvl w:val="0"/>
          <w:numId w:val="0"/>
        </w:numPr>
      </w:pPr>
      <w:r>
        <w:t xml:space="preserve">The </w:t>
      </w:r>
      <w:r w:rsidRPr="00962AF6">
        <w:rPr>
          <w:color w:val="ED0000"/>
        </w:rPr>
        <w:t>(drain</w:t>
      </w:r>
      <w:r w:rsidR="004A7788" w:rsidRPr="00962AF6">
        <w:rPr>
          <w:color w:val="ED0000"/>
        </w:rPr>
        <w:t xml:space="preserve">, </w:t>
      </w:r>
      <w:r w:rsidRPr="00962AF6">
        <w:rPr>
          <w:color w:val="ED0000"/>
        </w:rPr>
        <w:t>creek</w:t>
      </w:r>
      <w:r w:rsidR="004A7788" w:rsidRPr="00962AF6">
        <w:rPr>
          <w:color w:val="ED0000"/>
        </w:rPr>
        <w:t xml:space="preserve">, </w:t>
      </w:r>
      <w:r w:rsidRPr="00962AF6">
        <w:rPr>
          <w:color w:val="ED0000"/>
        </w:rPr>
        <w:t>river)</w:t>
      </w:r>
      <w:r>
        <w:t xml:space="preserve">’s watershed is situated in a </w:t>
      </w:r>
      <w:r w:rsidRPr="00962AF6">
        <w:rPr>
          <w:color w:val="ED0000"/>
        </w:rPr>
        <w:t>(rural</w:t>
      </w:r>
      <w:r w:rsidR="004A7788" w:rsidRPr="00962AF6">
        <w:rPr>
          <w:color w:val="ED0000"/>
        </w:rPr>
        <w:t xml:space="preserve">, </w:t>
      </w:r>
      <w:r w:rsidRPr="00962AF6">
        <w:rPr>
          <w:color w:val="ED0000"/>
        </w:rPr>
        <w:t>urban</w:t>
      </w:r>
      <w:r w:rsidR="001F7DBE" w:rsidRPr="00962AF6">
        <w:rPr>
          <w:color w:val="ED0000"/>
        </w:rPr>
        <w:t xml:space="preserve">, </w:t>
      </w:r>
      <w:proofErr w:type="spellStart"/>
      <w:r w:rsidR="001F7DBE" w:rsidRPr="00962AF6">
        <w:rPr>
          <w:color w:val="ED0000"/>
        </w:rPr>
        <w:t>etc</w:t>
      </w:r>
      <w:proofErr w:type="spellEnd"/>
      <w:r w:rsidRPr="00962AF6">
        <w:rPr>
          <w:color w:val="ED0000"/>
        </w:rPr>
        <w:t>)</w:t>
      </w:r>
      <w:r>
        <w:t xml:space="preserve"> area comprised of </w:t>
      </w:r>
      <w:r w:rsidRPr="00962AF6">
        <w:rPr>
          <w:color w:val="ED0000"/>
        </w:rPr>
        <w:t>(insert description of contributing watershed, e.g. primarily cultivated land with some pastureland and numerous trees interspersed throughout)</w:t>
      </w:r>
      <w:r>
        <w:t xml:space="preserve">. The stream channel for the </w:t>
      </w:r>
      <w:r w:rsidRPr="00962AF6">
        <w:rPr>
          <w:color w:val="ED0000"/>
        </w:rPr>
        <w:t>(drain</w:t>
      </w:r>
      <w:r w:rsidR="001F7DBE" w:rsidRPr="00962AF6">
        <w:rPr>
          <w:color w:val="ED0000"/>
        </w:rPr>
        <w:t xml:space="preserve">, </w:t>
      </w:r>
      <w:r w:rsidRPr="00962AF6">
        <w:rPr>
          <w:color w:val="ED0000"/>
        </w:rPr>
        <w:t>creek</w:t>
      </w:r>
      <w:r w:rsidR="001F7DBE" w:rsidRPr="00962AF6">
        <w:rPr>
          <w:color w:val="ED0000"/>
        </w:rPr>
        <w:t xml:space="preserve">, </w:t>
      </w:r>
      <w:r w:rsidRPr="00962AF6">
        <w:rPr>
          <w:color w:val="ED0000"/>
        </w:rPr>
        <w:t>river)</w:t>
      </w:r>
      <w:r>
        <w:t xml:space="preserve"> has a </w:t>
      </w:r>
      <w:r w:rsidRPr="00962AF6">
        <w:rPr>
          <w:color w:val="ED0000"/>
        </w:rPr>
        <w:t>(insert description of stream slope, e.g. relatively mild</w:t>
      </w:r>
      <w:r w:rsidR="001F7DBE" w:rsidRPr="00962AF6">
        <w:rPr>
          <w:color w:val="ED0000"/>
        </w:rPr>
        <w:t xml:space="preserve">, </w:t>
      </w:r>
      <w:r w:rsidR="002C1DFC" w:rsidRPr="00962AF6">
        <w:rPr>
          <w:color w:val="ED0000"/>
        </w:rPr>
        <w:t>steep</w:t>
      </w:r>
      <w:r w:rsidR="001F7DBE" w:rsidRPr="00962AF6">
        <w:rPr>
          <w:color w:val="ED0000"/>
        </w:rPr>
        <w:t xml:space="preserve">, </w:t>
      </w:r>
      <w:proofErr w:type="spellStart"/>
      <w:r w:rsidR="002C1DFC" w:rsidRPr="00962AF6">
        <w:rPr>
          <w:color w:val="ED0000"/>
        </w:rPr>
        <w:t>etc</w:t>
      </w:r>
      <w:proofErr w:type="spellEnd"/>
      <w:r w:rsidRPr="00962AF6">
        <w:rPr>
          <w:color w:val="ED0000"/>
        </w:rPr>
        <w:t>)</w:t>
      </w:r>
      <w:r>
        <w:t xml:space="preserve"> stream gradient.</w:t>
      </w:r>
    </w:p>
    <w:p w14:paraId="76D1F29B" w14:textId="77777777" w:rsidR="00301F5E" w:rsidRDefault="00301F5E" w:rsidP="0095465F">
      <w:pPr>
        <w:pStyle w:val="ListBullet"/>
        <w:numPr>
          <w:ilvl w:val="0"/>
          <w:numId w:val="0"/>
        </w:numPr>
      </w:pPr>
    </w:p>
    <w:p w14:paraId="2DB30BD0" w14:textId="2550ACEE" w:rsidR="00301F5E" w:rsidRPr="00962AF6" w:rsidRDefault="00301F5E" w:rsidP="0095465F">
      <w:pPr>
        <w:pStyle w:val="ListBullet"/>
        <w:numPr>
          <w:ilvl w:val="0"/>
          <w:numId w:val="0"/>
        </w:numPr>
        <w:rPr>
          <w:color w:val="ED0000"/>
        </w:rPr>
      </w:pPr>
      <w:r w:rsidRPr="00962AF6">
        <w:rPr>
          <w:color w:val="ED0000"/>
        </w:rPr>
        <w:t xml:space="preserve">Describe the </w:t>
      </w:r>
      <w:r w:rsidR="00056182" w:rsidRPr="00962AF6">
        <w:rPr>
          <w:color w:val="ED0000"/>
        </w:rPr>
        <w:t xml:space="preserve">project site conditions and any special circumstances (upstream/downstream drainage structures, dams, levees, erosion, scour, </w:t>
      </w:r>
      <w:r w:rsidR="003042B7" w:rsidRPr="00962AF6">
        <w:rPr>
          <w:color w:val="ED0000"/>
        </w:rPr>
        <w:t xml:space="preserve">sedimentation, </w:t>
      </w:r>
      <w:r w:rsidR="00056182" w:rsidRPr="00962AF6">
        <w:rPr>
          <w:color w:val="ED0000"/>
        </w:rPr>
        <w:t xml:space="preserve">channel changes, protected lands, residential structures, </w:t>
      </w:r>
      <w:proofErr w:type="spellStart"/>
      <w:r w:rsidR="00056182" w:rsidRPr="00962AF6">
        <w:rPr>
          <w:color w:val="ED0000"/>
        </w:rPr>
        <w:t>etc</w:t>
      </w:r>
      <w:proofErr w:type="spellEnd"/>
      <w:r w:rsidR="001D4675" w:rsidRPr="00962AF6">
        <w:rPr>
          <w:color w:val="ED0000"/>
        </w:rPr>
        <w:t xml:space="preserve">). Provide additional exhibits of unique features </w:t>
      </w:r>
      <w:r w:rsidR="0013388D" w:rsidRPr="00962AF6">
        <w:rPr>
          <w:color w:val="ED0000"/>
        </w:rPr>
        <w:t>as figures or in</w:t>
      </w:r>
      <w:r w:rsidR="001D4675" w:rsidRPr="00962AF6">
        <w:rPr>
          <w:color w:val="ED0000"/>
        </w:rPr>
        <w:t xml:space="preserve"> appendix</w:t>
      </w:r>
      <w:r w:rsidR="00286B9F" w:rsidRPr="00962AF6">
        <w:rPr>
          <w:color w:val="ED0000"/>
        </w:rPr>
        <w:t xml:space="preserve"> </w:t>
      </w:r>
      <w:r w:rsidR="001D4675" w:rsidRPr="00962AF6">
        <w:rPr>
          <w:color w:val="ED0000"/>
        </w:rPr>
        <w:t>if necessary.</w:t>
      </w:r>
    </w:p>
    <w:p w14:paraId="3AAC57E2" w14:textId="7F0E2C7E" w:rsidR="003F5306" w:rsidRPr="005B5791" w:rsidRDefault="00A460BD" w:rsidP="00066913">
      <w:pPr>
        <w:pStyle w:val="Heading2"/>
      </w:pPr>
      <w:bookmarkStart w:id="129" w:name="_Toc88554343"/>
      <w:bookmarkStart w:id="130" w:name="_Toc88574533"/>
      <w:bookmarkStart w:id="131" w:name="_Toc158361568"/>
      <w:bookmarkEnd w:id="129"/>
      <w:bookmarkEnd w:id="130"/>
      <w:r>
        <w:t>Floodplain/Floodway</w:t>
      </w:r>
      <w:r w:rsidR="006E3B0A">
        <w:t>/Permitting</w:t>
      </w:r>
      <w:bookmarkEnd w:id="131"/>
    </w:p>
    <w:p w14:paraId="1D67DC12" w14:textId="1D9700DD" w:rsidR="009914BF" w:rsidRDefault="009914BF" w:rsidP="00A460BD">
      <w:pPr>
        <w:pStyle w:val="ListBullet"/>
        <w:numPr>
          <w:ilvl w:val="0"/>
          <w:numId w:val="0"/>
        </w:numPr>
      </w:pPr>
      <w:bookmarkStart w:id="132" w:name="_Hlk142901484"/>
      <w:r w:rsidRPr="009914BF">
        <w:t xml:space="preserve">According to the FEMA Flood Map Service Center, Structure </w:t>
      </w:r>
      <w:r w:rsidRPr="00962AF6">
        <w:rPr>
          <w:color w:val="ED0000"/>
        </w:rPr>
        <w:t>XXXX-XXX.XXX</w:t>
      </w:r>
      <w:r w:rsidRPr="009914BF">
        <w:t xml:space="preserve"> is situated within FEMA Flood Hazard Zone </w:t>
      </w:r>
      <w:r w:rsidRPr="00962AF6">
        <w:rPr>
          <w:color w:val="ED0000"/>
        </w:rPr>
        <w:t>_</w:t>
      </w:r>
      <w:r w:rsidRPr="009914BF">
        <w:t xml:space="preserve">, which is classified as the </w:t>
      </w:r>
      <w:r w:rsidRPr="00962AF6">
        <w:rPr>
          <w:color w:val="ED0000"/>
        </w:rPr>
        <w:t xml:space="preserve">(enter FEMA zone description, i.e. Area of Minimal Flood Hazard, 100-yr Floodplain, </w:t>
      </w:r>
      <w:proofErr w:type="spellStart"/>
      <w:r w:rsidRPr="00962AF6">
        <w:rPr>
          <w:color w:val="ED0000"/>
        </w:rPr>
        <w:t>etc</w:t>
      </w:r>
      <w:proofErr w:type="spellEnd"/>
      <w:r w:rsidRPr="00962AF6">
        <w:rPr>
          <w:color w:val="ED0000"/>
        </w:rPr>
        <w:t>)</w:t>
      </w:r>
      <w:r w:rsidRPr="009914BF">
        <w:t xml:space="preserve">. Therefore, a </w:t>
      </w:r>
      <w:r w:rsidR="003364F4" w:rsidRPr="00962AF6">
        <w:rPr>
          <w:color w:val="ED0000"/>
        </w:rPr>
        <w:t>(</w:t>
      </w:r>
      <w:r w:rsidRPr="00962AF6">
        <w:rPr>
          <w:color w:val="ED0000"/>
        </w:rPr>
        <w:t>Floodplain</w:t>
      </w:r>
      <w:r w:rsidR="00255E69" w:rsidRPr="00962AF6">
        <w:rPr>
          <w:color w:val="ED0000"/>
        </w:rPr>
        <w:t xml:space="preserve"> Authorization</w:t>
      </w:r>
      <w:r w:rsidR="001F7DBE" w:rsidRPr="00962AF6">
        <w:rPr>
          <w:color w:val="ED0000"/>
        </w:rPr>
        <w:t xml:space="preserve">, </w:t>
      </w:r>
      <w:r w:rsidRPr="00962AF6">
        <w:rPr>
          <w:color w:val="ED0000"/>
        </w:rPr>
        <w:t>Floodway Permit</w:t>
      </w:r>
      <w:r w:rsidR="001F7DBE" w:rsidRPr="00962AF6">
        <w:rPr>
          <w:color w:val="ED0000"/>
        </w:rPr>
        <w:t xml:space="preserve">, </w:t>
      </w:r>
      <w:proofErr w:type="spellStart"/>
      <w:r w:rsidR="003364F4" w:rsidRPr="00962AF6">
        <w:rPr>
          <w:color w:val="ED0000"/>
        </w:rPr>
        <w:t>etc</w:t>
      </w:r>
      <w:proofErr w:type="spellEnd"/>
      <w:r w:rsidR="003364F4" w:rsidRPr="00962AF6">
        <w:rPr>
          <w:color w:val="ED0000"/>
        </w:rPr>
        <w:t>)</w:t>
      </w:r>
      <w:r w:rsidRPr="00962AF6">
        <w:rPr>
          <w:color w:val="ED0000"/>
        </w:rPr>
        <w:t xml:space="preserve"> will/will not</w:t>
      </w:r>
      <w:r w:rsidRPr="009914BF">
        <w:t xml:space="preserve"> be required due to the proposed structure work. A USACE 404 Permit may be required if the proposed work results in impacts to jurisdictional wetlands or other waters. </w:t>
      </w:r>
      <w:r w:rsidRPr="00962AF6">
        <w:rPr>
          <w:i/>
          <w:iCs/>
          <w:color w:val="ED0000"/>
        </w:rPr>
        <w:t xml:space="preserve">Include the following </w:t>
      </w:r>
      <w:r w:rsidRPr="00962AF6">
        <w:rPr>
          <w:i/>
          <w:iCs/>
          <w:color w:val="ED0000"/>
          <w:u w:val="single"/>
        </w:rPr>
        <w:t>only</w:t>
      </w:r>
      <w:r w:rsidRPr="00962AF6">
        <w:rPr>
          <w:i/>
          <w:iCs/>
          <w:color w:val="ED0000"/>
        </w:rPr>
        <w:t xml:space="preserve"> if waterway is classified as Sovereign Lands:</w:t>
      </w:r>
      <w:r w:rsidRPr="009914BF">
        <w:t xml:space="preserve"> The </w:t>
      </w:r>
      <w:r w:rsidR="009F4A53" w:rsidRPr="00962AF6">
        <w:rPr>
          <w:color w:val="ED0000"/>
        </w:rPr>
        <w:t>(insert</w:t>
      </w:r>
      <w:r w:rsidRPr="00962AF6">
        <w:rPr>
          <w:color w:val="ED0000"/>
        </w:rPr>
        <w:t xml:space="preserve"> </w:t>
      </w:r>
      <w:r w:rsidRPr="00962AF6">
        <w:rPr>
          <w:color w:val="ED0000"/>
        </w:rPr>
        <w:lastRenderedPageBreak/>
        <w:t>waterway name</w:t>
      </w:r>
      <w:r w:rsidR="009F4A53" w:rsidRPr="00962AF6">
        <w:rPr>
          <w:color w:val="ED0000"/>
        </w:rPr>
        <w:t>)</w:t>
      </w:r>
      <w:r w:rsidRPr="009914BF">
        <w:t xml:space="preserve"> is included in the State Navigable Waters list, and any proposed activities below the Ordinary </w:t>
      </w:r>
      <w:proofErr w:type="gramStart"/>
      <w:r w:rsidRPr="009914BF">
        <w:t>High Water</w:t>
      </w:r>
      <w:proofErr w:type="gramEnd"/>
      <w:r w:rsidRPr="009914BF">
        <w:t xml:space="preserve"> Elevation will require a Sovereign Lands Permit.</w:t>
      </w:r>
    </w:p>
    <w:p w14:paraId="5E951DFA" w14:textId="77777777" w:rsidR="00EB0C2B" w:rsidRDefault="00EB0C2B" w:rsidP="00A460BD">
      <w:pPr>
        <w:pStyle w:val="ListBullet"/>
        <w:numPr>
          <w:ilvl w:val="0"/>
          <w:numId w:val="0"/>
        </w:numPr>
      </w:pPr>
    </w:p>
    <w:p w14:paraId="29BCC460" w14:textId="77777777" w:rsidR="000526CA" w:rsidRPr="00962AF6" w:rsidRDefault="00AE26BF" w:rsidP="00A460BD">
      <w:pPr>
        <w:pStyle w:val="ListBullet"/>
        <w:numPr>
          <w:ilvl w:val="0"/>
          <w:numId w:val="0"/>
        </w:numPr>
        <w:rPr>
          <w:color w:val="ED0000"/>
        </w:rPr>
      </w:pPr>
      <w:r w:rsidRPr="00962AF6">
        <w:rPr>
          <w:color w:val="ED0000"/>
        </w:rPr>
        <w:t>Note i</w:t>
      </w:r>
      <w:r w:rsidR="00152DA0" w:rsidRPr="00962AF6">
        <w:rPr>
          <w:color w:val="ED0000"/>
        </w:rPr>
        <w:t xml:space="preserve">f the project is located within or </w:t>
      </w:r>
      <w:proofErr w:type="gramStart"/>
      <w:r w:rsidR="00152DA0" w:rsidRPr="00962AF6">
        <w:rPr>
          <w:color w:val="ED0000"/>
        </w:rPr>
        <w:t>discharges</w:t>
      </w:r>
      <w:proofErr w:type="gramEnd"/>
      <w:r w:rsidR="00152DA0" w:rsidRPr="00962AF6">
        <w:rPr>
          <w:color w:val="ED0000"/>
        </w:rPr>
        <w:t xml:space="preserve"> into a floodplain/floodway</w:t>
      </w:r>
      <w:r w:rsidRPr="00962AF6">
        <w:rPr>
          <w:color w:val="ED0000"/>
        </w:rPr>
        <w:t>. D</w:t>
      </w:r>
      <w:r w:rsidR="00152DA0" w:rsidRPr="00962AF6">
        <w:rPr>
          <w:color w:val="ED0000"/>
        </w:rPr>
        <w:t>iscuss any permit requirements and include an exhibit of the FIRM map in the appendix.</w:t>
      </w:r>
    </w:p>
    <w:bookmarkEnd w:id="132"/>
    <w:p w14:paraId="5DEE51ED" w14:textId="21763D84" w:rsidR="00DF0717" w:rsidRPr="00962AF6" w:rsidRDefault="00DF0717" w:rsidP="00691C14">
      <w:pPr>
        <w:rPr>
          <w:color w:val="ED0000"/>
        </w:rPr>
      </w:pPr>
    </w:p>
    <w:p w14:paraId="25ED79BD" w14:textId="280513D4" w:rsidR="00DF0717" w:rsidRDefault="00DF0717">
      <w:r>
        <w:br w:type="page"/>
      </w:r>
    </w:p>
    <w:p w14:paraId="28828ED8" w14:textId="298BFE1E" w:rsidR="00DF0717" w:rsidRPr="005B5791" w:rsidRDefault="00B53270" w:rsidP="00DF0717">
      <w:pPr>
        <w:pStyle w:val="Heading1"/>
      </w:pPr>
      <w:bookmarkStart w:id="133" w:name="_Toc158361569"/>
      <w:r>
        <w:lastRenderedPageBreak/>
        <w:t>Structure Selection</w:t>
      </w:r>
      <w:bookmarkEnd w:id="133"/>
    </w:p>
    <w:p w14:paraId="33AEB86E" w14:textId="370D3336" w:rsidR="00DF0717" w:rsidRPr="005B5791" w:rsidRDefault="00160803" w:rsidP="00DF0717">
      <w:pPr>
        <w:pStyle w:val="Heading2"/>
      </w:pPr>
      <w:bookmarkStart w:id="134" w:name="_Toc158361570"/>
      <w:r>
        <w:t>Project Strategy/Scope of W</w:t>
      </w:r>
      <w:r w:rsidR="00B10468">
        <w:t>o</w:t>
      </w:r>
      <w:r>
        <w:t>rk</w:t>
      </w:r>
      <w:bookmarkEnd w:id="134"/>
    </w:p>
    <w:p w14:paraId="1105A361" w14:textId="4E9B02A9" w:rsidR="00B10468" w:rsidRPr="00022966" w:rsidRDefault="00960CBD" w:rsidP="00DF0717">
      <w:pPr>
        <w:pStyle w:val="Body1"/>
      </w:pPr>
      <w:r w:rsidRPr="00022966">
        <w:t xml:space="preserve">Project </w:t>
      </w:r>
      <w:r w:rsidRPr="00962AF6">
        <w:rPr>
          <w:color w:val="ED0000"/>
        </w:rPr>
        <w:t>XX-0-000(000)000</w:t>
      </w:r>
      <w:r w:rsidRPr="00022966">
        <w:t xml:space="preserve"> is currently scheduled </w:t>
      </w:r>
      <w:r w:rsidR="00896E5D" w:rsidRPr="00022966">
        <w:t xml:space="preserve">for a </w:t>
      </w:r>
      <w:r w:rsidR="00896E5D" w:rsidRPr="00962AF6">
        <w:rPr>
          <w:color w:val="ED0000"/>
        </w:rPr>
        <w:t>MM/DD/YY</w:t>
      </w:r>
      <w:r w:rsidR="00896E5D" w:rsidRPr="00022966">
        <w:t xml:space="preserve"> project completion date and has a listed bid opening date of </w:t>
      </w:r>
      <w:r w:rsidR="00896E5D" w:rsidRPr="00962AF6">
        <w:rPr>
          <w:color w:val="ED0000"/>
        </w:rPr>
        <w:t>MM/DD/YY</w:t>
      </w:r>
      <w:r w:rsidR="00896E5D" w:rsidRPr="00022966">
        <w:t>.</w:t>
      </w:r>
      <w:r w:rsidR="004A6C92">
        <w:t xml:space="preserve"> </w:t>
      </w:r>
      <w:r w:rsidR="00D30563">
        <w:t xml:space="preserve">The project is expected to be constructed during the </w:t>
      </w:r>
      <w:r w:rsidR="00EC321A" w:rsidRPr="00962AF6">
        <w:rPr>
          <w:color w:val="ED0000"/>
        </w:rPr>
        <w:t>(enter year(s)</w:t>
      </w:r>
      <w:r w:rsidR="00DC76F0" w:rsidRPr="00962AF6">
        <w:rPr>
          <w:color w:val="ED0000"/>
        </w:rPr>
        <w:t xml:space="preserve"> of anticipated construction)</w:t>
      </w:r>
      <w:r w:rsidR="00A1489D">
        <w:t xml:space="preserve"> construction season</w:t>
      </w:r>
      <w:r w:rsidR="00A1489D" w:rsidRPr="00962AF6">
        <w:rPr>
          <w:color w:val="ED0000"/>
        </w:rPr>
        <w:t>(s)</w:t>
      </w:r>
      <w:r w:rsidR="00A1489D">
        <w:t>.</w:t>
      </w:r>
      <w:r w:rsidR="00896E5D" w:rsidRPr="00022966">
        <w:t xml:space="preserve"> The scope of work for the project includes</w:t>
      </w:r>
      <w:r w:rsidR="0094453E" w:rsidRPr="00022966">
        <w:t xml:space="preserve"> </w:t>
      </w:r>
      <w:r w:rsidR="0094453E" w:rsidRPr="00962AF6">
        <w:rPr>
          <w:color w:val="ED0000"/>
        </w:rPr>
        <w:t>(</w:t>
      </w:r>
      <w:r w:rsidR="00022966" w:rsidRPr="00962AF6">
        <w:rPr>
          <w:color w:val="ED0000"/>
        </w:rPr>
        <w:t>structure replacement</w:t>
      </w:r>
      <w:r w:rsidR="002E56BD" w:rsidRPr="00962AF6">
        <w:rPr>
          <w:color w:val="ED0000"/>
        </w:rPr>
        <w:t>/structure rehabilitation</w:t>
      </w:r>
      <w:r w:rsidR="00022966" w:rsidRPr="00962AF6">
        <w:rPr>
          <w:color w:val="ED0000"/>
        </w:rPr>
        <w:t>, reconstruction</w:t>
      </w:r>
      <w:r w:rsidR="002E56BD" w:rsidRPr="00962AF6">
        <w:rPr>
          <w:color w:val="ED0000"/>
        </w:rPr>
        <w:t xml:space="preserve"> of a portion of the highway</w:t>
      </w:r>
      <w:r w:rsidR="00022966" w:rsidRPr="00962AF6">
        <w:rPr>
          <w:color w:val="ED0000"/>
        </w:rPr>
        <w:t xml:space="preserve">, </w:t>
      </w:r>
      <w:proofErr w:type="spellStart"/>
      <w:r w:rsidR="00022966" w:rsidRPr="00962AF6">
        <w:rPr>
          <w:color w:val="ED0000"/>
        </w:rPr>
        <w:t>etc</w:t>
      </w:r>
      <w:proofErr w:type="spellEnd"/>
      <w:r w:rsidR="00022966" w:rsidRPr="00962AF6">
        <w:rPr>
          <w:color w:val="ED0000"/>
        </w:rPr>
        <w:t>)</w:t>
      </w:r>
      <w:r w:rsidR="00022966" w:rsidRPr="00022966">
        <w:t>.</w:t>
      </w:r>
    </w:p>
    <w:p w14:paraId="1B20D3B8" w14:textId="3DDAADC2" w:rsidR="00DF0717" w:rsidRPr="00962AF6" w:rsidRDefault="0026393F" w:rsidP="00DF0717">
      <w:pPr>
        <w:pStyle w:val="Body1"/>
        <w:rPr>
          <w:color w:val="ED0000"/>
        </w:rPr>
      </w:pPr>
      <w:r w:rsidRPr="00962AF6">
        <w:rPr>
          <w:color w:val="ED0000"/>
        </w:rPr>
        <w:t>Discuss project</w:t>
      </w:r>
      <w:r w:rsidR="00AC7DD5" w:rsidRPr="00962AF6">
        <w:rPr>
          <w:color w:val="ED0000"/>
        </w:rPr>
        <w:t>’s</w:t>
      </w:r>
      <w:r w:rsidRPr="00962AF6">
        <w:rPr>
          <w:color w:val="ED0000"/>
        </w:rPr>
        <w:t xml:space="preserve"> scope of work and strategy. Note any special circumstances related to the project</w:t>
      </w:r>
      <w:r w:rsidR="002F6CEE" w:rsidRPr="00962AF6">
        <w:rPr>
          <w:color w:val="ED0000"/>
        </w:rPr>
        <w:t xml:space="preserve"> that may affect the structure selection</w:t>
      </w:r>
      <w:r w:rsidRPr="00962AF6">
        <w:rPr>
          <w:color w:val="ED0000"/>
        </w:rPr>
        <w:t xml:space="preserve"> </w:t>
      </w:r>
      <w:r w:rsidR="00F42FA0" w:rsidRPr="00962AF6">
        <w:rPr>
          <w:color w:val="ED0000"/>
        </w:rPr>
        <w:t xml:space="preserve">(e.g. </w:t>
      </w:r>
      <w:r w:rsidR="0089382F" w:rsidRPr="00962AF6">
        <w:rPr>
          <w:color w:val="ED0000"/>
        </w:rPr>
        <w:t xml:space="preserve">addition of </w:t>
      </w:r>
      <w:r w:rsidR="00F2201D" w:rsidRPr="00962AF6">
        <w:rPr>
          <w:color w:val="ED0000"/>
        </w:rPr>
        <w:t xml:space="preserve">pedestrian </w:t>
      </w:r>
      <w:r w:rsidR="00F0303E" w:rsidRPr="00962AF6">
        <w:rPr>
          <w:color w:val="ED0000"/>
        </w:rPr>
        <w:t>lane on a bridge</w:t>
      </w:r>
      <w:r w:rsidR="00A44CD5" w:rsidRPr="00962AF6">
        <w:rPr>
          <w:color w:val="ED0000"/>
        </w:rPr>
        <w:t xml:space="preserve">, </w:t>
      </w:r>
      <w:r w:rsidR="00D97E38" w:rsidRPr="00962AF6">
        <w:rPr>
          <w:color w:val="ED0000"/>
        </w:rPr>
        <w:t xml:space="preserve">incorporating wildlife crossing under a bridge, </w:t>
      </w:r>
      <w:proofErr w:type="spellStart"/>
      <w:r w:rsidR="00D97E38" w:rsidRPr="00962AF6">
        <w:rPr>
          <w:color w:val="ED0000"/>
        </w:rPr>
        <w:t>etc</w:t>
      </w:r>
      <w:proofErr w:type="spellEnd"/>
      <w:r w:rsidR="00F0303E" w:rsidRPr="00962AF6">
        <w:rPr>
          <w:color w:val="ED0000"/>
        </w:rPr>
        <w:t>).</w:t>
      </w:r>
    </w:p>
    <w:p w14:paraId="76A37EAE" w14:textId="774860CF" w:rsidR="00B53270" w:rsidRPr="005B5791" w:rsidRDefault="00C21098" w:rsidP="00B53270">
      <w:pPr>
        <w:pStyle w:val="Heading2"/>
      </w:pPr>
      <w:bookmarkStart w:id="135" w:name="_Toc158361571"/>
      <w:r>
        <w:t>Hydraulic</w:t>
      </w:r>
      <w:r w:rsidR="00B53270">
        <w:t xml:space="preserve"> Modeling</w:t>
      </w:r>
      <w:bookmarkEnd w:id="135"/>
    </w:p>
    <w:p w14:paraId="40627D2F" w14:textId="4BADB97D" w:rsidR="00BC5C41" w:rsidRDefault="000C51B6" w:rsidP="00B53270">
      <w:pPr>
        <w:pStyle w:val="Body1"/>
      </w:pPr>
      <w:r w:rsidRPr="008352B6">
        <w:t xml:space="preserve">A 2D Hydraulic Model was created using </w:t>
      </w:r>
      <w:r w:rsidR="005E7384" w:rsidRPr="00962AF6">
        <w:rPr>
          <w:color w:val="ED0000"/>
        </w:rPr>
        <w:t>(</w:t>
      </w:r>
      <w:r w:rsidR="002F08AE" w:rsidRPr="00962AF6">
        <w:rPr>
          <w:color w:val="ED0000"/>
        </w:rPr>
        <w:t>l</w:t>
      </w:r>
      <w:r w:rsidR="009A4DF0" w:rsidRPr="00962AF6">
        <w:rPr>
          <w:color w:val="ED0000"/>
        </w:rPr>
        <w:t>ist software used</w:t>
      </w:r>
      <w:r w:rsidR="00C82C88" w:rsidRPr="00962AF6">
        <w:rPr>
          <w:color w:val="ED0000"/>
        </w:rPr>
        <w:t xml:space="preserve"> and version number</w:t>
      </w:r>
      <w:r w:rsidR="009A4DF0" w:rsidRPr="00962AF6">
        <w:rPr>
          <w:color w:val="ED0000"/>
        </w:rPr>
        <w:t xml:space="preserve">, e.g. </w:t>
      </w:r>
      <w:proofErr w:type="spellStart"/>
      <w:r w:rsidR="006D51C8" w:rsidRPr="00962AF6">
        <w:rPr>
          <w:color w:val="ED0000"/>
        </w:rPr>
        <w:t>Aquaveo’s</w:t>
      </w:r>
      <w:proofErr w:type="spellEnd"/>
      <w:r w:rsidR="00D62F70" w:rsidRPr="00962AF6">
        <w:rPr>
          <w:color w:val="ED0000"/>
        </w:rPr>
        <w:t xml:space="preserve"> Surface-water Modeling System (SMS) version </w:t>
      </w:r>
      <w:r w:rsidR="002F08AE" w:rsidRPr="00962AF6">
        <w:rPr>
          <w:color w:val="ED0000"/>
        </w:rPr>
        <w:t>13.3</w:t>
      </w:r>
      <w:r w:rsidR="00810DA4" w:rsidRPr="00962AF6">
        <w:rPr>
          <w:color w:val="ED0000"/>
        </w:rPr>
        <w:t xml:space="preserve"> or</w:t>
      </w:r>
      <w:r w:rsidR="008352B6" w:rsidRPr="00962AF6">
        <w:rPr>
          <w:color w:val="ED0000"/>
        </w:rPr>
        <w:t xml:space="preserve"> </w:t>
      </w:r>
      <w:r w:rsidR="00790EE5" w:rsidRPr="00962AF6">
        <w:rPr>
          <w:color w:val="ED0000"/>
        </w:rPr>
        <w:t xml:space="preserve">USACE’s </w:t>
      </w:r>
      <w:r w:rsidR="003C027A" w:rsidRPr="00962AF6">
        <w:rPr>
          <w:color w:val="ED0000"/>
        </w:rPr>
        <w:t xml:space="preserve">HEC-RAS version </w:t>
      </w:r>
      <w:proofErr w:type="gramStart"/>
      <w:r w:rsidR="003C027A" w:rsidRPr="00962AF6">
        <w:rPr>
          <w:color w:val="ED0000"/>
        </w:rPr>
        <w:t>6.4.1</w:t>
      </w:r>
      <w:r w:rsidR="00204E2D" w:rsidRPr="00962AF6">
        <w:rPr>
          <w:color w:val="ED0000"/>
        </w:rPr>
        <w:t>, and</w:t>
      </w:r>
      <w:proofErr w:type="gramEnd"/>
      <w:r w:rsidR="00204E2D" w:rsidRPr="00962AF6">
        <w:rPr>
          <w:color w:val="ED0000"/>
        </w:rPr>
        <w:t xml:space="preserve"> </w:t>
      </w:r>
      <w:proofErr w:type="gramStart"/>
      <w:r w:rsidR="00204E2D" w:rsidRPr="00962AF6">
        <w:rPr>
          <w:color w:val="ED0000"/>
        </w:rPr>
        <w:t>provide</w:t>
      </w:r>
      <w:proofErr w:type="gramEnd"/>
      <w:r w:rsidR="00204E2D" w:rsidRPr="00962AF6">
        <w:rPr>
          <w:color w:val="ED0000"/>
        </w:rPr>
        <w:t xml:space="preserve"> </w:t>
      </w:r>
      <w:proofErr w:type="gramStart"/>
      <w:r w:rsidR="00204E2D" w:rsidRPr="00962AF6">
        <w:rPr>
          <w:color w:val="ED0000"/>
        </w:rPr>
        <w:t>a brief summary</w:t>
      </w:r>
      <w:proofErr w:type="gramEnd"/>
      <w:r w:rsidR="00204E2D" w:rsidRPr="00962AF6">
        <w:rPr>
          <w:color w:val="ED0000"/>
        </w:rPr>
        <w:t xml:space="preserve"> of the software utilized</w:t>
      </w:r>
      <w:r w:rsidR="003C027A" w:rsidRPr="00962AF6">
        <w:rPr>
          <w:color w:val="ED0000"/>
        </w:rPr>
        <w:t>)</w:t>
      </w:r>
      <w:r w:rsidR="003C027A">
        <w:t>.</w:t>
      </w:r>
      <w:r w:rsidR="004A6C92">
        <w:t xml:space="preserve"> </w:t>
      </w:r>
      <w:r w:rsidR="00DE68FD">
        <w:t xml:space="preserve">The </w:t>
      </w:r>
      <w:r w:rsidR="009D7F92">
        <w:t>software was used to prepare a 2D hydraulic model to simulate flow conditions for the existing structure</w:t>
      </w:r>
      <w:r w:rsidR="009D7F92" w:rsidRPr="00962AF6">
        <w:rPr>
          <w:color w:val="ED0000"/>
        </w:rPr>
        <w:t>(s)</w:t>
      </w:r>
      <w:r w:rsidR="009D7F92">
        <w:t xml:space="preserve"> and </w:t>
      </w:r>
      <w:r w:rsidR="009D7F92" w:rsidRPr="00962AF6">
        <w:rPr>
          <w:color w:val="ED0000"/>
        </w:rPr>
        <w:t>_</w:t>
      </w:r>
      <w:r w:rsidR="009D7F92">
        <w:t xml:space="preserve"> proposed structure alternatives.</w:t>
      </w:r>
      <w:r w:rsidR="00D3701E">
        <w:t xml:space="preserve"> </w:t>
      </w:r>
      <w:r w:rsidR="001C1057" w:rsidRPr="001C1057">
        <w:t>The 2D model allow</w:t>
      </w:r>
      <w:r w:rsidR="004A1482">
        <w:t>ed</w:t>
      </w:r>
      <w:r w:rsidR="001C1057" w:rsidRPr="001C1057">
        <w:t xml:space="preserve"> for</w:t>
      </w:r>
      <w:r w:rsidR="00CF1318">
        <w:t xml:space="preserve"> creation of mesh surface</w:t>
      </w:r>
      <w:r w:rsidR="003A6A5B">
        <w:t>s</w:t>
      </w:r>
      <w:r w:rsidR="00CF1318">
        <w:t xml:space="preserve"> with </w:t>
      </w:r>
      <w:r w:rsidR="00990CA1">
        <w:t>hydraulic</w:t>
      </w:r>
      <w:r w:rsidR="001C1057" w:rsidRPr="001C1057">
        <w:t xml:space="preserve"> computations at individual mesh element</w:t>
      </w:r>
      <w:r w:rsidR="00111225">
        <w:t>s</w:t>
      </w:r>
      <w:r w:rsidR="001C1057" w:rsidRPr="001C1057">
        <w:t>, offering a more detailed analysis compared to 1D models, which are constrained to calculations along cross-sections.</w:t>
      </w:r>
    </w:p>
    <w:p w14:paraId="3008B8A4" w14:textId="42C5596B" w:rsidR="00090BC0" w:rsidRDefault="00090BC0" w:rsidP="00090BC0">
      <w:pPr>
        <w:pStyle w:val="Body1"/>
      </w:pPr>
      <w:r>
        <w:t xml:space="preserve">The boundary limits of the model are shown in </w:t>
      </w:r>
      <w:proofErr w:type="gramStart"/>
      <w:r>
        <w:t xml:space="preserve">Figure </w:t>
      </w:r>
      <w:r w:rsidRPr="00962AF6">
        <w:rPr>
          <w:color w:val="ED0000"/>
        </w:rPr>
        <w:softHyphen/>
      </w:r>
      <w:r w:rsidRPr="00962AF6">
        <w:rPr>
          <w:color w:val="ED0000"/>
        </w:rPr>
        <w:softHyphen/>
        <w:t>_</w:t>
      </w:r>
      <w:proofErr w:type="gramEnd"/>
      <w:r>
        <w:t xml:space="preserve"> below and extend approximately </w:t>
      </w:r>
      <w:r w:rsidRPr="00962AF6">
        <w:rPr>
          <w:color w:val="ED0000"/>
        </w:rPr>
        <w:t>____ feet</w:t>
      </w:r>
      <w:r>
        <w:t xml:space="preserve"> upstream </w:t>
      </w:r>
      <w:proofErr w:type="gramStart"/>
      <w:r>
        <w:t xml:space="preserve">and </w:t>
      </w:r>
      <w:r w:rsidRPr="00962AF6">
        <w:rPr>
          <w:color w:val="ED0000"/>
        </w:rPr>
        <w:t>__</w:t>
      </w:r>
      <w:proofErr w:type="gramEnd"/>
      <w:r w:rsidRPr="00962AF6">
        <w:rPr>
          <w:color w:val="ED0000"/>
        </w:rPr>
        <w:t>__ feet</w:t>
      </w:r>
      <w:r>
        <w:t xml:space="preserve"> downstream of the existing structure crossing. </w:t>
      </w:r>
      <w:r w:rsidRPr="00962AF6">
        <w:rPr>
          <w:color w:val="ED0000"/>
        </w:rPr>
        <w:t xml:space="preserve">(List source of land elevations used in model, e.g. topographic survey conducted by NDDOT, LiDAR observations obtained from the NDDWR, </w:t>
      </w:r>
      <w:proofErr w:type="spellStart"/>
      <w:r w:rsidRPr="00962AF6">
        <w:rPr>
          <w:color w:val="ED0000"/>
        </w:rPr>
        <w:t>etc</w:t>
      </w:r>
      <w:proofErr w:type="spellEnd"/>
      <w:r w:rsidRPr="00962AF6">
        <w:rPr>
          <w:color w:val="ED0000"/>
        </w:rPr>
        <w:t>)</w:t>
      </w:r>
      <w:r>
        <w:t xml:space="preserve"> were used to determine the land elevations within the model limits. At the channel, </w:t>
      </w:r>
      <w:r w:rsidRPr="00962AF6">
        <w:rPr>
          <w:color w:val="ED0000"/>
        </w:rPr>
        <w:t xml:space="preserve">(cross-sectional data, bathymetric survey collected by NDDOT, </w:t>
      </w:r>
      <w:proofErr w:type="spellStart"/>
      <w:r w:rsidRPr="00962AF6">
        <w:rPr>
          <w:color w:val="ED0000"/>
        </w:rPr>
        <w:t>etc</w:t>
      </w:r>
      <w:proofErr w:type="spellEnd"/>
      <w:r w:rsidRPr="00962AF6">
        <w:rPr>
          <w:color w:val="ED0000"/>
        </w:rPr>
        <w:t>)</w:t>
      </w:r>
      <w:r>
        <w:t xml:space="preserve"> were utilized to depict the underwater topography within the model.</w:t>
      </w:r>
      <w:r>
        <w:rPr>
          <w:color w:val="FF0000"/>
        </w:rPr>
        <w:t xml:space="preserve"> </w:t>
      </w:r>
      <w:r w:rsidR="008D08E8">
        <w:t xml:space="preserve">A mesh surface was </w:t>
      </w:r>
      <w:r w:rsidR="00E31F92">
        <w:t xml:space="preserve">generated using </w:t>
      </w:r>
      <w:r w:rsidR="00E31F92" w:rsidRPr="00962AF6">
        <w:rPr>
          <w:color w:val="ED0000"/>
        </w:rPr>
        <w:t xml:space="preserve">(HEC-RAS 2D, SMS, </w:t>
      </w:r>
      <w:proofErr w:type="spellStart"/>
      <w:r w:rsidR="00E31F92" w:rsidRPr="00962AF6">
        <w:rPr>
          <w:color w:val="ED0000"/>
        </w:rPr>
        <w:t>etc</w:t>
      </w:r>
      <w:proofErr w:type="spellEnd"/>
      <w:r w:rsidR="00E31F92" w:rsidRPr="00962AF6">
        <w:rPr>
          <w:color w:val="ED0000"/>
        </w:rPr>
        <w:t>)</w:t>
      </w:r>
      <w:r w:rsidR="00C64933">
        <w:t xml:space="preserve"> to represent ground elevations within the model as </w:t>
      </w:r>
      <w:r w:rsidR="00E545C2">
        <w:t>distinct</w:t>
      </w:r>
      <w:r w:rsidR="00EB6E4C">
        <w:t xml:space="preserve"> mesh elements.</w:t>
      </w:r>
      <w:r w:rsidR="008D08E8">
        <w:t xml:space="preserve"> </w:t>
      </w:r>
      <w:r w:rsidR="00AE78DC" w:rsidRPr="00AE78DC">
        <w:t xml:space="preserve">The spacing of mesh elements near the structure and other crucial features typically ranged from a minimum of </w:t>
      </w:r>
      <w:r w:rsidR="00AE78DC" w:rsidRPr="00962AF6">
        <w:rPr>
          <w:color w:val="ED0000"/>
        </w:rPr>
        <w:t>_</w:t>
      </w:r>
      <w:r w:rsidR="00AE78DC" w:rsidRPr="00AE78DC">
        <w:t xml:space="preserve"> feet to a maximum of </w:t>
      </w:r>
      <w:r w:rsidR="00AE78DC" w:rsidRPr="00962AF6">
        <w:rPr>
          <w:color w:val="ED0000"/>
        </w:rPr>
        <w:t>_</w:t>
      </w:r>
      <w:r w:rsidR="00AE78DC" w:rsidRPr="00AE78DC">
        <w:t xml:space="preserve"> feet. In less critical areas where flow conveyance was not expected, a coarser mesh element spacing of up to </w:t>
      </w:r>
      <w:r w:rsidR="00AE78DC" w:rsidRPr="00962AF6">
        <w:rPr>
          <w:color w:val="ED0000"/>
        </w:rPr>
        <w:t>_</w:t>
      </w:r>
      <w:r w:rsidR="00AE78DC" w:rsidRPr="00AE78DC">
        <w:t xml:space="preserve"> feet was employed. The total number of mesh elements for the model varied from </w:t>
      </w:r>
      <w:r w:rsidR="00AE78DC" w:rsidRPr="00962AF6">
        <w:rPr>
          <w:color w:val="ED0000"/>
        </w:rPr>
        <w:t>_</w:t>
      </w:r>
      <w:r w:rsidR="00AE78DC" w:rsidRPr="00AE78DC">
        <w:t xml:space="preserve"> to </w:t>
      </w:r>
      <w:r w:rsidR="00AE78DC" w:rsidRPr="00962AF6">
        <w:rPr>
          <w:color w:val="ED0000"/>
        </w:rPr>
        <w:t>_</w:t>
      </w:r>
      <w:r w:rsidR="00AE78DC" w:rsidRPr="00AE78DC">
        <w:t xml:space="preserve"> elements across the meshes </w:t>
      </w:r>
      <w:r w:rsidR="005E1B6E">
        <w:t>between the</w:t>
      </w:r>
      <w:r w:rsidR="00AE78DC" w:rsidRPr="00AE78DC">
        <w:t xml:space="preserve"> existing structure and the proposed structure alternatives.</w:t>
      </w:r>
    </w:p>
    <w:p w14:paraId="1202FBBB" w14:textId="57CD2F76" w:rsidR="003A1336" w:rsidRDefault="005840FB" w:rsidP="005840FB">
      <w:pPr>
        <w:pStyle w:val="Caption"/>
      </w:pPr>
      <w:r>
        <w:rPr>
          <w:rFonts w:ascii="Times New Roman" w:hAnsi="Times New Roman"/>
          <w:i/>
          <w:iCs/>
          <w:noProof/>
          <w:sz w:val="24"/>
          <w:szCs w:val="24"/>
        </w:rPr>
        <w:lastRenderedPageBreak/>
        <mc:AlternateContent>
          <mc:Choice Requires="wps">
            <w:drawing>
              <wp:anchor distT="0" distB="0" distL="114300" distR="114300" simplePos="0" relativeHeight="251709440" behindDoc="0" locked="0" layoutInCell="1" allowOverlap="1" wp14:anchorId="6281F8B9" wp14:editId="5AA6D1DF">
                <wp:simplePos x="0" y="0"/>
                <wp:positionH relativeFrom="column">
                  <wp:posOffset>4883480</wp:posOffset>
                </wp:positionH>
                <wp:positionV relativeFrom="paragraph">
                  <wp:posOffset>461645</wp:posOffset>
                </wp:positionV>
                <wp:extent cx="95885" cy="501015"/>
                <wp:effectExtent l="19050" t="19050" r="37465" b="32385"/>
                <wp:wrapNone/>
                <wp:docPr id="1336166318" name="Straight Connector 1336166318"/>
                <wp:cNvGraphicFramePr/>
                <a:graphic xmlns:a="http://schemas.openxmlformats.org/drawingml/2006/main">
                  <a:graphicData uri="http://schemas.microsoft.com/office/word/2010/wordprocessingShape">
                    <wps:wsp>
                      <wps:cNvCnPr/>
                      <wps:spPr>
                        <a:xfrm>
                          <a:off x="0" y="0"/>
                          <a:ext cx="95885" cy="501015"/>
                        </a:xfrm>
                        <a:prstGeom prst="line">
                          <a:avLst/>
                        </a:prstGeom>
                        <a:solidFill>
                          <a:schemeClr val="bg1">
                            <a:alpha val="70000"/>
                          </a:schemeClr>
                        </a:solidFill>
                        <a:ln w="38100">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14:sizeRelH relativeFrom="margin">
                  <wp14:pctWidth>0</wp14:pctWidth>
                </wp14:sizeRelH>
                <wp14:sizeRelV relativeFrom="margin">
                  <wp14:pctHeight>0</wp14:pctHeight>
                </wp14:sizeRelV>
              </wp:anchor>
            </w:drawing>
          </mc:Choice>
          <mc:Fallback>
            <w:pict>
              <v:line w14:anchorId="2CAA890E" id="Straight Connector 1336166318" o:spid="_x0000_s1026" style="position:absolute;z-index:251709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84.55pt,36.35pt" to="392.1pt,75.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Qnku4QEAAFoEAAAOAAAAZHJzL2Uyb0RvYy54bWysVMtu2zAQvBfoPxC815JcqHUFyzkkSC9F&#10;G/TxATS1tAjwBZK17L/vklTkpE2CoqgOlEjuzs4Ml9penbQiR/BBWtPTZlVTAobbQZpDT398v32z&#10;oSREZgamrIGeniHQq93rV9vJdbC2o1UDeIIgJnST6+kYo+uqKvARNAsr68DgprBes4hTf6gGzyZE&#10;16pa1/W7arJ+cN5yCAFXb8om3WV8IYDHL0IEiET1FLnFPPo87tNY7basO3jmRslnGuwfWGgmDRZd&#10;oG5YZOSnl39Aacm9DVbEFbe6skJIDlkDqmnq39R8G5mDrAXNCW6xKfw/WP75eG3uPNowudAFd+eT&#10;ipPwOr2RHzlls86LWXCKhOPih3azaSnhuNMi9aZNXlaXXOdD/AhWk/TRUyVNksI6dvwUYgm9D0nL&#10;wSo53Eql8iQdP1wrT44MD25/aEqqciMrS+9rfOaKuVlSdK7/CEgZMvX07abB4L+pUng9gEBByiDu&#10;xZ38Fc8KEp4yX0EQOaAf61LgMXPGOZhY2IeRDVDYt8+yz4AJWaAVC/YM8DR24TzHp1TIfb8kz8pf&#10;Sl4ycmVr4pKspbH+KWUKVc2VS/y9ScWa5NLeDufcWtk9bOB8PvNlSzfk4TynX34Ju18AAAD//wMA&#10;UEsDBBQABgAIAAAAIQBZqCsu4QAAAAoBAAAPAAAAZHJzL2Rvd25yZXYueG1sTI/BSsNAEIbvgu+w&#10;jODNbhI0qTGbIqJCsQjWIvS2yY5JMDsbs5s2fXvHk95mmI9/vr9YzbYXBxx950hBvIhAINXOdNQo&#10;2L0/XS1B+KDJ6N4RKjihh1V5flbo3LgjveFhGxrBIeRzraANYcil9HWLVvuFG5D49ulGqwOvYyPN&#10;qI8cbnuZRFEqre6IP7R6wIcW66/tZBVU7cf3xux3+83p9cVMczU8Pq/XSl1ezPd3IALO4Q+GX31W&#10;h5KdKjeR8aJXkKW3MaM8JBkIBrLldQKiYvImTkGWhfxfofwBAAD//wMAUEsBAi0AFAAGAAgAAAAh&#10;ALaDOJL+AAAA4QEAABMAAAAAAAAAAAAAAAAAAAAAAFtDb250ZW50X1R5cGVzXS54bWxQSwECLQAU&#10;AAYACAAAACEAOP0h/9YAAACUAQAACwAAAAAAAAAAAAAAAAAvAQAAX3JlbHMvLnJlbHNQSwECLQAU&#10;AAYACAAAACEAc0J5LuEBAABaBAAADgAAAAAAAAAAAAAAAAAuAgAAZHJzL2Uyb0RvYy54bWxQSwEC&#10;LQAUAAYACAAAACEAWagrLuEAAAAKAQAADwAAAAAAAAAAAAAAAAA7BAAAZHJzL2Rvd25yZXYueG1s&#10;UEsFBgAAAAAEAAQA8wAAAEkFAAAAAA==&#10;" filled="t" fillcolor="white [3212]" strokecolor="white [3212]" strokeweight="3pt">
                <v:fill opacity="46003f"/>
              </v:line>
            </w:pict>
          </mc:Fallback>
        </mc:AlternateContent>
      </w:r>
      <w:r w:rsidR="00B3448C">
        <w:rPr>
          <w:rFonts w:ascii="Times New Roman" w:hAnsi="Times New Roman"/>
          <w:noProof/>
          <w:sz w:val="24"/>
          <w:szCs w:val="24"/>
        </w:rPr>
        <mc:AlternateContent>
          <mc:Choice Requires="wps">
            <w:drawing>
              <wp:anchor distT="0" distB="0" distL="114300" distR="114300" simplePos="0" relativeHeight="251707392" behindDoc="0" locked="0" layoutInCell="1" allowOverlap="1" wp14:anchorId="3DD30741" wp14:editId="699060E5">
                <wp:simplePos x="0" y="0"/>
                <wp:positionH relativeFrom="column">
                  <wp:posOffset>4766005</wp:posOffset>
                </wp:positionH>
                <wp:positionV relativeFrom="paragraph">
                  <wp:posOffset>631825</wp:posOffset>
                </wp:positionV>
                <wp:extent cx="512427" cy="156420"/>
                <wp:effectExtent l="44450" t="31750" r="66040" b="27940"/>
                <wp:wrapNone/>
                <wp:docPr id="108" name="Speech Bubble: Rectangle with Corners Rounded 108"/>
                <wp:cNvGraphicFramePr/>
                <a:graphic xmlns:a="http://schemas.openxmlformats.org/drawingml/2006/main">
                  <a:graphicData uri="http://schemas.microsoft.com/office/word/2010/wordprocessingShape">
                    <wps:wsp>
                      <wps:cNvSpPr/>
                      <wps:spPr>
                        <a:xfrm rot="4739970">
                          <a:off x="0" y="0"/>
                          <a:ext cx="512427" cy="156420"/>
                        </a:xfrm>
                        <a:prstGeom prst="wedgeRoundRectCallout">
                          <a:avLst>
                            <a:gd name="adj1" fmla="val 22482"/>
                            <a:gd name="adj2" fmla="val 45276"/>
                            <a:gd name="adj3" fmla="val 16667"/>
                          </a:avLst>
                        </a:prstGeom>
                        <a:solidFill>
                          <a:schemeClr val="bg1">
                            <a:alpha val="70000"/>
                          </a:schemeClr>
                        </a:solidFill>
                        <a:ln w="15875">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739CF10" w14:textId="77777777" w:rsidR="00B3448C" w:rsidRPr="009F7590" w:rsidRDefault="00B3448C" w:rsidP="00B3448C">
                            <w:pPr>
                              <w:jc w:val="center"/>
                            </w:pPr>
                            <w:r>
                              <w:rPr>
                                <w:b/>
                                <w:bCs/>
                                <w:color w:val="000000" w:themeColor="text1"/>
                                <w:sz w:val="16"/>
                                <w:szCs w:val="16"/>
                              </w:rPr>
                              <w:t>Out</w:t>
                            </w:r>
                            <w:r w:rsidRPr="009F7590">
                              <w:rPr>
                                <w:b/>
                                <w:bCs/>
                                <w:color w:val="000000" w:themeColor="text1"/>
                                <w:sz w:val="16"/>
                                <w:szCs w:val="16"/>
                              </w:rPr>
                              <w:t>flow</w:t>
                            </w:r>
                          </w:p>
                        </w:txbxContent>
                      </wps:txbx>
                      <wps:bodyPr rot="0" spcFirstLastPara="0" vertOverflow="overflow" horzOverflow="overflow" vert="horz" wrap="square" lIns="27432" tIns="0" rIns="27432"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DD30741"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108" o:spid="_x0000_s1033" type="#_x0000_t62" style="position:absolute;margin-left:375.3pt;margin-top:49.75pt;width:40.35pt;height:12.3pt;rotation:5177311fd;z-index:251707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hDWg3QIAAFAGAAAOAAAAZHJzL2Uyb0RvYy54bWysVd9v2yAQfp+0/wHxvjp2k7iN6lRRqk6T&#10;qrbqD/WZYIg9YWBA4mR//Q6wnaTtXqblwTqO47vvPo7L1fWuEWjLjK2VLHB6NsKISarKWq4L/Ppy&#10;++0CI+uILIlQkhV4zyy+nn/9ctXqGctUpUTJDAIQaWetLnDlnJ4liaUVa4g9U5pJ2OTKNMTB0qyT&#10;0pAW0BuRZKPRNGmVKbVRlFkL3pu4iecBn3NG3QPnljkkCgzcXPia8F35bzK/IrO1IbqqaUeD/AOL&#10;htQSkg5QN8QRtDH1B6impkZZxd0ZVU2iOK8pCzVANenoXTXPFdEs1ALiWD3IZP8fLL3fPutHAzK0&#10;2s4smL6KHTcNMgrUGufnl5f5KNQGbNEuSLcfpGM7hyg4J2k2znKMKGylk+k4C9ImEcpDamPdd6Ya&#10;5I0Ct6xcsye1keUT3NGSCKE2LmQh2zvrgpQlkqSBniHlzxQj3gi4mS0RKMvGF1l3c0cx2XHMeJLl&#10;048x58cx6XQ6zX0M0OyygtUT9RSsEnV5WwsRFr4n2VIYBCQKvFqnka/QFYmufAS/DjB0sI8O8CdA&#10;QqLWq3SRTwLCyeZw7pAlMjyKApZCAu7hyoLl9oJ5okI+MY7qEq4liwlOmRNKmXSRva1IyWKqyV/Z&#10;B0CPzEGKAbsD+Bw7cu7i/VEWHuNwOHbUu2J7YvHwcCJkVtINh5taKvNZZQKq6jLH+F6kKI1Xye1W&#10;O9CmwOHmvWelyv2jie0OI8JqeltDj94R6x6JgZ4DJ0w49wAfLhRcneosjCplfn/m9/HwSGEXoxam&#10;S4Htrw0xDCPxQ8LzzfLxOfSrCwvAN8feVe+Vm2apoNWg+4FVMH2sE73JjWreYAAufDbYIpJCzgJT&#10;Z/rF0sVpByOUssUihMHo0cTdyWdNPbjX13f9y+6NGN09UAcv+171E6h7IFHbQ6w/KdVi4xSvnd88&#10;6NktYGyBdTIXj9ch6vBHMP8DAAD//wMAUEsDBBQABgAIAAAAIQAKViMW4QAAAAoBAAAPAAAAZHJz&#10;L2Rvd25yZXYueG1sTI9NT8MwDIbvSPyHyEjcWNqN0ao0nQaDXUCCfcA5a7y2onGqJuvKv8ec4GbL&#10;j14/b74YbSsG7H3jSEE8iUAglc40VCnY755vUhA+aDK6dYQKvtHDori8yHVm3Jk2OGxDJTiEfKYV&#10;1CF0mZS+rNFqP3EdEt+Orrc68NpX0vT6zOG2ldMoupNWN8Qfat3hY43l1/ZkFaw+356G/fpI6+X8&#10;tXtJVg8f72FU6vpqXN6DCDiGPxh+9VkdCnY6uBMZL1oFSZImjPIQ34JgII1mMxAHJufTGGSRy/8V&#10;ih8AAAD//wMAUEsBAi0AFAAGAAgAAAAhALaDOJL+AAAA4QEAABMAAAAAAAAAAAAAAAAAAAAAAFtD&#10;b250ZW50X1R5cGVzXS54bWxQSwECLQAUAAYACAAAACEAOP0h/9YAAACUAQAACwAAAAAAAAAAAAAA&#10;AAAvAQAAX3JlbHMvLnJlbHNQSwECLQAUAAYACAAAACEA6oQ1oN0CAABQBgAADgAAAAAAAAAAAAAA&#10;AAAuAgAAZHJzL2Uyb0RvYy54bWxQSwECLQAUAAYACAAAACEAClYjFuEAAAAKAQAADwAAAAAAAAAA&#10;AAAAAAA3BQAAZHJzL2Rvd25yZXYueG1sUEsFBgAAAAAEAAQA8wAAAEUGAAAAAA==&#10;" adj="15656,20580" fillcolor="white [3212]" strokecolor="white [3212]" strokeweight="1.25pt">
                <v:fill opacity="46003f"/>
                <v:textbox inset="2.16pt,0,2.16pt,0">
                  <w:txbxContent>
                    <w:p w14:paraId="4739CF10" w14:textId="77777777" w:rsidR="00B3448C" w:rsidRPr="009F7590" w:rsidRDefault="00B3448C" w:rsidP="00B3448C">
                      <w:pPr>
                        <w:jc w:val="center"/>
                      </w:pPr>
                      <w:r>
                        <w:rPr>
                          <w:b/>
                          <w:bCs/>
                          <w:color w:val="000000" w:themeColor="text1"/>
                          <w:sz w:val="16"/>
                          <w:szCs w:val="16"/>
                        </w:rPr>
                        <w:t>Out</w:t>
                      </w:r>
                      <w:r w:rsidRPr="009F7590">
                        <w:rPr>
                          <w:b/>
                          <w:bCs/>
                          <w:color w:val="000000" w:themeColor="text1"/>
                          <w:sz w:val="16"/>
                          <w:szCs w:val="16"/>
                        </w:rPr>
                        <w:t>flow</w:t>
                      </w:r>
                    </w:p>
                  </w:txbxContent>
                </v:textbox>
              </v:shape>
            </w:pict>
          </mc:Fallback>
        </mc:AlternateContent>
      </w:r>
      <w:r w:rsidR="00407EFC">
        <w:rPr>
          <w:rFonts w:ascii="Times New Roman" w:hAnsi="Times New Roman"/>
          <w:noProof/>
          <w:sz w:val="24"/>
          <w:szCs w:val="24"/>
        </w:rPr>
        <mc:AlternateContent>
          <mc:Choice Requires="wps">
            <w:drawing>
              <wp:anchor distT="0" distB="0" distL="114300" distR="114300" simplePos="0" relativeHeight="251705344" behindDoc="0" locked="0" layoutInCell="1" allowOverlap="1" wp14:anchorId="2F6719C8" wp14:editId="1969429E">
                <wp:simplePos x="0" y="0"/>
                <wp:positionH relativeFrom="column">
                  <wp:posOffset>2430780</wp:posOffset>
                </wp:positionH>
                <wp:positionV relativeFrom="paragraph">
                  <wp:posOffset>2545080</wp:posOffset>
                </wp:positionV>
                <wp:extent cx="45719" cy="133350"/>
                <wp:effectExtent l="38100" t="38100" r="50165" b="19050"/>
                <wp:wrapNone/>
                <wp:docPr id="1336166317" name="Straight Arrow Connector 1336166317"/>
                <wp:cNvGraphicFramePr/>
                <a:graphic xmlns:a="http://schemas.openxmlformats.org/drawingml/2006/main">
                  <a:graphicData uri="http://schemas.microsoft.com/office/word/2010/wordprocessingShape">
                    <wps:wsp>
                      <wps:cNvCnPr/>
                      <wps:spPr>
                        <a:xfrm flipH="1" flipV="1">
                          <a:off x="0" y="0"/>
                          <a:ext cx="45719" cy="133350"/>
                        </a:xfrm>
                        <a:prstGeom prst="straightConnector1">
                          <a:avLst/>
                        </a:prstGeom>
                        <a:solidFill>
                          <a:schemeClr val="bg1">
                            <a:alpha val="70000"/>
                          </a:schemeClr>
                        </a:solidFill>
                        <a:ln w="15875">
                          <a:solidFill>
                            <a:schemeClr val="bg1"/>
                          </a:solidFill>
                          <a:tailEnd type="triangle"/>
                        </a:ln>
                      </wps:spPr>
                      <wps:style>
                        <a:lnRef idx="2">
                          <a:schemeClr val="accent1">
                            <a:shade val="50000"/>
                          </a:schemeClr>
                        </a:lnRef>
                        <a:fillRef idx="1">
                          <a:schemeClr val="accent1"/>
                        </a:fillRef>
                        <a:effectRef idx="0">
                          <a:schemeClr val="accent1"/>
                        </a:effectRef>
                        <a:fontRef idx="minor">
                          <a:schemeClr val="lt1"/>
                        </a:fontRef>
                      </wps:style>
                      <wps:bodyPr/>
                    </wps:wsp>
                  </a:graphicData>
                </a:graphic>
                <wp14:sizeRelH relativeFrom="margin">
                  <wp14:pctWidth>0</wp14:pctWidth>
                </wp14:sizeRelH>
                <wp14:sizeRelV relativeFrom="margin">
                  <wp14:pctHeight>0</wp14:pctHeight>
                </wp14:sizeRelV>
              </wp:anchor>
            </w:drawing>
          </mc:Choice>
          <mc:Fallback>
            <w:pict>
              <v:shapetype w14:anchorId="7A6002B2" id="_x0000_t32" coordsize="21600,21600" o:spt="32" o:oned="t" path="m,l21600,21600e" filled="f">
                <v:path arrowok="t" fillok="f" o:connecttype="none"/>
                <o:lock v:ext="edit" shapetype="t"/>
              </v:shapetype>
              <v:shape id="Straight Arrow Connector 1336166317" o:spid="_x0000_s1026" type="#_x0000_t32" style="position:absolute;margin-left:191.4pt;margin-top:200.4pt;width:3.6pt;height:10.5pt;flip:x y;z-index:251705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godxCAIAAJgEAAAOAAAAZHJzL2Uyb0RvYy54bWysVE2P0zAQvSPxHyzfadKW0CVquocuCwcE&#10;q+Xj7jrjxJJjW7Zp2n/P2M5mCywgIXKw/PXezHszzvb6NChyBOel0Q1dLkpKQHPTSt019Mvn2xdX&#10;lPjAdMuU0dDQM3h6vXv+bDvaGlamN6oFR5BE+3q0De1DsHVReN7DwPzCWNB4KIwbWMCl64rWsRHZ&#10;B1WsyvJVMRrXWmc4eI+7N/mQ7hK/EMDDRyE8BKIairmFNLo0HuJY7Las7hyzveRTGuwfshiY1Bh0&#10;prphgZFvTv5CNUjujDciLLgZCiOE5JA0oJpl+ZOaTz2zkLSgOd7ONvn/R8s/HPf6zqENo/W1t3cu&#10;qjgJNxChpH2HNaVp9jXO4hnmTE7JwPNsIJwC4bj5stosX1PC8WS5Xq+r5G+R+SLWOh/eghlInDTU&#10;B8dk14e90RorZVyOwI7vfcCMEPgAiGBvlGxvpVJpERsE9sqRI8PSHroJqmzP8tamxC/WF2lSO8Xb&#10;eXVJpDQZMdvqalMleX+LMhFeUgQm1RvdknC22OHBSaY7BVNopTHmo7dpFs4Kogil70EQ2aJzqxz8&#10;R1WMc9AhK/M9ayErq36rLBFGZoE2zdwTwdPcWc90P0IhvZoZXP4psQyeESmy0WEGD1Ib9xSBQlVT&#10;5Hz/waRsTXTpYNpzaszkHrZ/qt30VOP7ulwn+OMPZfcdAAD//wMAUEsDBBQABgAIAAAAIQDdkjSt&#10;3gAAAAsBAAAPAAAAZHJzL2Rvd25yZXYueG1sTI/NTsMwEITvSLyDtUjcqB23qtwQp0JBIK4tXLi5&#10;8ZJE+CfEbhvenuXU3nZ3RrPfVNvZO3bCKQ0xaCgWAhiGNtohdBo+3l8eFLCUTbDGxYAafjHBtr69&#10;qUxp4zns8LTPHaOQkEqjoc95LDlPbY/epEUcMZD2FSdvMq1Tx+1kzhTuHZdCrLk3Q6APvRmx6bH9&#10;3h+9htfC7xq54u7zbZCbtepMo55/tL6/m58egWWc88UM//iEDjUxHeIx2MSchqWShJ41rISggRzL&#10;jaB2B7rIQgGvK37dof4DAAD//wMAUEsBAi0AFAAGAAgAAAAhALaDOJL+AAAA4QEAABMAAAAAAAAA&#10;AAAAAAAAAAAAAFtDb250ZW50X1R5cGVzXS54bWxQSwECLQAUAAYACAAAACEAOP0h/9YAAACUAQAA&#10;CwAAAAAAAAAAAAAAAAAvAQAAX3JlbHMvLnJlbHNQSwECLQAUAAYACAAAACEAd4KHcQgCAACYBAAA&#10;DgAAAAAAAAAAAAAAAAAuAgAAZHJzL2Uyb0RvYy54bWxQSwECLQAUAAYACAAAACEA3ZI0rd4AAAAL&#10;AQAADwAAAAAAAAAAAAAAAABiBAAAZHJzL2Rvd25yZXYueG1sUEsFBgAAAAAEAAQA8wAAAG0FAAAA&#10;AA==&#10;" filled="t" fillcolor="white [3212]" strokecolor="white [3212]" strokeweight="1.25pt">
                <v:fill opacity="46003f"/>
                <v:stroke endarrow="block"/>
              </v:shape>
            </w:pict>
          </mc:Fallback>
        </mc:AlternateContent>
      </w:r>
      <w:r w:rsidR="00407EFC">
        <w:rPr>
          <w:rFonts w:ascii="Times New Roman" w:hAnsi="Times New Roman"/>
          <w:noProof/>
          <w:sz w:val="24"/>
          <w:szCs w:val="24"/>
        </w:rPr>
        <mc:AlternateContent>
          <mc:Choice Requires="wps">
            <w:drawing>
              <wp:anchor distT="0" distB="0" distL="114300" distR="114300" simplePos="0" relativeHeight="251703296" behindDoc="0" locked="0" layoutInCell="1" allowOverlap="1" wp14:anchorId="4737F351" wp14:editId="4D3AFBAD">
                <wp:simplePos x="0" y="0"/>
                <wp:positionH relativeFrom="column">
                  <wp:posOffset>1181100</wp:posOffset>
                </wp:positionH>
                <wp:positionV relativeFrom="paragraph">
                  <wp:posOffset>2575560</wp:posOffset>
                </wp:positionV>
                <wp:extent cx="57150" cy="129540"/>
                <wp:effectExtent l="19050" t="38100" r="57150" b="22860"/>
                <wp:wrapNone/>
                <wp:docPr id="1336166316" name="Straight Arrow Connector 1336166316"/>
                <wp:cNvGraphicFramePr/>
                <a:graphic xmlns:a="http://schemas.openxmlformats.org/drawingml/2006/main">
                  <a:graphicData uri="http://schemas.microsoft.com/office/word/2010/wordprocessingShape">
                    <wps:wsp>
                      <wps:cNvCnPr/>
                      <wps:spPr>
                        <a:xfrm flipV="1">
                          <a:off x="0" y="0"/>
                          <a:ext cx="57150" cy="129540"/>
                        </a:xfrm>
                        <a:prstGeom prst="straightConnector1">
                          <a:avLst/>
                        </a:prstGeom>
                        <a:solidFill>
                          <a:schemeClr val="bg1">
                            <a:alpha val="70000"/>
                          </a:schemeClr>
                        </a:solidFill>
                        <a:ln w="15875">
                          <a:solidFill>
                            <a:schemeClr val="bg1"/>
                          </a:solidFill>
                          <a:tailEnd type="triangle"/>
                        </a:ln>
                      </wps:spPr>
                      <wps:style>
                        <a:lnRef idx="2">
                          <a:schemeClr val="accent1">
                            <a:shade val="50000"/>
                          </a:schemeClr>
                        </a:lnRef>
                        <a:fillRef idx="1">
                          <a:schemeClr val="accent1"/>
                        </a:fillRef>
                        <a:effectRef idx="0">
                          <a:schemeClr val="accent1"/>
                        </a:effectRef>
                        <a:fontRef idx="minor">
                          <a:schemeClr val="lt1"/>
                        </a:fontRef>
                      </wps:style>
                      <wps:bodyPr/>
                    </wps:wsp>
                  </a:graphicData>
                </a:graphic>
                <wp14:sizeRelH relativeFrom="margin">
                  <wp14:pctWidth>0</wp14:pctWidth>
                </wp14:sizeRelH>
                <wp14:sizeRelV relativeFrom="margin">
                  <wp14:pctHeight>0</wp14:pctHeight>
                </wp14:sizeRelV>
              </wp:anchor>
            </w:drawing>
          </mc:Choice>
          <mc:Fallback>
            <w:pict>
              <v:shape w14:anchorId="1BD49457" id="Straight Arrow Connector 1336166316" o:spid="_x0000_s1026" type="#_x0000_t32" style="position:absolute;margin-left:93pt;margin-top:202.8pt;width:4.5pt;height:10.2pt;flip:y;z-index:251703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vMzgAgIAAI4EAAAOAAAAZHJzL2Uyb0RvYy54bWysVE2P0zAQvSPxH6zcadKK0N2o6R66LBcE&#10;K2C5u/Y4seTYlm2a5t8ztrPZAgtIiBwsf703896Ms7s5D4qcwHlpdFusV1VBQDPDpe7a4uHL3aur&#10;gvhANafKaGiLCXxxs3/5YjfaBjamN4qDI0iifTPatuhDsE1ZetbDQP3KWNB4KIwbaMCl60ru6Ijs&#10;gyo3VfWmHI3j1hkG3uPubT4s9olfCGDhoxAeAlFtgbmFNLo0HuNY7ne06Ry1vWRzGvQfshio1Bh0&#10;obqlgZJvTv5CNUjmjDcirJgZSiOEZJA0oJp19ZOazz21kLSgOd4uNvn/R8s+nA763qENo/WNt/cu&#10;qjgLNxChpP2KNU26MFNyTrZNi21wDoThZr1d1+gtw5P15rp+nVwtM0tks86Hd2AGEidt4YOjsuvD&#10;wWiN9TEuR6Cn9z5gHgh8BESwN0ryO6lUWsS2gINy5ESxoMduhirb07y1rfCLVUWa1ETxdl5dEilN&#10;Rsy2vtrWSd7fosyElxSBSvVWcxImi30dnKS6UzCHVhpjPjmaZmFSEEUo/QkEkRyd2+TgP6qijIEO&#10;WZnvKYesrP6tskQYmQXatHDPBM9zZz3z/QiF9FYWcPWnxDJ4QaTIRocFPEht3HMEClXNkfP9R5Oy&#10;NdGlo+FTasfkHjZ9qt38QOOrulwn+NNvZP8dAAD//wMAUEsDBBQABgAIAAAAIQDPEUp43QAAAAsB&#10;AAAPAAAAZHJzL2Rvd25yZXYueG1sTE/JasMwEL0X+g9iCr2URm5obNe1HEIgUEIuWQ49KtbUNrVG&#10;RlIS5+87OTXHt/CWcj7aXpzRh86RgrdJAgKpdqajRsFhv3rNQYSoyejeESq4YoB59fhQ6sK4C23x&#10;vIuN4BAKhVbQxjgUUoa6RavDxA1IrP04b3Vk6BtpvL5wuO3lNElSaXVH3NDqAZct1r+7k1WQOZlv&#10;Bvz+omz9Ig+bpc/Wi0yp56dx8Qki4hj/zXCbz9Oh4k1HdyITRM84T/lLVPCezFIQN8fHjJkjM1OW&#10;ZFXK+w/VHwAAAP//AwBQSwECLQAUAAYACAAAACEAtoM4kv4AAADhAQAAEwAAAAAAAAAAAAAAAAAA&#10;AAAAW0NvbnRlbnRfVHlwZXNdLnhtbFBLAQItABQABgAIAAAAIQA4/SH/1gAAAJQBAAALAAAAAAAA&#10;AAAAAAAAAC8BAABfcmVscy8ucmVsc1BLAQItABQABgAIAAAAIQAxvMzgAgIAAI4EAAAOAAAAAAAA&#10;AAAAAAAAAC4CAABkcnMvZTJvRG9jLnhtbFBLAQItABQABgAIAAAAIQDPEUp43QAAAAsBAAAPAAAA&#10;AAAAAAAAAAAAAFwEAABkcnMvZG93bnJldi54bWxQSwUGAAAAAAQABADzAAAAZgUAAAAA&#10;" filled="t" fillcolor="white [3212]" strokecolor="white [3212]" strokeweight="1.25pt">
                <v:fill opacity="46003f"/>
                <v:stroke endarrow="block"/>
              </v:shape>
            </w:pict>
          </mc:Fallback>
        </mc:AlternateContent>
      </w:r>
      <w:r w:rsidR="002F5026">
        <w:rPr>
          <w:rFonts w:ascii="Times New Roman" w:hAnsi="Times New Roman"/>
          <w:i/>
          <w:iCs/>
          <w:noProof/>
          <w:sz w:val="24"/>
          <w:szCs w:val="24"/>
        </w:rPr>
        <mc:AlternateContent>
          <mc:Choice Requires="wps">
            <w:drawing>
              <wp:anchor distT="0" distB="0" distL="114300" distR="114300" simplePos="0" relativeHeight="251701248" behindDoc="0" locked="0" layoutInCell="1" allowOverlap="1" wp14:anchorId="79AD7438" wp14:editId="6A12CDC7">
                <wp:simplePos x="0" y="0"/>
                <wp:positionH relativeFrom="column">
                  <wp:posOffset>906780</wp:posOffset>
                </wp:positionH>
                <wp:positionV relativeFrom="paragraph">
                  <wp:posOffset>2705100</wp:posOffset>
                </wp:positionV>
                <wp:extent cx="460858" cy="1594"/>
                <wp:effectExtent l="19050" t="19050" r="34925" b="36830"/>
                <wp:wrapNone/>
                <wp:docPr id="1336166315" name="Straight Connector 1336166315"/>
                <wp:cNvGraphicFramePr/>
                <a:graphic xmlns:a="http://schemas.openxmlformats.org/drawingml/2006/main">
                  <a:graphicData uri="http://schemas.microsoft.com/office/word/2010/wordprocessingShape">
                    <wps:wsp>
                      <wps:cNvCnPr/>
                      <wps:spPr>
                        <a:xfrm flipV="1">
                          <a:off x="0" y="0"/>
                          <a:ext cx="460858" cy="1594"/>
                        </a:xfrm>
                        <a:prstGeom prst="line">
                          <a:avLst/>
                        </a:prstGeom>
                        <a:solidFill>
                          <a:schemeClr val="bg1">
                            <a:alpha val="70000"/>
                          </a:schemeClr>
                        </a:solidFill>
                        <a:ln w="38100">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14:sizeRelH relativeFrom="margin">
                  <wp14:pctWidth>0</wp14:pctWidth>
                </wp14:sizeRelH>
                <wp14:sizeRelV relativeFrom="margin">
                  <wp14:pctHeight>0</wp14:pctHeight>
                </wp14:sizeRelV>
              </wp:anchor>
            </w:drawing>
          </mc:Choice>
          <mc:Fallback>
            <w:pict>
              <v:line w14:anchorId="587A47FB" id="Straight Connector 1336166315" o:spid="_x0000_s1026" style="position:absolute;flip:y;z-index:251701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71.4pt,213pt" to="107.7pt,213.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Wemx6AEAAGMEAAAOAAAAZHJzL2Uyb0RvYy54bWysVE1vGyEQvVfqf0Dc6127cequvM4hUXqp&#10;2qhfdwyDF4kvAfXa/74DbDZJm1ZV1T0gGGbevPeA3V6djCZHCFE529PloqUELHdC2UNPv365fbWh&#10;JCZmBdPOQk/PEOnV7uWL7eg7WLnBaQGBIIiN3eh7OqTku6aJfADD4sJ5sLgpXTAs4TIcGhHYiOhG&#10;N6u2vWxGF4QPjkOMGL2pm3RX8KUEnj5KGSER3VPklsoYyrjPY7Pbsu4QmB8Un2iwf2BhmLLYdIa6&#10;YYmR70H9AmUUDy46mRbcmcZJqTgUDahm2f6k5vPAPBQtaE70s03x/8HyD8drexfQhtHHLvq7kFWc&#10;ZDBEauW/4ZkWXciUnIpt59k2OCXCMXhx2W7WeM4ct5brtxfZ1KaCZDAfYnoHzpA86alWNmtiHTu+&#10;j6mm3qfkcHRaiVuldVnkewDXOpAjwxPcHyobpv3AauhNi9/UsdyanF36PwHSlow9fb1ZYvLfdKm8&#10;HkGgIG0R98GmMktnDRlP208giRJox6o2eMqccQ42VfZxYAIq+/Vv2RfAjCzRihl7Angeu3Ke8nMp&#10;lAcwF0/K/1Q8V5TOzqa52CjrwnPKNKqaOtf8e5OqNdmlvRPncseKe3iTy/lMry4/lcfrUv7wb9j9&#10;AAAA//8DAFBLAwQUAAYACAAAACEALKTJr+AAAAALAQAADwAAAGRycy9kb3ducmV2LnhtbEyPzU7D&#10;MBCE70i8g7VIXBB1GkKFQpwKIXGgqEKUivM2dn7UeB3ZTpq+PQsXOM7saPabYj3bXkzGh86RguUi&#10;AWGocrqjRsH+8+X2AUSISBp7R0bB2QRYl5cXBebanejDTLvYCC6hkKOCNsYhlzJUrbEYFm4wxLfa&#10;eYuRpW+k9njictvLNElW0mJH/KHFwTy3pjruRqugvnn1uK2/zvs3122Odnzf9ptJqeur+ekRRDRz&#10;/AvDDz6jQ8lMBzeSDqJnnaWMHhVk6YpHcSJd3mcgDr/OHciykP83lN8AAAD//wMAUEsBAi0AFAAG&#10;AAgAAAAhALaDOJL+AAAA4QEAABMAAAAAAAAAAAAAAAAAAAAAAFtDb250ZW50X1R5cGVzXS54bWxQ&#10;SwECLQAUAAYACAAAACEAOP0h/9YAAACUAQAACwAAAAAAAAAAAAAAAAAvAQAAX3JlbHMvLnJlbHNQ&#10;SwECLQAUAAYACAAAACEASVnpsegBAABjBAAADgAAAAAAAAAAAAAAAAAuAgAAZHJzL2Uyb0RvYy54&#10;bWxQSwECLQAUAAYACAAAACEALKTJr+AAAAALAQAADwAAAAAAAAAAAAAAAABCBAAAZHJzL2Rvd25y&#10;ZXYueG1sUEsFBgAAAAAEAAQA8wAAAE8FAAAAAA==&#10;" filled="t" fillcolor="white [3212]" strokecolor="white [3212]" strokeweight="3pt">
                <v:fill opacity="46003f"/>
              </v:line>
            </w:pict>
          </mc:Fallback>
        </mc:AlternateContent>
      </w:r>
      <w:r w:rsidR="002F5026">
        <w:rPr>
          <w:rFonts w:ascii="Times New Roman" w:hAnsi="Times New Roman"/>
          <w:i/>
          <w:iCs/>
          <w:noProof/>
          <w:sz w:val="24"/>
          <w:szCs w:val="24"/>
        </w:rPr>
        <mc:AlternateContent>
          <mc:Choice Requires="wps">
            <w:drawing>
              <wp:anchor distT="0" distB="0" distL="114300" distR="114300" simplePos="0" relativeHeight="251699200" behindDoc="0" locked="0" layoutInCell="1" allowOverlap="1" wp14:anchorId="2E2FD2B8" wp14:editId="4A8081C9">
                <wp:simplePos x="0" y="0"/>
                <wp:positionH relativeFrom="column">
                  <wp:posOffset>2225040</wp:posOffset>
                </wp:positionH>
                <wp:positionV relativeFrom="paragraph">
                  <wp:posOffset>2689860</wp:posOffset>
                </wp:positionV>
                <wp:extent cx="460858" cy="1594"/>
                <wp:effectExtent l="19050" t="19050" r="34925" b="36830"/>
                <wp:wrapNone/>
                <wp:docPr id="1336166314" name="Straight Connector 1336166314"/>
                <wp:cNvGraphicFramePr/>
                <a:graphic xmlns:a="http://schemas.openxmlformats.org/drawingml/2006/main">
                  <a:graphicData uri="http://schemas.microsoft.com/office/word/2010/wordprocessingShape">
                    <wps:wsp>
                      <wps:cNvCnPr/>
                      <wps:spPr>
                        <a:xfrm flipV="1">
                          <a:off x="0" y="0"/>
                          <a:ext cx="460858" cy="1594"/>
                        </a:xfrm>
                        <a:prstGeom prst="line">
                          <a:avLst/>
                        </a:prstGeom>
                        <a:solidFill>
                          <a:schemeClr val="bg1">
                            <a:alpha val="70000"/>
                          </a:schemeClr>
                        </a:solidFill>
                        <a:ln w="38100">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14:sizeRelH relativeFrom="margin">
                  <wp14:pctWidth>0</wp14:pctWidth>
                </wp14:sizeRelH>
                <wp14:sizeRelV relativeFrom="margin">
                  <wp14:pctHeight>0</wp14:pctHeight>
                </wp14:sizeRelV>
              </wp:anchor>
            </w:drawing>
          </mc:Choice>
          <mc:Fallback>
            <w:pict>
              <v:line w14:anchorId="7B60A78C" id="Straight Connector 1336166314" o:spid="_x0000_s1026" style="position:absolute;flip:y;z-index:2516992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75.2pt,211.8pt" to="211.5pt,211.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Wemx6AEAAGMEAAAOAAAAZHJzL2Uyb0RvYy54bWysVE1vGyEQvVfqf0Dc6127cequvM4hUXqp&#10;2qhfdwyDF4kvAfXa/74DbDZJm1ZV1T0gGGbevPeA3V6djCZHCFE529PloqUELHdC2UNPv365fbWh&#10;JCZmBdPOQk/PEOnV7uWL7eg7WLnBaQGBIIiN3eh7OqTku6aJfADD4sJ5sLgpXTAs4TIcGhHYiOhG&#10;N6u2vWxGF4QPjkOMGL2pm3RX8KUEnj5KGSER3VPklsoYyrjPY7Pbsu4QmB8Un2iwf2BhmLLYdIa6&#10;YYmR70H9AmUUDy46mRbcmcZJqTgUDahm2f6k5vPAPBQtaE70s03x/8HyD8drexfQhtHHLvq7kFWc&#10;ZDBEauW/4ZkWXciUnIpt59k2OCXCMXhx2W7WeM4ct5brtxfZ1KaCZDAfYnoHzpA86alWNmtiHTu+&#10;j6mm3qfkcHRaiVuldVnkewDXOpAjwxPcHyobpv3AauhNi9/UsdyanF36PwHSlow9fb1ZYvLfdKm8&#10;HkGgIG0R98GmMktnDRlP208giRJox6o2eMqccQ42VfZxYAIq+/Vv2RfAjCzRihl7Angeu3Ke8nMp&#10;lAcwF0/K/1Q8V5TOzqa52CjrwnPKNKqaOtf8e5OqNdmlvRPncseKe3iTy/lMry4/lcfrUv7wb9j9&#10;AAAA//8DAFBLAwQUAAYACAAAACEAW3iQKOAAAAALAQAADwAAAGRycy9kb3ducmV2LnhtbEyPzUvD&#10;QBDF74L/wzKCF7Eb21pqzKaI4MFKEdvieZqdfND9CNlNmv73jr3o7T3mx5v3stVojRioC413Ch4m&#10;CQhyhdeNqxTsd2/3SxAhotNovCMFZwqwyq+vMky1P7kvGraxEhziQooK6hjbVMpQ1GQxTHxLjm+l&#10;7yxGtl0ldYcnDrdGTpNkIS02jj/U2NJrTcVx21sF5d17h5vy+7z/8M36aPvPjVkPSt3ejC/PICKN&#10;8Q+G3/pcHXLudPC900EYBbPHZM6ogvl0tgDBBAted7iIJ5B5Jv9vyH8AAAD//wMAUEsBAi0AFAAG&#10;AAgAAAAhALaDOJL+AAAA4QEAABMAAAAAAAAAAAAAAAAAAAAAAFtDb250ZW50X1R5cGVzXS54bWxQ&#10;SwECLQAUAAYACAAAACEAOP0h/9YAAACUAQAACwAAAAAAAAAAAAAAAAAvAQAAX3JlbHMvLnJlbHNQ&#10;SwECLQAUAAYACAAAACEASVnpsegBAABjBAAADgAAAAAAAAAAAAAAAAAuAgAAZHJzL2Uyb0RvYy54&#10;bWxQSwECLQAUAAYACAAAACEAW3iQKOAAAAALAQAADwAAAAAAAAAAAAAAAABCBAAAZHJzL2Rvd25y&#10;ZXYueG1sUEsFBgAAAAAEAAQA8wAAAE8FAAAAAA==&#10;" filled="t" fillcolor="white [3212]" strokecolor="white [3212]" strokeweight="3pt">
                <v:fill opacity="46003f"/>
              </v:line>
            </w:pict>
          </mc:Fallback>
        </mc:AlternateContent>
      </w:r>
      <w:r w:rsidR="008653B8">
        <w:rPr>
          <w:rFonts w:ascii="Times New Roman" w:hAnsi="Times New Roman"/>
          <w:noProof/>
          <w:sz w:val="24"/>
          <w:szCs w:val="24"/>
        </w:rPr>
        <mc:AlternateContent>
          <mc:Choice Requires="wps">
            <w:drawing>
              <wp:anchor distT="0" distB="0" distL="114300" distR="114300" simplePos="0" relativeHeight="251697152" behindDoc="0" locked="0" layoutInCell="1" allowOverlap="1" wp14:anchorId="44AD4901" wp14:editId="15A84480">
                <wp:simplePos x="0" y="0"/>
                <wp:positionH relativeFrom="column">
                  <wp:posOffset>2263140</wp:posOffset>
                </wp:positionH>
                <wp:positionV relativeFrom="paragraph">
                  <wp:posOffset>2712720</wp:posOffset>
                </wp:positionV>
                <wp:extent cx="386715" cy="173355"/>
                <wp:effectExtent l="0" t="0" r="13335" b="17145"/>
                <wp:wrapNone/>
                <wp:docPr id="1336166312" name="Speech Bubble: Rectangle with Corners Rounded 1336166312"/>
                <wp:cNvGraphicFramePr/>
                <a:graphic xmlns:a="http://schemas.openxmlformats.org/drawingml/2006/main">
                  <a:graphicData uri="http://schemas.microsoft.com/office/word/2010/wordprocessingShape">
                    <wps:wsp>
                      <wps:cNvSpPr/>
                      <wps:spPr>
                        <a:xfrm>
                          <a:off x="0" y="0"/>
                          <a:ext cx="386715" cy="173355"/>
                        </a:xfrm>
                        <a:prstGeom prst="wedgeRoundRectCallout">
                          <a:avLst>
                            <a:gd name="adj1" fmla="val 22482"/>
                            <a:gd name="adj2" fmla="val 45276"/>
                            <a:gd name="adj3" fmla="val 16667"/>
                          </a:avLst>
                        </a:prstGeom>
                        <a:solidFill>
                          <a:schemeClr val="bg1">
                            <a:alpha val="70000"/>
                          </a:schemeClr>
                        </a:solidFill>
                        <a:ln w="15875">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6534579" w14:textId="77777777" w:rsidR="008653B8" w:rsidRPr="009F7590" w:rsidRDefault="008653B8" w:rsidP="008653B8">
                            <w:pPr>
                              <w:jc w:val="center"/>
                            </w:pPr>
                            <w:r w:rsidRPr="009F7590">
                              <w:rPr>
                                <w:b/>
                                <w:bCs/>
                                <w:color w:val="000000" w:themeColor="text1"/>
                                <w:sz w:val="16"/>
                                <w:szCs w:val="16"/>
                              </w:rPr>
                              <w:t>Inflow</w:t>
                            </w:r>
                          </w:p>
                        </w:txbxContent>
                      </wps:txbx>
                      <wps:bodyPr rot="0" spcFirstLastPara="0" vertOverflow="overflow" horzOverflow="overflow" vert="horz" wrap="square" lIns="27432" tIns="0" rIns="27432"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AD4901" id="Speech Bubble: Rectangle with Corners Rounded 1336166312" o:spid="_x0000_s1034" type="#_x0000_t62" style="position:absolute;margin-left:178.2pt;margin-top:213.6pt;width:30.45pt;height:13.65pt;z-index:251697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zy0gIAAEIGAAAOAAAAZHJzL2Uyb0RvYy54bWysVE1v2zAMvQ/YfxB0Xx07zQeCOkWQosOA&#10;oi36gZ4VWYo9yKImKXGyXz9Kdpxk7XYYloNDUeTj0xPFq+tdrchWWFeBzml6MaBEaA5Fpdc5fX25&#10;/TKlxHmmC6ZAi5zuhaPX88+frhozExmUoAphCYJoN2tMTkvvzSxJHC9FzdwFGKFxU4KtmcelXSeF&#10;ZQ2i1yrJBoNx0oAtjAUunEPvTbtJ5xFfSsH9g5ROeKJyitx8/Nr4XYVvMr9is7Vlpqx4R4P9A4ua&#10;VRqL9lA3zDOysdU7qLriFhxIf8GhTkDKiot4BjxNOvjtNM8lMyKeBcVxppfJ/T9Yfr99No8WZWiM&#10;mzk0wyl20tbhH/mRXRRr34sldp5wdA6n40k6ooTjVjoZDkejIGZyTDbW+a8CahKMnDaiWIsn2Oji&#10;CW9lyZSCjY+ase2d81G8gmhWY5ew4ntKiawV3sWWKZJll9Osu6uTmOw05nKUTcbvY4anMel4PJ50&#10;NLuqSPhANFBwoKritlIqLkIXiqWyBEnkdLVOW77KlKx1TQb46wBjz4boqMIZkNKkQZVG08koIpxt&#10;9nnHKq2QJ1HIUmnEPV5StPxeiUBU6SchSVXgtWRtgXPmjHOhfcvelawQbanRH9lHwIAsUYoeuwP4&#10;GLvl3MWHVBGfX588+BuxNrnPiJVB+z65rjTYjwAUnqqr3MYfRGqlCSr53WqH2uR0GiKDZwXF/tES&#10;C+04cIbfVtijd8z5R2ax53BS4EzzD/iRCvDqoLMoKcH+/Mgf4vFZ4i4lDc6TnLofG2YFJeqbxgeb&#10;TS6H2K8+LhDfnnpXB6/e1EvAVsPuR1bRDLFeHUxpoX7DkbcI1XCLaY41c8q9PSyWvp1vODS5WCxi&#10;GA4bw/ydfjY8gAd9Q9e/7N6YNd0D9fiy7+Ewc9gsPpBW22NsyNSw2HiQlQ+bRz27BQ4qtM4m4ek6&#10;Rh1H//wXAAAA//8DAFBLAwQUAAYACAAAACEAyWYxXuIAAAALAQAADwAAAGRycy9kb3ducmV2Lnht&#10;bEyPwUrDQBCG74LvsIzgReym6SaVmE0pgqAXwVTwOs1Ok9Dsbshu2+jTO570NsN8/PP95Wa2gzjT&#10;FHrvNCwXCQhyjTe9azV87J7vH0CEiM7g4B1p+KIAm+r6qsTC+It7p3MdW8EhLhSooYtxLKQMTUcW&#10;w8KP5Ph28JPFyOvUSjPhhcPtINMkyaXF3vGHDkd66qg51ierwSR1jm9NPKTHz7vv13ansm3/ovXt&#10;zbx9BBFpjn8w/OqzOlTstPcnZ4IYNKyyXDGqQaXrFAQTarlegdjzkKkMZFXK/x2qHwAAAP//AwBQ&#10;SwECLQAUAAYACAAAACEAtoM4kv4AAADhAQAAEwAAAAAAAAAAAAAAAAAAAAAAW0NvbnRlbnRfVHlw&#10;ZXNdLnhtbFBLAQItABQABgAIAAAAIQA4/SH/1gAAAJQBAAALAAAAAAAAAAAAAAAAAC8BAABfcmVs&#10;cy8ucmVsc1BLAQItABQABgAIAAAAIQDA+Pzy0gIAAEIGAAAOAAAAAAAAAAAAAAAAAC4CAABkcnMv&#10;ZTJvRG9jLnhtbFBLAQItABQABgAIAAAAIQDJZjFe4gAAAAsBAAAPAAAAAAAAAAAAAAAAACwFAABk&#10;cnMvZG93bnJldi54bWxQSwUGAAAAAAQABADzAAAAOwYAAAAA&#10;" adj="15656,20580" fillcolor="white [3212]" strokecolor="white [3212]" strokeweight="1.25pt">
                <v:fill opacity="46003f"/>
                <v:textbox inset="2.16pt,0,2.16pt,0">
                  <w:txbxContent>
                    <w:p w14:paraId="06534579" w14:textId="77777777" w:rsidR="008653B8" w:rsidRPr="009F7590" w:rsidRDefault="008653B8" w:rsidP="008653B8">
                      <w:pPr>
                        <w:jc w:val="center"/>
                      </w:pPr>
                      <w:r w:rsidRPr="009F7590">
                        <w:rPr>
                          <w:b/>
                          <w:bCs/>
                          <w:color w:val="000000" w:themeColor="text1"/>
                          <w:sz w:val="16"/>
                          <w:szCs w:val="16"/>
                        </w:rPr>
                        <w:t>Inflow</w:t>
                      </w:r>
                    </w:p>
                  </w:txbxContent>
                </v:textbox>
              </v:shape>
            </w:pict>
          </mc:Fallback>
        </mc:AlternateContent>
      </w:r>
      <w:r w:rsidR="008653B8">
        <w:rPr>
          <w:rFonts w:ascii="Times New Roman" w:hAnsi="Times New Roman"/>
          <w:noProof/>
          <w:sz w:val="24"/>
          <w:szCs w:val="24"/>
        </w:rPr>
        <mc:AlternateContent>
          <mc:Choice Requires="wps">
            <w:drawing>
              <wp:anchor distT="0" distB="0" distL="114300" distR="114300" simplePos="0" relativeHeight="251695104" behindDoc="0" locked="0" layoutInCell="1" allowOverlap="1" wp14:anchorId="3D622D50" wp14:editId="74224377">
                <wp:simplePos x="0" y="0"/>
                <wp:positionH relativeFrom="column">
                  <wp:posOffset>960120</wp:posOffset>
                </wp:positionH>
                <wp:positionV relativeFrom="paragraph">
                  <wp:posOffset>2724150</wp:posOffset>
                </wp:positionV>
                <wp:extent cx="386715" cy="173355"/>
                <wp:effectExtent l="0" t="0" r="13335" b="17145"/>
                <wp:wrapNone/>
                <wp:docPr id="106" name="Speech Bubble: Rectangle with Corners Rounded 106"/>
                <wp:cNvGraphicFramePr/>
                <a:graphic xmlns:a="http://schemas.openxmlformats.org/drawingml/2006/main">
                  <a:graphicData uri="http://schemas.microsoft.com/office/word/2010/wordprocessingShape">
                    <wps:wsp>
                      <wps:cNvSpPr/>
                      <wps:spPr>
                        <a:xfrm>
                          <a:off x="0" y="0"/>
                          <a:ext cx="386715" cy="173355"/>
                        </a:xfrm>
                        <a:prstGeom prst="wedgeRoundRectCallout">
                          <a:avLst>
                            <a:gd name="adj1" fmla="val 22482"/>
                            <a:gd name="adj2" fmla="val 45276"/>
                            <a:gd name="adj3" fmla="val 16667"/>
                          </a:avLst>
                        </a:prstGeom>
                        <a:solidFill>
                          <a:schemeClr val="bg1">
                            <a:alpha val="70000"/>
                          </a:schemeClr>
                        </a:solidFill>
                        <a:ln w="15875">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0825013" w14:textId="77777777" w:rsidR="008653B8" w:rsidRPr="009F7590" w:rsidRDefault="008653B8" w:rsidP="008653B8">
                            <w:pPr>
                              <w:jc w:val="center"/>
                            </w:pPr>
                            <w:r w:rsidRPr="009F7590">
                              <w:rPr>
                                <w:b/>
                                <w:bCs/>
                                <w:color w:val="000000" w:themeColor="text1"/>
                                <w:sz w:val="16"/>
                                <w:szCs w:val="16"/>
                              </w:rPr>
                              <w:t>Inflow</w:t>
                            </w:r>
                          </w:p>
                        </w:txbxContent>
                      </wps:txbx>
                      <wps:bodyPr rot="0" spcFirstLastPara="0" vertOverflow="overflow" horzOverflow="overflow" vert="horz" wrap="square" lIns="27432" tIns="0" rIns="27432"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D622D50" id="Speech Bubble: Rectangle with Corners Rounded 106" o:spid="_x0000_s1035" type="#_x0000_t62" style="position:absolute;margin-left:75.6pt;margin-top:214.5pt;width:30.45pt;height:13.65pt;z-index:251695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D0eb0gIAAEIGAAAOAAAAZHJzL2Uyb0RvYy54bWysVE1v2zAMvQ/YfxB0X504zceCOkWQosOA&#10;oi3aDj0rshR7kEVNUmJnv36U7DjJ2u0wLAeHosjHpyeKV9dNpchOWFeCzujwYkCJ0BzyUm8y+u3l&#10;9tOMEueZzpkCLTK6F45eLz5+uKrNXKRQgMqFJQii3bw2GS28N/MkcbwQFXMXYITGTQm2Yh6XdpPk&#10;ltWIXqkkHQwmSQ02Nxa4cA69N+0mXUR8KQX3D1I64YnKKHLz8Wvjdx2+yeKKzTeWmaLkHQ32Dywq&#10;Vmos2kPdMM/I1pZvoKqSW3Ag/QWHKgEpSy7iGfA0w8Fvp3kumBHxLCiOM71M7v/B8vvds3m0KENt&#10;3NyhGU7RSFuFf+RHmijWvhdLNJ5wdI5mk+lwTAnHreF0NBqPg5jJMdlY578IqEgwMlqLfCOeYKvz&#10;J7yVFVMKtj5qxnZ3zkfxcqJZhV3C8u9DSmSl8C52TJE0vZyl3V2dxKSnMZfjdDp5GzM6jRlOJpNp&#10;R7OrioQPRAMFB6rMb0ul4iJ0oVgpS5BERtebYctXmYK1rukAfx1g7NkQHVU4A1Ka1KjSeDYdR4Sz&#10;zT7vWKUV8iQKWSqNuMdLipbfKxGIKv0kJClzvJa0LXDOnHEutG/Zu4Lloi01/iP7CBiQJUrRY3cA&#10;72O3nLv4kCri8+uTB38j1ib3GbEyaN8nV6UG+x6AwlN1ldv4g0itNEEl36wb1Cajn0Nk8Kwh3z9a&#10;YqEdB87w2xJ79I45/8gs9hxOCpxp/gE/UgFeHXQWJQXYn+/5Qzw+S9ylpMZ5klH3Y8usoER91fhg&#10;0+nlCPvVxwXi21Pv+uDV22oF2GrY/cgqmiHWq4MpLVSvOPKWoRpuMc2xZka5t4fFyrfzDYcmF8tl&#10;DMNhY5i/08+GB/Cgb+j6l+aVWdM9UI8v+x4OM4fN4wNptT3GhkwNy60HWfqwedSzW+CgQutsEp6u&#10;Y9Rx9C9+AQAA//8DAFBLAwQUAAYACAAAACEAbstKNeAAAAALAQAADwAAAGRycy9kb3ducmV2Lnht&#10;bEyPQUvDQBCF74L/YRnBi9hN1ibUmE0pgqAXwVTodZrdJqHZ2ZDdttFf73jS43vz8ea9cj27QZzt&#10;FHpPGtJFAsJS401PrYbP7cv9CkSISAYHT1bDlw2wrq6vSiyMv9CHPdexFRxCoUANXYxjIWVoOusw&#10;LPxoiW8HPzmMLKdWmgkvHO4GqZIklw574g8djva5s82xPjkNJqlzfG/iQR13d99v7XaZbfpXrW9v&#10;5s0TiGjn+AfDb32uDhV32vsTmSAG1lmqGNWwVI88igmVqhTEnp0sfwBZlfL/huoHAAD//wMAUEsB&#10;Ai0AFAAGAAgAAAAhALaDOJL+AAAA4QEAABMAAAAAAAAAAAAAAAAAAAAAAFtDb250ZW50X1R5cGVz&#10;XS54bWxQSwECLQAUAAYACAAAACEAOP0h/9YAAACUAQAACwAAAAAAAAAAAAAAAAAvAQAAX3JlbHMv&#10;LnJlbHNQSwECLQAUAAYACAAAACEATQ9Hm9ICAABCBgAADgAAAAAAAAAAAAAAAAAuAgAAZHJzL2Uy&#10;b0RvYy54bWxQSwECLQAUAAYACAAAACEAbstKNeAAAAALAQAADwAAAAAAAAAAAAAAAAAsBQAAZHJz&#10;L2Rvd25yZXYueG1sUEsFBgAAAAAEAAQA8wAAADkGAAAAAA==&#10;" adj="15656,20580" fillcolor="white [3212]" strokecolor="white [3212]" strokeweight="1.25pt">
                <v:fill opacity="46003f"/>
                <v:textbox inset="2.16pt,0,2.16pt,0">
                  <w:txbxContent>
                    <w:p w14:paraId="40825013" w14:textId="77777777" w:rsidR="008653B8" w:rsidRPr="009F7590" w:rsidRDefault="008653B8" w:rsidP="008653B8">
                      <w:pPr>
                        <w:jc w:val="center"/>
                      </w:pPr>
                      <w:r w:rsidRPr="009F7590">
                        <w:rPr>
                          <w:b/>
                          <w:bCs/>
                          <w:color w:val="000000" w:themeColor="text1"/>
                          <w:sz w:val="16"/>
                          <w:szCs w:val="16"/>
                        </w:rPr>
                        <w:t>Inflow</w:t>
                      </w:r>
                    </w:p>
                  </w:txbxContent>
                </v:textbox>
              </v:shape>
            </w:pict>
          </mc:Fallback>
        </mc:AlternateContent>
      </w:r>
      <w:r w:rsidR="001673CC">
        <w:rPr>
          <w:rFonts w:ascii="Times New Roman" w:hAnsi="Times New Roman"/>
          <w:noProof/>
          <w:sz w:val="24"/>
          <w:szCs w:val="24"/>
        </w:rPr>
        <mc:AlternateContent>
          <mc:Choice Requires="wps">
            <w:drawing>
              <wp:anchor distT="0" distB="0" distL="114300" distR="114300" simplePos="0" relativeHeight="251693056" behindDoc="0" locked="0" layoutInCell="1" allowOverlap="1" wp14:anchorId="0E219D29" wp14:editId="4DB095DA">
                <wp:simplePos x="0" y="0"/>
                <wp:positionH relativeFrom="column">
                  <wp:posOffset>396240</wp:posOffset>
                </wp:positionH>
                <wp:positionV relativeFrom="paragraph">
                  <wp:posOffset>1162050</wp:posOffset>
                </wp:positionV>
                <wp:extent cx="181484" cy="93926"/>
                <wp:effectExtent l="0" t="38100" r="47625" b="20955"/>
                <wp:wrapNone/>
                <wp:docPr id="112" name="Straight Arrow Connector 112"/>
                <wp:cNvGraphicFramePr/>
                <a:graphic xmlns:a="http://schemas.openxmlformats.org/drawingml/2006/main">
                  <a:graphicData uri="http://schemas.microsoft.com/office/word/2010/wordprocessingShape">
                    <wps:wsp>
                      <wps:cNvCnPr/>
                      <wps:spPr>
                        <a:xfrm flipV="1">
                          <a:off x="0" y="0"/>
                          <a:ext cx="181484" cy="93926"/>
                        </a:xfrm>
                        <a:prstGeom prst="straightConnector1">
                          <a:avLst/>
                        </a:prstGeom>
                        <a:solidFill>
                          <a:schemeClr val="bg1">
                            <a:alpha val="70000"/>
                          </a:schemeClr>
                        </a:solidFill>
                        <a:ln w="15875">
                          <a:solidFill>
                            <a:schemeClr val="bg1"/>
                          </a:solidFill>
                          <a:tailEnd type="triangle"/>
                        </a:ln>
                      </wps:spPr>
                      <wps:style>
                        <a:lnRef idx="2">
                          <a:schemeClr val="accent1">
                            <a:shade val="50000"/>
                          </a:schemeClr>
                        </a:lnRef>
                        <a:fillRef idx="1">
                          <a:schemeClr val="accent1"/>
                        </a:fillRef>
                        <a:effectRef idx="0">
                          <a:schemeClr val="accent1"/>
                        </a:effectRef>
                        <a:fontRef idx="minor">
                          <a:schemeClr val="lt1"/>
                        </a:fontRef>
                      </wps:style>
                      <wps:bodyPr/>
                    </wps:wsp>
                  </a:graphicData>
                </a:graphic>
                <wp14:sizeRelH relativeFrom="margin">
                  <wp14:pctWidth>0</wp14:pctWidth>
                </wp14:sizeRelH>
                <wp14:sizeRelV relativeFrom="margin">
                  <wp14:pctHeight>0</wp14:pctHeight>
                </wp14:sizeRelV>
              </wp:anchor>
            </w:drawing>
          </mc:Choice>
          <mc:Fallback>
            <w:pict>
              <v:shape w14:anchorId="2F654DD3" id="Straight Arrow Connector 112" o:spid="_x0000_s1026" type="#_x0000_t32" style="position:absolute;margin-left:31.2pt;margin-top:91.5pt;width:14.3pt;height:7.4pt;flip:y;z-index:251693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AMHPBgIAAI4EAAAOAAAAZHJzL2Uyb0RvYy54bWysVE2P2yAUvFfqf0DcGzvpZjdrxdlDtttL&#10;1a62H3eCHzYSBgQ0jv99H+B1mnbbQ9UckPmYeTPDI9u7U6/IEZyXRtd0uSgpAc1NI3Vb069fHt5s&#10;KPGB6YYpo6GmI3h6t3v9ajvYClamM6oBR5BE+2qwNe1CsFVReN5Bz/zCWNC4KYzrWcCpa4vGsQHZ&#10;e1WsyvK6GIxrrDMcvMfV+7xJd4lfCODhkxAeAlE1RW0hjS6NhzgWuy2rWsdsJ/kkg/2Dip5JjUVn&#10;qnsWGPnu5G9UveTOeCPCgpu+MEJIDskDulmWv7j53DELyQuG4+0ck/9/tPzjca8fHcYwWF95++ii&#10;i5NwPRFK2m94p8kXKiWnFNs4xwanQDguLjfLq80VJRy3bt/erq5jqkVmiWzW+fAeTE/iR019cEy2&#10;XdgbrfF+jMsV2PGDDxn4DIhgb5RsHqRSaRLbAvbKkSPDCz20E1TZjuWlmxJ/U/3URPF0UnNBpDQZ&#10;UPh6c7NO9i42Z9y5StZ1cSowqd7phoTRYl8HJ5luFUyllcaa50TTVxgVRBNKP4EgssHkVrn4pSvG&#10;OeiQnfmONZBlrP/oLBFGZoExzdwTwcvc2c90PkIhvZUZXP5NWAbPiFTZ6DCDe6mNe4lAoaupcj7/&#10;HFKOJqZ0MM2Y2jGlh02f7m56oPFV/TxP8PPfyO4HAAAA//8DAFBLAwQUAAYACAAAACEA/98Zvd8A&#10;AAAJAQAADwAAAGRycy9kb3ducmV2LnhtbEyPQW/CMAyF75P2HyJP2mUaKWwipTRFCGnShLiMcdgx&#10;NKat1jhVEqD79/NO42T5+en5e+VqdL24YIidJw3TSQYCqfa2o0bD4fPtOQcRkyFrek+o4QcjrKr7&#10;u9IU1l/pAy/71AgOoVgYDW1KQyFlrFt0Jk78gMS3kw/OJF5DI20wVw53vZxl2Vw60xF/aM2Amxbr&#10;7/3ZaVBe5rsBv95JbZ/kYbcJartWWj8+jOsliIRj+jfDHz6jQ8VMR38mG0WvYT57ZSfr+Qt3YsNi&#10;yvPIwkLlIKtS3jaofgEAAP//AwBQSwECLQAUAAYACAAAACEAtoM4kv4AAADhAQAAEwAAAAAAAAAA&#10;AAAAAAAAAAAAW0NvbnRlbnRfVHlwZXNdLnhtbFBLAQItABQABgAIAAAAIQA4/SH/1gAAAJQBAAAL&#10;AAAAAAAAAAAAAAAAAC8BAABfcmVscy8ucmVsc1BLAQItABQABgAIAAAAIQBlAMHPBgIAAI4EAAAO&#10;AAAAAAAAAAAAAAAAAC4CAABkcnMvZTJvRG9jLnhtbFBLAQItABQABgAIAAAAIQD/3xm93wAAAAkB&#10;AAAPAAAAAAAAAAAAAAAAAGAEAABkcnMvZG93bnJldi54bWxQSwUGAAAAAAQABADzAAAAbAUAAAAA&#10;" filled="t" fillcolor="white [3212]" strokecolor="white [3212]" strokeweight="1.25pt">
                <v:fill opacity="46003f"/>
                <v:stroke endarrow="block"/>
              </v:shape>
            </w:pict>
          </mc:Fallback>
        </mc:AlternateContent>
      </w:r>
      <w:r w:rsidR="007A2409">
        <w:rPr>
          <w:rFonts w:ascii="Times New Roman" w:hAnsi="Times New Roman"/>
          <w:i/>
          <w:iCs/>
          <w:noProof/>
          <w:sz w:val="24"/>
          <w:szCs w:val="24"/>
        </w:rPr>
        <mc:AlternateContent>
          <mc:Choice Requires="wps">
            <w:drawing>
              <wp:anchor distT="0" distB="0" distL="114300" distR="114300" simplePos="0" relativeHeight="251691008" behindDoc="0" locked="0" layoutInCell="1" allowOverlap="1" wp14:anchorId="764E9863" wp14:editId="05BAF564">
                <wp:simplePos x="0" y="0"/>
                <wp:positionH relativeFrom="column">
                  <wp:posOffset>259080</wp:posOffset>
                </wp:positionH>
                <wp:positionV relativeFrom="paragraph">
                  <wp:posOffset>1013460</wp:posOffset>
                </wp:positionV>
                <wp:extent cx="213360" cy="430530"/>
                <wp:effectExtent l="19050" t="19050" r="34290" b="26670"/>
                <wp:wrapNone/>
                <wp:docPr id="11" name="Straight Connector 11"/>
                <wp:cNvGraphicFramePr/>
                <a:graphic xmlns:a="http://schemas.openxmlformats.org/drawingml/2006/main">
                  <a:graphicData uri="http://schemas.microsoft.com/office/word/2010/wordprocessingShape">
                    <wps:wsp>
                      <wps:cNvCnPr/>
                      <wps:spPr>
                        <a:xfrm>
                          <a:off x="0" y="0"/>
                          <a:ext cx="213360" cy="430530"/>
                        </a:xfrm>
                        <a:prstGeom prst="line">
                          <a:avLst/>
                        </a:prstGeom>
                        <a:solidFill>
                          <a:schemeClr val="bg1">
                            <a:alpha val="70000"/>
                          </a:schemeClr>
                        </a:solidFill>
                        <a:ln w="38100">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wps:wsp>
                  </a:graphicData>
                </a:graphic>
                <wp14:sizeRelH relativeFrom="margin">
                  <wp14:pctWidth>0</wp14:pctWidth>
                </wp14:sizeRelH>
                <wp14:sizeRelV relativeFrom="margin">
                  <wp14:pctHeight>0</wp14:pctHeight>
                </wp14:sizeRelV>
              </wp:anchor>
            </w:drawing>
          </mc:Choice>
          <mc:Fallback>
            <w:pict>
              <v:line w14:anchorId="1054C267" id="Straight Connector 11" o:spid="_x0000_s1026" style="position:absolute;z-index:25169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0.4pt,79.8pt" to="37.2pt,113.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FQub5AEAAFsEAAAOAAAAZHJzL2Uyb0RvYy54bWyslN9u0zAUxu+ReAfL9zRJw8YUNd3FpnGD&#10;YILxAK5z3FjyP9mmad+eYztLB2wTQvTCje1zfud8n51sro9akQP4IK3pabOqKQHD7SDNvqffH+7e&#10;XVESIjMDU9ZAT08Q6PX27ZvN5DpY29GqATxBiAnd5Ho6xui6qgp8BM3CyjowuCms1yzi1O+rwbMJ&#10;6VpV67q+rCbrB+cthxBw9bZs0m3mCwE8fhEiQCSqp9hbzKPP4y6N1XbDur1nbpR8boP9QxeaSYNF&#10;F9Qti4z88PIPlJbc22BFXHGrKyuE5JA1oJqm/k3Nt5E5yFrQnOAWm8L/w/LPhxtz79GGyYUuuHuf&#10;VByF1+kf+yPHbNZpMQuOkXBcXDdte4mWctx639YXbTazOic7H+JHsJqkh54qaZIW1rHDpxCxIIY+&#10;hqTlYJUc7qRSeZLOH26UJweGJ7fbNyVVuZGVpQ81/tLxISbflhRdZk9BypCpp+1Vg8F/U2UGnhGI&#10;Vwa5Z3vyUzwpSDxlvoIgckiGlAK/ds44BxNL92FkA5TuL17sPgMTWaAVC3sGPM8uPc/xKRXyxV+S&#10;Z+WvJS8ZubI1cUnW0lj/nDKFqubKJf7RpGJNcmlnh1O+W9k9vMH5fOa3Lb0iT+c5/fxN2P4EAAD/&#10;/wMAUEsDBBQABgAIAAAAIQA8jlNz4QAAAAkBAAAPAAAAZHJzL2Rvd25yZXYueG1sTI9BS8NAEIXv&#10;gv9hGcGb3RhiqzGbIqJCsQjWIvS2yY7ZYHY2Zjdt+u87nvQ4bx7vfa9YTq4TexxC60nB9SwBgVR7&#10;01KjYPvxfHULIkRNRneeUMERAyzL87NC58Yf6B33m9gIDqGQawU2xj6XMtQWnQ4z3yPx78sPTkc+&#10;h0aaQR843HUyTZK5dLolbrC6x0eL9fdmdAoq+/mzNrvtbn18ezXjVPVPL6uVUpcX08M9iIhT/DPD&#10;Lz6jQ8lMlR/JBNEpyBImj6zf3M1BsGGRZSAqBWm6yECWhfy/oDwBAAD//wMAUEsBAi0AFAAGAAgA&#10;AAAhALaDOJL+AAAA4QEAABMAAAAAAAAAAAAAAAAAAAAAAFtDb250ZW50X1R5cGVzXS54bWxQSwEC&#10;LQAUAAYACAAAACEAOP0h/9YAAACUAQAACwAAAAAAAAAAAAAAAAAvAQAAX3JlbHMvLnJlbHNQSwEC&#10;LQAUAAYACAAAACEAEhULm+QBAABbBAAADgAAAAAAAAAAAAAAAAAuAgAAZHJzL2Uyb0RvYy54bWxQ&#10;SwECLQAUAAYACAAAACEAPI5Tc+EAAAAJAQAADwAAAAAAAAAAAAAAAAA+BAAAZHJzL2Rvd25yZXYu&#10;eG1sUEsFBgAAAAAEAAQA8wAAAEwFAAAAAA==&#10;" filled="t" fillcolor="white [3212]" strokecolor="white [3212]" strokeweight="3pt">
                <v:fill opacity="46003f"/>
              </v:line>
            </w:pict>
          </mc:Fallback>
        </mc:AlternateContent>
      </w:r>
      <w:r w:rsidR="00436656">
        <w:rPr>
          <w:rFonts w:ascii="Times New Roman" w:hAnsi="Times New Roman"/>
          <w:noProof/>
          <w:sz w:val="24"/>
          <w:szCs w:val="24"/>
        </w:rPr>
        <mc:AlternateContent>
          <mc:Choice Requires="wps">
            <w:drawing>
              <wp:anchor distT="0" distB="0" distL="114300" distR="114300" simplePos="0" relativeHeight="251688960" behindDoc="0" locked="0" layoutInCell="1" allowOverlap="1" wp14:anchorId="49F882A9" wp14:editId="242FDCE2">
                <wp:simplePos x="0" y="0"/>
                <wp:positionH relativeFrom="column">
                  <wp:posOffset>87629</wp:posOffset>
                </wp:positionH>
                <wp:positionV relativeFrom="paragraph">
                  <wp:posOffset>1203961</wp:posOffset>
                </wp:positionV>
                <wp:extent cx="386715" cy="173355"/>
                <wp:effectExtent l="68580" t="26670" r="81915" b="24765"/>
                <wp:wrapNone/>
                <wp:docPr id="107" name="Speech Bubble: Rectangle with Corners Rounded 107"/>
                <wp:cNvGraphicFramePr/>
                <a:graphic xmlns:a="http://schemas.openxmlformats.org/drawingml/2006/main">
                  <a:graphicData uri="http://schemas.microsoft.com/office/word/2010/wordprocessingShape">
                    <wps:wsp>
                      <wps:cNvSpPr/>
                      <wps:spPr>
                        <a:xfrm rot="3841419">
                          <a:off x="0" y="0"/>
                          <a:ext cx="386715" cy="173355"/>
                        </a:xfrm>
                        <a:prstGeom prst="wedgeRoundRectCallout">
                          <a:avLst>
                            <a:gd name="adj1" fmla="val 22482"/>
                            <a:gd name="adj2" fmla="val 45276"/>
                            <a:gd name="adj3" fmla="val 16667"/>
                          </a:avLst>
                        </a:prstGeom>
                        <a:solidFill>
                          <a:schemeClr val="bg1">
                            <a:alpha val="70000"/>
                          </a:schemeClr>
                        </a:solidFill>
                        <a:ln w="15875">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3AAD3D1" w14:textId="77777777" w:rsidR="00436656" w:rsidRPr="009F7590" w:rsidRDefault="00436656" w:rsidP="00436656">
                            <w:pPr>
                              <w:jc w:val="center"/>
                            </w:pPr>
                            <w:r w:rsidRPr="009F7590">
                              <w:rPr>
                                <w:b/>
                                <w:bCs/>
                                <w:color w:val="000000" w:themeColor="text1"/>
                                <w:sz w:val="16"/>
                                <w:szCs w:val="16"/>
                              </w:rPr>
                              <w:t>Inflow</w:t>
                            </w:r>
                          </w:p>
                        </w:txbxContent>
                      </wps:txbx>
                      <wps:bodyPr rot="0" spcFirstLastPara="0" vertOverflow="overflow" horzOverflow="overflow" vert="horz" wrap="square" lIns="27432" tIns="0" rIns="27432"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9F882A9" id="Speech Bubble: Rectangle with Corners Rounded 107" o:spid="_x0000_s1036" type="#_x0000_t62" style="position:absolute;margin-left:6.9pt;margin-top:94.8pt;width:30.45pt;height:13.65pt;rotation:4195854fd;z-index:251688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EwV3QIAAFEGAAAOAAAAZHJzL2Uyb0RvYy54bWysVVFv2jAQfp+0/2D5fQ0JBBhqqBBVp0lV&#10;i9pOfTaOTTI5tmcbAvv1O9shwNrtYRoPkX2+++67z+fj+mbfCLRjxtZKFji9GmDEJFVlLTcF/vZy&#10;92mKkXVElkQoyQp8YBbfzD9+uG71jGWqUqJkBgGItLNWF7hyTs+SxNKKNcReKc0kHHJlGuJgazZJ&#10;aUgL6I1IssFgnLTKlNooyqwF6208xPOAzzmj7pFzyxwSBQZuLnxN+K79N5lfk9nGEF3VtKNB/oFF&#10;Q2oJSXuoW+II2pr6DVRTU6Os4u6KqiZRnNeUhRqgmnTwWzXPFdEs1ALiWN3LZP8fLH3YPeuVARla&#10;bWcWlr6KPTcNMgrUGk5H6Sj9HGoDtmgfpDv00rG9QxSMw+l4kuYYUThKJ8NhnntpkwjlIbWx7gtT&#10;DfKLAres3LAntZXlE9zRkgihti5kIbt764KUJZKkgZ4h5fcUI94IuJkdESjLRtOsu7kzn+zcZ5Rn&#10;k/Fbn+G5TzoejycdzS4rED4S9RSsEnV5VwsRNr4n2VIYBCQKvN6kka/QFYmmyQB+HWDoYO8dVLgA&#10;EhK1oFI+neQB4eKwjztliUKeeQFLIQH3dGVh5Q6CeaJCPjGO6hKuJYsJLpkTSpl0kb2tSMliqvyP&#10;7AOgR+YgRY/dAbyPHTl3/j6UhcfYBw/+RiwG9xEhs5KuD25qqcx7AAKq6jJH/6NIURqvktuv96AN&#10;6B9uypvWqjysTOx3mBFW07samvSeWLciBpoOjDDi3CN8uFBwd6pbYVQp8/M9u/eHVwqnGLUwXgps&#10;f2yJYRiJrxLebzYZDaFhXdgAvjm3ro9WuW2WCnoN2h9YhaX3deK45EY1rzABFz4bHBFJIWeBqTPH&#10;zdLFcQczlLLFIrjB7NHE3ctnTT24F9i3/cv+lRjdvVAHT/tBHUcQmYUXEsU9+fpIqRZbp3jt/OFJ&#10;z24DcwtWF4PxfB+8Tv8E818AAAD//wMAUEsDBBQABgAIAAAAIQCRsQNo3QAAAAkBAAAPAAAAZHJz&#10;L2Rvd25yZXYueG1sTI/dToNAEEbvTXyHzZh4Z5dCLEhZGmM07aX9eYApOwKB3SXsFvDtHa/0cmZO&#10;vjlfsVtMLyYafeusgvUqAkG2crq1tYLL+eMpA+EDWo29s6Tgmzzsyvu7AnPtZnuk6RRqwSHW56ig&#10;CWHIpfRVQwb9yg1k+fblRoOBx7GWesSZw00v4yjaSIOt5Q8NDvTWUNWdbkbB+/6Q6Q7bYxj22WEi&#10;P0/n7lOpx4fldQsi0BL+YPjVZ3Uo2enqblZ70StIog2TvE9jrsDAc/oC4qogTpIUZFnI/w3KHwAA&#10;AP//AwBQSwECLQAUAAYACAAAACEAtoM4kv4AAADhAQAAEwAAAAAAAAAAAAAAAAAAAAAAW0NvbnRl&#10;bnRfVHlwZXNdLnhtbFBLAQItABQABgAIAAAAIQA4/SH/1gAAAJQBAAALAAAAAAAAAAAAAAAAAC8B&#10;AABfcmVscy8ucmVsc1BLAQItABQABgAIAAAAIQCOcEwV3QIAAFEGAAAOAAAAAAAAAAAAAAAAAC4C&#10;AABkcnMvZTJvRG9jLnhtbFBLAQItABQABgAIAAAAIQCRsQNo3QAAAAkBAAAPAAAAAAAAAAAAAAAA&#10;ADcFAABkcnMvZG93bnJldi54bWxQSwUGAAAAAAQABADzAAAAQQYAAAAA&#10;" adj="15656,20580" fillcolor="white [3212]" strokecolor="white [3212]" strokeweight="1.25pt">
                <v:fill opacity="46003f"/>
                <v:textbox inset="2.16pt,0,2.16pt,0">
                  <w:txbxContent>
                    <w:p w14:paraId="23AAD3D1" w14:textId="77777777" w:rsidR="00436656" w:rsidRPr="009F7590" w:rsidRDefault="00436656" w:rsidP="00436656">
                      <w:pPr>
                        <w:jc w:val="center"/>
                      </w:pPr>
                      <w:r w:rsidRPr="009F7590">
                        <w:rPr>
                          <w:b/>
                          <w:bCs/>
                          <w:color w:val="000000" w:themeColor="text1"/>
                          <w:sz w:val="16"/>
                          <w:szCs w:val="16"/>
                        </w:rPr>
                        <w:t>Inflow</w:t>
                      </w:r>
                    </w:p>
                  </w:txbxContent>
                </v:textbox>
              </v:shape>
            </w:pict>
          </mc:Fallback>
        </mc:AlternateContent>
      </w:r>
      <w:r w:rsidR="005E4FFD">
        <w:rPr>
          <w:rFonts w:ascii="Times New Roman" w:hAnsi="Times New Roman"/>
          <w:noProof/>
          <w:sz w:val="24"/>
          <w:szCs w:val="24"/>
        </w:rPr>
        <mc:AlternateContent>
          <mc:Choice Requires="wps">
            <w:drawing>
              <wp:anchor distT="0" distB="0" distL="114300" distR="114300" simplePos="0" relativeHeight="251686912" behindDoc="0" locked="0" layoutInCell="1" allowOverlap="1" wp14:anchorId="3BCFA0F7" wp14:editId="769B671B">
                <wp:simplePos x="0" y="0"/>
                <wp:positionH relativeFrom="column">
                  <wp:posOffset>680314</wp:posOffset>
                </wp:positionH>
                <wp:positionV relativeFrom="paragraph">
                  <wp:posOffset>329184</wp:posOffset>
                </wp:positionV>
                <wp:extent cx="1377950" cy="153035"/>
                <wp:effectExtent l="0" t="0" r="50800" b="475615"/>
                <wp:wrapNone/>
                <wp:docPr id="1336166311" name="Speech Bubble: Rectangle with Corners Rounded 1336166311"/>
                <wp:cNvGraphicFramePr/>
                <a:graphic xmlns:a="http://schemas.openxmlformats.org/drawingml/2006/main">
                  <a:graphicData uri="http://schemas.microsoft.com/office/word/2010/wordprocessingShape">
                    <wps:wsp>
                      <wps:cNvSpPr/>
                      <wps:spPr>
                        <a:xfrm>
                          <a:off x="0" y="0"/>
                          <a:ext cx="1377950" cy="153035"/>
                        </a:xfrm>
                        <a:prstGeom prst="wedgeRoundRectCallout">
                          <a:avLst>
                            <a:gd name="adj1" fmla="val 51722"/>
                            <a:gd name="adj2" fmla="val 340414"/>
                            <a:gd name="adj3" fmla="val 16667"/>
                          </a:avLst>
                        </a:prstGeom>
                        <a:solidFill>
                          <a:schemeClr val="bg1">
                            <a:alpha val="70000"/>
                          </a:schemeClr>
                        </a:solidFill>
                        <a:ln w="15875">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1A6BB4AC" w14:textId="77777777" w:rsidR="005E4FFD" w:rsidRPr="005E4FFD" w:rsidRDefault="005E4FFD" w:rsidP="005E4FFD">
                            <w:pPr>
                              <w:jc w:val="center"/>
                              <w:rPr>
                                <w:sz w:val="20"/>
                                <w:szCs w:val="20"/>
                              </w:rPr>
                            </w:pPr>
                            <w:r w:rsidRPr="005E4FFD">
                              <w:rPr>
                                <w:b/>
                                <w:bCs/>
                                <w:color w:val="000000" w:themeColor="text1"/>
                                <w:sz w:val="14"/>
                                <w:szCs w:val="14"/>
                              </w:rPr>
                              <w:t>Abandoned RR Embankment</w:t>
                            </w:r>
                          </w:p>
                        </w:txbxContent>
                      </wps:txbx>
                      <wps:bodyPr rot="0" spcFirstLastPara="0" vertOverflow="overflow" horzOverflow="overflow" vert="horz" wrap="square" lIns="27432" tIns="0" rIns="27432"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CFA0F7" id="Speech Bubble: Rectangle with Corners Rounded 1336166311" o:spid="_x0000_s1037" type="#_x0000_t62" style="position:absolute;margin-left:53.55pt;margin-top:25.9pt;width:108.5pt;height:12.05pt;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Q56f0QIAAEUGAAAOAAAAZHJzL2Uyb0RvYy54bWysVE1v2zAMvQ/YfxB0X23nswvqFEGKDgOK&#10;tmg79KzIUuxBFjVJiZP9+lGy4yRrt8OwHByKIh+fniheXe9qRbbCugp0TrOLlBKhORSVXuf028vt&#10;p0tKnGe6YAq0yOleOHo9//jhqjEzMYASVCEsQRDtZo3Jaem9mSWJ46WombsAIzRuSrA187i066Sw&#10;rEH0WiWDNJ0kDdjCWODCOfTetJt0HvGlFNw/SOmEJyqnyM3Hr43fVfgm8ys2W1tmyop3NNg/sKhZ&#10;pbFoD3XDPCMbW72BqituwYH0FxzqBKSsuIhnwNNk6W+neS6ZEfEsKI4zvUzu/8Hy++2zebQoQ2Pc&#10;zKEZTrGTtg7/yI/solj7Xiyx84SjMxtOp5/HqCnHvWw8TIfjoGZyzDbW+S8CahKMnDaiWIsn2Oji&#10;Ca9lyZSCjY+ise2d81G9gmhWY5uw4ntGiawVXsaWKTLOpoNBd1knMYPTmOEoHWWjt0HD06BsMplM&#10;O55dWWR8YBo4OFBVcVspFRehD8VSWYIscrpaZy1hZUrWuqYp/jrA2LUhOspwBqQ0aYJMl9NxRDjb&#10;7POOVVolT6KQpdKIe7ymaPm9EoGo0k9CkqrAixm0Bc6ZM86F9i17V7JCtKXGf2QfAQOyRCl67A7g&#10;feyWcxcfUkV8gH1y+jdibXKfESuD9n1yXWmw7wEoPFVXuY0/iNRKE1Tyu9UOtUH9Y2hwraDYP1pi&#10;oZ0IzvDbCrv0jjn/yCx2HTY2jjX/gB+pAO8OOouSEuzP9/whHl8m7lLS4EjJqfuxYVZQor5qfLOD&#10;6WiIHevjAvHtqXd18OpNvQTsNex/ZBXNEOvVwZQW6leceotQDbeY5lgzp9zbw2Lp2xGHc5OLxSKG&#10;4bwxzN/pZ8MDeBA4tP3L7pVZ0z1Rj4/7Hg5jh83iC2nFPcaGTA2LjQdZ+bB51LNb4KxC62wYnq5j&#10;1HH6z38BAAD//wMAUEsDBBQABgAIAAAAIQBaEtwt3wAAAAkBAAAPAAAAZHJzL2Rvd25yZXYueG1s&#10;TI/BTsMwEETvSPyDtUjcqJNCW5rGqQCpB8SpKRLi5sbbOCJeR7Gbpnw9y6k9zuzT7Ey+Hl0rBuxD&#10;40lBOklAIFXeNFQr+NxtHp5BhKjJ6NYTKjhjgHVxe5PrzPgTbXEoYy04hEKmFdgYu0zKUFl0Okx8&#10;h8S3g++djiz7WppenzjctXKaJHPpdEP8weoO3yxWP+XRccr5wxq7TX837+N3N5Tzr3r5Skrd340v&#10;KxARx3iB4b8+V4eCO+39kUwQLetkkTKqYJbyBAYep09s7BUsZkuQRS6vFxR/AAAA//8DAFBLAQIt&#10;ABQABgAIAAAAIQC2gziS/gAAAOEBAAATAAAAAAAAAAAAAAAAAAAAAABbQ29udGVudF9UeXBlc10u&#10;eG1sUEsBAi0AFAAGAAgAAAAhADj9If/WAAAAlAEAAAsAAAAAAAAAAAAAAAAALwEAAF9yZWxzLy5y&#10;ZWxzUEsBAi0AFAAGAAgAAAAhABFDnp/RAgAARQYAAA4AAAAAAAAAAAAAAAAALgIAAGRycy9lMm9E&#10;b2MueG1sUEsBAi0AFAAGAAgAAAAhAFoS3C3fAAAACQEAAA8AAAAAAAAAAAAAAAAAKwUAAGRycy9k&#10;b3ducmV2LnhtbFBLBQYAAAAABAAEAPMAAAA3BgAAAAA=&#10;" adj="21972,84329" fillcolor="white [3212]" strokecolor="white [3212]" strokeweight="1.25pt">
                <v:fill opacity="46003f"/>
                <v:textbox inset="2.16pt,0,2.16pt,0">
                  <w:txbxContent>
                    <w:p w14:paraId="1A6BB4AC" w14:textId="77777777" w:rsidR="005E4FFD" w:rsidRPr="005E4FFD" w:rsidRDefault="005E4FFD" w:rsidP="005E4FFD">
                      <w:pPr>
                        <w:jc w:val="center"/>
                        <w:rPr>
                          <w:sz w:val="20"/>
                          <w:szCs w:val="20"/>
                        </w:rPr>
                      </w:pPr>
                      <w:r w:rsidRPr="005E4FFD">
                        <w:rPr>
                          <w:b/>
                          <w:bCs/>
                          <w:color w:val="000000" w:themeColor="text1"/>
                          <w:sz w:val="14"/>
                          <w:szCs w:val="14"/>
                        </w:rPr>
                        <w:t>Abandoned RR Embankment</w:t>
                      </w:r>
                    </w:p>
                  </w:txbxContent>
                </v:textbox>
              </v:shape>
            </w:pict>
          </mc:Fallback>
        </mc:AlternateContent>
      </w:r>
      <w:r w:rsidR="0004277D">
        <w:rPr>
          <w:rFonts w:ascii="Times New Roman" w:hAnsi="Times New Roman"/>
          <w:noProof/>
          <w:sz w:val="24"/>
          <w:szCs w:val="24"/>
        </w:rPr>
        <mc:AlternateContent>
          <mc:Choice Requires="wps">
            <w:drawing>
              <wp:anchor distT="0" distB="0" distL="114300" distR="114300" simplePos="0" relativeHeight="251684864" behindDoc="0" locked="0" layoutInCell="1" allowOverlap="1" wp14:anchorId="53F6EC25" wp14:editId="75A2B94D">
                <wp:simplePos x="0" y="0"/>
                <wp:positionH relativeFrom="column">
                  <wp:posOffset>1638097</wp:posOffset>
                </wp:positionH>
                <wp:positionV relativeFrom="paragraph">
                  <wp:posOffset>1236091</wp:posOffset>
                </wp:positionV>
                <wp:extent cx="1306017" cy="256032"/>
                <wp:effectExtent l="0" t="0" r="332740" b="391795"/>
                <wp:wrapNone/>
                <wp:docPr id="1336166309" name="Speech Bubble: Rectangle with Corners Rounded 1336166309"/>
                <wp:cNvGraphicFramePr/>
                <a:graphic xmlns:a="http://schemas.openxmlformats.org/drawingml/2006/main">
                  <a:graphicData uri="http://schemas.microsoft.com/office/word/2010/wordprocessingShape">
                    <wps:wsp>
                      <wps:cNvSpPr/>
                      <wps:spPr>
                        <a:xfrm>
                          <a:off x="0" y="0"/>
                          <a:ext cx="1306017" cy="256032"/>
                        </a:xfrm>
                        <a:prstGeom prst="wedgeRoundRectCallout">
                          <a:avLst>
                            <a:gd name="adj1" fmla="val 72741"/>
                            <a:gd name="adj2" fmla="val 201526"/>
                            <a:gd name="adj3" fmla="val 16667"/>
                          </a:avLst>
                        </a:prstGeom>
                        <a:solidFill>
                          <a:schemeClr val="bg1">
                            <a:alpha val="70000"/>
                          </a:schemeClr>
                        </a:solidFill>
                        <a:ln w="15875">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A8F43F6" w14:textId="77777777" w:rsidR="0004277D" w:rsidRPr="0004277D" w:rsidRDefault="0004277D" w:rsidP="0004277D">
                            <w:pPr>
                              <w:spacing w:after="0" w:line="240" w:lineRule="auto"/>
                              <w:rPr>
                                <w:b/>
                                <w:bCs/>
                                <w:color w:val="000000" w:themeColor="text1"/>
                                <w:sz w:val="14"/>
                                <w:szCs w:val="14"/>
                                <w:u w:val="single"/>
                              </w:rPr>
                            </w:pPr>
                            <w:r w:rsidRPr="0004277D">
                              <w:rPr>
                                <w:b/>
                                <w:bCs/>
                                <w:color w:val="000000" w:themeColor="text1"/>
                                <w:sz w:val="14"/>
                                <w:szCs w:val="14"/>
                                <w:u w:val="single"/>
                              </w:rPr>
                              <w:t>Structure 0030-088.503</w:t>
                            </w:r>
                          </w:p>
                          <w:p w14:paraId="352EEB4A" w14:textId="77777777" w:rsidR="0004277D" w:rsidRPr="0004277D" w:rsidRDefault="0004277D" w:rsidP="0004277D">
                            <w:pPr>
                              <w:spacing w:after="0" w:line="240" w:lineRule="auto"/>
                              <w:rPr>
                                <w:b/>
                                <w:bCs/>
                                <w:color w:val="000000" w:themeColor="text1"/>
                                <w:sz w:val="14"/>
                                <w:szCs w:val="14"/>
                              </w:rPr>
                            </w:pPr>
                            <w:r w:rsidRPr="0004277D">
                              <w:rPr>
                                <w:b/>
                                <w:bCs/>
                                <w:color w:val="000000" w:themeColor="text1"/>
                                <w:sz w:val="14"/>
                                <w:szCs w:val="14"/>
                              </w:rPr>
                              <w:t>30’x65’ Cont. Conc. Bridge</w:t>
                            </w:r>
                          </w:p>
                          <w:p w14:paraId="64055531" w14:textId="77777777" w:rsidR="0004277D" w:rsidRPr="0004277D" w:rsidRDefault="0004277D" w:rsidP="0004277D">
                            <w:pPr>
                              <w:spacing w:after="0" w:line="240" w:lineRule="auto"/>
                              <w:jc w:val="center"/>
                              <w:rPr>
                                <w:sz w:val="20"/>
                                <w:szCs w:val="20"/>
                              </w:rPr>
                            </w:pPr>
                          </w:p>
                        </w:txbxContent>
                      </wps:txbx>
                      <wps:bodyPr rot="0" spcFirstLastPara="0" vertOverflow="overflow" horzOverflow="overflow" vert="horz" wrap="square" lIns="27432" tIns="0" rIns="27432"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3F6EC25" id="Speech Bubble: Rectangle with Corners Rounded 1336166309" o:spid="_x0000_s1038" type="#_x0000_t62" style="position:absolute;margin-left:129pt;margin-top:97.35pt;width:102.85pt;height:20.15pt;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g22e0AIAAEUGAAAOAAAAZHJzL2Uyb0RvYy54bWysVE1vGjEQvVfqf7B8b/YjBSKUJUJEqSpF&#10;SURS5Wy8NruV1+PahoX++o69ywJN2kNVDos9H2+en8dzfbNrFNkK62rQBc0uUkqE5lDWel3Qby93&#10;n64ocZ7pkinQoqB74ejN7OOH69ZMRQ4VqFJYgiDaTVtT0Mp7M00SxyvRMHcBRmh0SrAN87i166S0&#10;rEX0RiV5mo6TFmxpLHDhHFpvOyedRXwpBfePUjrhiSoocvPxa+N3Fb7J7JpN15aZquY9DfYPLBpW&#10;ayw6QN0yz8jG1m+gmppbcCD9BYcmASlrLuIZ8DRZ+ttpnitmRDwLiuPMIJP7f7D8YftsnizK0Bo3&#10;dbgMp9hJ24R/5Ed2Uaz9IJbYecLRmF2m4zSbUMLRl4/G6WUe1EyO2cY6/0VAQ8KioK0o12IJG10u&#10;8VoWTCnY+Cga2947H9UriWYNtgkrv2eUyEbhZWyZIpN88jnrL+skJj+NQQFH+fht0OVpUDYejyc9&#10;z74sMj4wDRwcqLq8q5WKm9CHYqEsQRYFXa2zjrAyFetMkxR/PWDs2hAdZTgDUpq0qNnoajKKCGfO&#10;Ie9YpVPyJApZKo24x2uKK79XIhBVeikkqUu8mLwrcM6ccS6079i7ipWiKzX6I/sIGJAlSjFg9wDv&#10;Y3ec+/iQKuIDHJLTvxHrkoeMWBm0H5KbWoN9D0DhqfrKXfxBpE6aoJLfrXaoDeofWzSYVlDunyyx&#10;0E0EZ/hdjV16z5x/Yha7DocFjjX/iB+pAO8O+hUlFdif79lDPL5M9FLS4kgpqPuxYVZQor5qfLPY&#10;w/hGiI8bxLen1tXBqjfNArDXsP+RVVyGWK8OS2mhecWpNw/V0MU0x5oF5d4eNgvfjTicm1zM5zEM&#10;541h/l4/Gx7Ag8Ch7V92r8ya/ol6fNwPcBg7bBpfSCfuMTZkaphvPMjaB+dRz36DswpXZ8PwdB+j&#10;jtN/9gsAAP//AwBQSwMEFAAGAAgAAAAhAENQ49jiAAAACwEAAA8AAABkcnMvZG93bnJldi54bWxM&#10;j81OwzAQhO9IvIO1SFwQdWiakoY4VYUEQoILbaRe3dj5KfY6st02vD3LCW47+kazM+V6soadtQ+D&#10;QwEPswSYxsapATsB9e7lPgcWokQljUMt4FsHWFfXV6UslLvgpz5vY8coBEMhBfQxjgXnoem1lWHm&#10;Ro3EWuetjCR9x5WXFwq3hs+TZMmtHJA+9HLUz71uvrYnK+DYtpvXVGXGvx3N3b6um937Ry7E7c20&#10;eQIW9RT/zPBbn6pDRZ0O7oQqMCNgnuW0JRJYLR6BkWOxTOk4EEqzBHhV8v8bqh8AAAD//wMAUEsB&#10;Ai0AFAAGAAgAAAAhALaDOJL+AAAA4QEAABMAAAAAAAAAAAAAAAAAAAAAAFtDb250ZW50X1R5cGVz&#10;XS54bWxQSwECLQAUAAYACAAAACEAOP0h/9YAAACUAQAACwAAAAAAAAAAAAAAAAAvAQAAX3JlbHMv&#10;LnJlbHNQSwECLQAUAAYACAAAACEAfINtntACAABFBgAADgAAAAAAAAAAAAAAAAAuAgAAZHJzL2Uy&#10;b0RvYy54bWxQSwECLQAUAAYACAAAACEAQ1Dj2OIAAAALAQAADwAAAAAAAAAAAAAAAAAqBQAAZHJz&#10;L2Rvd25yZXYueG1sUEsFBgAAAAAEAAQA8wAAADkGAAAAAA==&#10;" adj="26512,54330" fillcolor="white [3212]" strokecolor="white [3212]" strokeweight="1.25pt">
                <v:fill opacity="46003f"/>
                <v:textbox inset="2.16pt,0,2.16pt,0">
                  <w:txbxContent>
                    <w:p w14:paraId="0A8F43F6" w14:textId="77777777" w:rsidR="0004277D" w:rsidRPr="0004277D" w:rsidRDefault="0004277D" w:rsidP="0004277D">
                      <w:pPr>
                        <w:spacing w:after="0" w:line="240" w:lineRule="auto"/>
                        <w:rPr>
                          <w:b/>
                          <w:bCs/>
                          <w:color w:val="000000" w:themeColor="text1"/>
                          <w:sz w:val="14"/>
                          <w:szCs w:val="14"/>
                          <w:u w:val="single"/>
                        </w:rPr>
                      </w:pPr>
                      <w:r w:rsidRPr="0004277D">
                        <w:rPr>
                          <w:b/>
                          <w:bCs/>
                          <w:color w:val="000000" w:themeColor="text1"/>
                          <w:sz w:val="14"/>
                          <w:szCs w:val="14"/>
                          <w:u w:val="single"/>
                        </w:rPr>
                        <w:t>Structure 0030-088.503</w:t>
                      </w:r>
                    </w:p>
                    <w:p w14:paraId="352EEB4A" w14:textId="77777777" w:rsidR="0004277D" w:rsidRPr="0004277D" w:rsidRDefault="0004277D" w:rsidP="0004277D">
                      <w:pPr>
                        <w:spacing w:after="0" w:line="240" w:lineRule="auto"/>
                        <w:rPr>
                          <w:b/>
                          <w:bCs/>
                          <w:color w:val="000000" w:themeColor="text1"/>
                          <w:sz w:val="14"/>
                          <w:szCs w:val="14"/>
                        </w:rPr>
                      </w:pPr>
                      <w:r w:rsidRPr="0004277D">
                        <w:rPr>
                          <w:b/>
                          <w:bCs/>
                          <w:color w:val="000000" w:themeColor="text1"/>
                          <w:sz w:val="14"/>
                          <w:szCs w:val="14"/>
                        </w:rPr>
                        <w:t>30’x65’ Cont. Conc. Bridge</w:t>
                      </w:r>
                    </w:p>
                    <w:p w14:paraId="64055531" w14:textId="77777777" w:rsidR="0004277D" w:rsidRPr="0004277D" w:rsidRDefault="0004277D" w:rsidP="0004277D">
                      <w:pPr>
                        <w:spacing w:after="0" w:line="240" w:lineRule="auto"/>
                        <w:jc w:val="center"/>
                        <w:rPr>
                          <w:sz w:val="20"/>
                          <w:szCs w:val="20"/>
                        </w:rPr>
                      </w:pPr>
                    </w:p>
                  </w:txbxContent>
                </v:textbox>
              </v:shape>
            </w:pict>
          </mc:Fallback>
        </mc:AlternateContent>
      </w:r>
      <w:r w:rsidR="0020608D">
        <w:rPr>
          <w:noProof/>
        </w:rPr>
        <w:drawing>
          <wp:inline distT="0" distB="0" distL="0" distR="0" wp14:anchorId="0AB1F03F" wp14:editId="1BA8EC23">
            <wp:extent cx="5943600" cy="3115945"/>
            <wp:effectExtent l="0" t="0" r="0" b="8255"/>
            <wp:docPr id="1336166308" name="Picture 1336166308" descr="An SMS modeling topographic map overlaid on aerial photograph showing elevation variations across a land area with contour lines and color gradient from green (lowest) to red (highest).The map has a legend indicating elevation values in meters and calls out inlfow, outlfow, and bridge locations for the model domai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08" name="Picture 1336166308" descr="An SMS modeling topographic map overlaid on aerial photograph showing elevation variations across a land area with contour lines and color gradient from green (lowest) to red (highest).The map has a legend indicating elevation values in meters and calls out inlfow, outlfow, and bridge locations for the model domain. "/>
                    <pic:cNvPicPr/>
                  </pic:nvPicPr>
                  <pic:blipFill>
                    <a:blip r:embed="rId30">
                      <a:extLst>
                        <a:ext uri="{28A0092B-C50C-407E-A947-70E740481C1C}">
                          <a14:useLocalDpi xmlns:a14="http://schemas.microsoft.com/office/drawing/2010/main" val="0"/>
                        </a:ext>
                      </a:extLst>
                    </a:blip>
                    <a:stretch>
                      <a:fillRect/>
                    </a:stretch>
                  </pic:blipFill>
                  <pic:spPr>
                    <a:xfrm>
                      <a:off x="0" y="0"/>
                      <a:ext cx="5943600" cy="3115945"/>
                    </a:xfrm>
                    <a:prstGeom prst="rect">
                      <a:avLst/>
                    </a:prstGeom>
                  </pic:spPr>
                </pic:pic>
              </a:graphicData>
            </a:graphic>
          </wp:inline>
        </w:drawing>
      </w:r>
    </w:p>
    <w:p w14:paraId="0206FFA1" w14:textId="77BAB0BA" w:rsidR="005840FB" w:rsidRDefault="005840FB" w:rsidP="00975199">
      <w:pPr>
        <w:pStyle w:val="Caption"/>
      </w:pPr>
      <w:r w:rsidRPr="005B5791">
        <w:t>Figure</w:t>
      </w:r>
      <w:r>
        <w:t xml:space="preserve"> </w:t>
      </w:r>
      <w:r w:rsidRPr="00962AF6">
        <w:rPr>
          <w:color w:val="ED0000"/>
        </w:rPr>
        <w:t>_</w:t>
      </w:r>
      <w:r w:rsidRPr="005B5791">
        <w:t xml:space="preserve">: </w:t>
      </w:r>
      <w:r w:rsidRPr="00962AF6">
        <w:rPr>
          <w:color w:val="ED0000"/>
        </w:rPr>
        <w:t>SMS</w:t>
      </w:r>
      <w:r>
        <w:t xml:space="preserve"> Model Domain Boundary</w:t>
      </w:r>
    </w:p>
    <w:p w14:paraId="07BC74B9" w14:textId="77777777" w:rsidR="005840FB" w:rsidRDefault="005840FB" w:rsidP="00975199">
      <w:pPr>
        <w:pStyle w:val="Caption"/>
      </w:pPr>
    </w:p>
    <w:p w14:paraId="098BDB5F" w14:textId="79125992" w:rsidR="008352B6" w:rsidRDefault="002F5DED" w:rsidP="00B53270">
      <w:pPr>
        <w:pStyle w:val="Body1"/>
      </w:pPr>
      <w:r>
        <w:t>Peak flow discharges</w:t>
      </w:r>
      <w:r w:rsidR="0030383B">
        <w:t xml:space="preserve"> were entered as simulated inflows </w:t>
      </w:r>
      <w:r w:rsidR="008C2C8D">
        <w:t xml:space="preserve">into the 2D model, with </w:t>
      </w:r>
      <w:r w:rsidR="000316BB">
        <w:t xml:space="preserve">simulations evaluated </w:t>
      </w:r>
      <w:r w:rsidR="000D739F">
        <w:t>for the existing structure</w:t>
      </w:r>
      <w:r w:rsidR="000D739F" w:rsidRPr="00962AF6">
        <w:rPr>
          <w:color w:val="ED0000"/>
        </w:rPr>
        <w:t>(s)</w:t>
      </w:r>
      <w:r w:rsidR="000D739F">
        <w:t xml:space="preserve"> and the proposed structure alternatives across the </w:t>
      </w:r>
      <w:r w:rsidR="00B72B17" w:rsidRPr="00962AF6">
        <w:rPr>
          <w:color w:val="A90000"/>
        </w:rPr>
        <w:t xml:space="preserve">(list </w:t>
      </w:r>
      <w:r w:rsidR="009C38A7" w:rsidRPr="00962AF6">
        <w:rPr>
          <w:color w:val="A90000"/>
        </w:rPr>
        <w:t xml:space="preserve">flood events evaluated, e.g. the 10-year, 25-year, 50-year, 100-year, 200-year, and 500-year </w:t>
      </w:r>
      <w:r w:rsidR="00D20174" w:rsidRPr="00962AF6">
        <w:rPr>
          <w:color w:val="A90000"/>
        </w:rPr>
        <w:t>flood events</w:t>
      </w:r>
      <w:r w:rsidR="009C38A7" w:rsidRPr="00962AF6">
        <w:rPr>
          <w:color w:val="A90000"/>
        </w:rPr>
        <w:t>)</w:t>
      </w:r>
      <w:r w:rsidR="009C38A7">
        <w:t>.</w:t>
      </w:r>
      <w:r w:rsidR="007B14BF">
        <w:t xml:space="preserve"> </w:t>
      </w:r>
      <w:r w:rsidR="00D20174">
        <w:t xml:space="preserve">A </w:t>
      </w:r>
      <w:r w:rsidR="00D20174" w:rsidRPr="00962AF6">
        <w:rPr>
          <w:color w:val="ED0000"/>
        </w:rPr>
        <w:t>_</w:t>
      </w:r>
      <w:r w:rsidR="00D20174">
        <w:t xml:space="preserve"> second time step was used for the </w:t>
      </w:r>
      <w:proofErr w:type="gramStart"/>
      <w:r w:rsidR="00D20174">
        <w:t>sim</w:t>
      </w:r>
      <w:r w:rsidR="007B09D8">
        <w:t>ulations</w:t>
      </w:r>
      <w:proofErr w:type="gramEnd"/>
      <w:r w:rsidR="007B09D8">
        <w:t xml:space="preserve"> and the simulations were analyzed using a total run time of </w:t>
      </w:r>
      <w:r w:rsidR="007B09D8" w:rsidRPr="00962AF6">
        <w:rPr>
          <w:color w:val="ED0000"/>
        </w:rPr>
        <w:t>_</w:t>
      </w:r>
      <w:r w:rsidR="007B09D8">
        <w:t xml:space="preserve"> </w:t>
      </w:r>
      <w:proofErr w:type="spellStart"/>
      <w:r w:rsidR="007B09D8">
        <w:t>to</w:t>
      </w:r>
      <w:proofErr w:type="spellEnd"/>
      <w:r w:rsidR="007B09D8">
        <w:t xml:space="preserve"> </w:t>
      </w:r>
      <w:r w:rsidR="007B09D8" w:rsidRPr="00962AF6">
        <w:rPr>
          <w:color w:val="ED0000"/>
        </w:rPr>
        <w:t>_</w:t>
      </w:r>
      <w:r w:rsidR="007B09D8">
        <w:t xml:space="preserve"> hours to reach steady state conditions.</w:t>
      </w:r>
      <w:r w:rsidR="00F17BFD">
        <w:t xml:space="preserve"> </w:t>
      </w:r>
      <w:r w:rsidR="007B14BF">
        <w:t>Results of these simulations are included in the appendi</w:t>
      </w:r>
      <w:r w:rsidR="00A254BF">
        <w:t>ces</w:t>
      </w:r>
      <w:r w:rsidR="007B14BF">
        <w:t xml:space="preserve"> and include </w:t>
      </w:r>
      <w:r w:rsidR="00FA0A9F" w:rsidRPr="00962AF6">
        <w:rPr>
          <w:color w:val="ED0000"/>
        </w:rPr>
        <w:t>(</w:t>
      </w:r>
      <w:r w:rsidR="00FA0A9F" w:rsidRPr="00962AF6">
        <w:rPr>
          <w:i/>
          <w:iCs/>
          <w:color w:val="ED0000"/>
        </w:rPr>
        <w:t>add or remove the following items as applicable:</w:t>
      </w:r>
      <w:r w:rsidR="00FA0A9F">
        <w:t xml:space="preserve"> </w:t>
      </w:r>
      <w:r w:rsidR="007B14BF" w:rsidRPr="00962AF6">
        <w:rPr>
          <w:color w:val="ED0000"/>
        </w:rPr>
        <w:t>graphical representation of the flooding extents at each recurrence interval,</w:t>
      </w:r>
      <w:r w:rsidR="00D14C16" w:rsidRPr="00962AF6">
        <w:rPr>
          <w:color w:val="ED0000"/>
        </w:rPr>
        <w:t xml:space="preserve"> </w:t>
      </w:r>
      <w:r w:rsidR="007B14BF" w:rsidRPr="00962AF6">
        <w:rPr>
          <w:color w:val="ED0000"/>
        </w:rPr>
        <w:t xml:space="preserve">mesh </w:t>
      </w:r>
      <w:r w:rsidR="000971F7" w:rsidRPr="00962AF6">
        <w:rPr>
          <w:color w:val="ED0000"/>
        </w:rPr>
        <w:t>terrain, mesh quality, contours,</w:t>
      </w:r>
      <w:r w:rsidR="00B32101" w:rsidRPr="00962AF6">
        <w:rPr>
          <w:color w:val="ED0000"/>
        </w:rPr>
        <w:t xml:space="preserve"> and</w:t>
      </w:r>
      <w:r w:rsidR="000971F7" w:rsidRPr="00962AF6">
        <w:rPr>
          <w:color w:val="ED0000"/>
        </w:rPr>
        <w:t xml:space="preserve"> materials/monitor coverage plots</w:t>
      </w:r>
      <w:r w:rsidR="00B32101" w:rsidRPr="00962AF6">
        <w:rPr>
          <w:color w:val="ED0000"/>
        </w:rPr>
        <w:t>;</w:t>
      </w:r>
      <w:r w:rsidR="000971F7" w:rsidRPr="00962AF6">
        <w:rPr>
          <w:color w:val="ED0000"/>
        </w:rPr>
        <w:t xml:space="preserve"> water surface/velocity profiles, and model observation lines at critical locations within the model domain</w:t>
      </w:r>
      <w:r w:rsidR="00D14C16" w:rsidRPr="00962AF6">
        <w:rPr>
          <w:color w:val="ED0000"/>
        </w:rPr>
        <w:t>)</w:t>
      </w:r>
      <w:r w:rsidR="000971F7">
        <w:t>.</w:t>
      </w:r>
    </w:p>
    <w:p w14:paraId="569871FD" w14:textId="4A53BCB2" w:rsidR="00731CBA" w:rsidRPr="00962AF6" w:rsidRDefault="00731CBA" w:rsidP="00B53270">
      <w:pPr>
        <w:pStyle w:val="Body1"/>
        <w:rPr>
          <w:color w:val="ED0000"/>
        </w:rPr>
      </w:pPr>
      <w:r w:rsidRPr="00962AF6">
        <w:rPr>
          <w:color w:val="ED0000"/>
        </w:rPr>
        <w:t xml:space="preserve">Provide brief description of hydraulic modeling software and version used. Specify simulation run times, time steps, </w:t>
      </w:r>
      <w:r w:rsidR="00AF44D2" w:rsidRPr="00962AF6">
        <w:rPr>
          <w:color w:val="ED0000"/>
        </w:rPr>
        <w:t>mesh element size, number of mesh elements</w:t>
      </w:r>
      <w:r w:rsidR="00AC07E8" w:rsidRPr="00962AF6">
        <w:rPr>
          <w:color w:val="ED0000"/>
        </w:rPr>
        <w:t>.</w:t>
      </w:r>
      <w:r w:rsidR="004A6C92" w:rsidRPr="00962AF6">
        <w:rPr>
          <w:color w:val="ED0000"/>
        </w:rPr>
        <w:t xml:space="preserve"> </w:t>
      </w:r>
      <w:r w:rsidR="00AC07E8" w:rsidRPr="00962AF6">
        <w:rPr>
          <w:color w:val="ED0000"/>
        </w:rPr>
        <w:t xml:space="preserve">Describe unique modeling circumstances and provide exhibit of model domain limits </w:t>
      </w:r>
      <w:r w:rsidR="00FE246C" w:rsidRPr="00962AF6">
        <w:rPr>
          <w:color w:val="ED0000"/>
        </w:rPr>
        <w:t>in Figure below.</w:t>
      </w:r>
      <w:r w:rsidR="004A6C92" w:rsidRPr="00962AF6">
        <w:rPr>
          <w:color w:val="ED0000"/>
        </w:rPr>
        <w:t xml:space="preserve"> </w:t>
      </w:r>
      <w:r w:rsidR="00FE246C" w:rsidRPr="00962AF6">
        <w:rPr>
          <w:color w:val="ED0000"/>
        </w:rPr>
        <w:t>Briefly describe topographic</w:t>
      </w:r>
      <w:r w:rsidR="00010168" w:rsidRPr="00962AF6">
        <w:rPr>
          <w:color w:val="ED0000"/>
        </w:rPr>
        <w:t>/bathymetric survey conducted upstream and downstream of the structure crossing for modeling purposes.</w:t>
      </w:r>
    </w:p>
    <w:p w14:paraId="38745BF3" w14:textId="19F4DE12" w:rsidR="005D3E23" w:rsidRPr="005B5791" w:rsidRDefault="00270856" w:rsidP="005D3E23">
      <w:pPr>
        <w:pStyle w:val="Heading2"/>
      </w:pPr>
      <w:bookmarkStart w:id="136" w:name="_Toc158361572"/>
      <w:bookmarkEnd w:id="116"/>
      <w:bookmarkEnd w:id="117"/>
      <w:r>
        <w:t>Alternatives Considered</w:t>
      </w:r>
      <w:bookmarkEnd w:id="136"/>
    </w:p>
    <w:p w14:paraId="0B8ECBD9" w14:textId="720995F8" w:rsidR="0070655A" w:rsidRDefault="000A3F4B" w:rsidP="005D3E23">
      <w:pPr>
        <w:pStyle w:val="Body1"/>
      </w:pPr>
      <w:r w:rsidRPr="00962AF6">
        <w:rPr>
          <w:color w:val="ED0000"/>
        </w:rPr>
        <w:t>(</w:t>
      </w:r>
      <w:r w:rsidR="00AC109F" w:rsidRPr="00962AF6">
        <w:rPr>
          <w:color w:val="ED0000"/>
        </w:rPr>
        <w:t xml:space="preserve">Insert </w:t>
      </w:r>
      <w:r w:rsidRPr="00962AF6">
        <w:rPr>
          <w:color w:val="ED0000"/>
        </w:rPr>
        <w:t>Number of Alternatives)</w:t>
      </w:r>
      <w:r>
        <w:t xml:space="preserve"> </w:t>
      </w:r>
      <w:r w:rsidR="00894749">
        <w:t>proposed structure alternatives were</w:t>
      </w:r>
      <w:r w:rsidR="00885DCE">
        <w:t xml:space="preserve"> modeled in</w:t>
      </w:r>
      <w:r w:rsidR="00894749">
        <w:t xml:space="preserve"> consider</w:t>
      </w:r>
      <w:r w:rsidR="00885DCE">
        <w:t xml:space="preserve">ation </w:t>
      </w:r>
      <w:r w:rsidR="00D567D6">
        <w:t>for</w:t>
      </w:r>
      <w:r w:rsidR="00894749">
        <w:t xml:space="preserve"> replacement of the existing structure. </w:t>
      </w:r>
    </w:p>
    <w:p w14:paraId="5327915C" w14:textId="78D5C153" w:rsidR="00C96ACB" w:rsidRPr="00962AF6" w:rsidRDefault="008708B5" w:rsidP="005D3E23">
      <w:pPr>
        <w:pStyle w:val="Body1"/>
        <w:rPr>
          <w:color w:val="ED0000"/>
        </w:rPr>
      </w:pPr>
      <w:r w:rsidRPr="00962AF6">
        <w:rPr>
          <w:color w:val="ED0000"/>
        </w:rPr>
        <w:t xml:space="preserve">If applicable, list any proposed structure alternatives which were </w:t>
      </w:r>
      <w:r w:rsidR="00CE2B4D" w:rsidRPr="00962AF6">
        <w:rPr>
          <w:color w:val="ED0000"/>
        </w:rPr>
        <w:t>previously</w:t>
      </w:r>
      <w:r w:rsidRPr="00962AF6">
        <w:rPr>
          <w:color w:val="ED0000"/>
        </w:rPr>
        <w:t xml:space="preserve"> considered but </w:t>
      </w:r>
      <w:r w:rsidR="00CE2B4D" w:rsidRPr="00962AF6">
        <w:rPr>
          <w:color w:val="ED0000"/>
        </w:rPr>
        <w:t>were later discarded</w:t>
      </w:r>
      <w:r w:rsidRPr="00962AF6">
        <w:rPr>
          <w:color w:val="ED0000"/>
        </w:rPr>
        <w:t xml:space="preserve"> </w:t>
      </w:r>
      <w:r w:rsidR="004244CD" w:rsidRPr="00962AF6">
        <w:rPr>
          <w:color w:val="ED0000"/>
        </w:rPr>
        <w:t xml:space="preserve">(e.g. </w:t>
      </w:r>
      <w:r w:rsidR="006915A8" w:rsidRPr="00962AF6">
        <w:rPr>
          <w:color w:val="ED0000"/>
        </w:rPr>
        <w:t xml:space="preserve">bridge alternative would </w:t>
      </w:r>
      <w:r w:rsidR="00797194" w:rsidRPr="00962AF6">
        <w:rPr>
          <w:color w:val="ED0000"/>
        </w:rPr>
        <w:t>require grade raise and increase risk of flooding to an upstream building</w:t>
      </w:r>
      <w:r w:rsidR="00092BDF" w:rsidRPr="00962AF6">
        <w:rPr>
          <w:color w:val="ED0000"/>
        </w:rPr>
        <w:t>,</w:t>
      </w:r>
      <w:r w:rsidR="00797194" w:rsidRPr="00962AF6">
        <w:rPr>
          <w:color w:val="ED0000"/>
        </w:rPr>
        <w:t xml:space="preserve"> </w:t>
      </w:r>
      <w:r w:rsidR="00092BDF" w:rsidRPr="00962AF6">
        <w:rPr>
          <w:color w:val="ED0000"/>
        </w:rPr>
        <w:t xml:space="preserve">inadequate cover for aluminum box culvert alternative, </w:t>
      </w:r>
      <w:proofErr w:type="spellStart"/>
      <w:r w:rsidR="00092BDF" w:rsidRPr="00962AF6">
        <w:rPr>
          <w:color w:val="ED0000"/>
        </w:rPr>
        <w:t>etc</w:t>
      </w:r>
      <w:proofErr w:type="spellEnd"/>
      <w:r w:rsidR="00092BDF" w:rsidRPr="00962AF6">
        <w:rPr>
          <w:color w:val="ED0000"/>
        </w:rPr>
        <w:t>)</w:t>
      </w:r>
      <w:r w:rsidR="00D60D70" w:rsidRPr="00962AF6">
        <w:rPr>
          <w:color w:val="ED0000"/>
        </w:rPr>
        <w:t xml:space="preserve"> and reasons for their </w:t>
      </w:r>
      <w:r w:rsidR="007503F1" w:rsidRPr="00962AF6">
        <w:rPr>
          <w:color w:val="ED0000"/>
        </w:rPr>
        <w:t>exclu</w:t>
      </w:r>
      <w:r w:rsidR="00D60D70" w:rsidRPr="00962AF6">
        <w:rPr>
          <w:color w:val="ED0000"/>
        </w:rPr>
        <w:t xml:space="preserve">sion from further hydraulic analysis here. If </w:t>
      </w:r>
      <w:r w:rsidR="00852BE6" w:rsidRPr="00962AF6">
        <w:rPr>
          <w:color w:val="ED0000"/>
        </w:rPr>
        <w:t>not applicable, this paragraph may be deleted.</w:t>
      </w:r>
    </w:p>
    <w:p w14:paraId="20D62859" w14:textId="1AF646EC" w:rsidR="00CB6F34" w:rsidRPr="00962AF6" w:rsidRDefault="006C71CB" w:rsidP="005D3E23">
      <w:pPr>
        <w:pStyle w:val="Body1"/>
        <w:rPr>
          <w:color w:val="ED0000"/>
        </w:rPr>
      </w:pPr>
      <w:r w:rsidRPr="00962AF6">
        <w:rPr>
          <w:color w:val="ED0000"/>
        </w:rPr>
        <w:lastRenderedPageBreak/>
        <w:t xml:space="preserve">List each </w:t>
      </w:r>
      <w:r w:rsidR="00132C07" w:rsidRPr="00962AF6">
        <w:rPr>
          <w:color w:val="ED0000"/>
        </w:rPr>
        <w:t xml:space="preserve">modeled </w:t>
      </w:r>
      <w:r w:rsidRPr="00962AF6">
        <w:rPr>
          <w:color w:val="ED0000"/>
        </w:rPr>
        <w:t xml:space="preserve">alternative and provide details on the alternative. Details may </w:t>
      </w:r>
      <w:proofErr w:type="gramStart"/>
      <w:r w:rsidRPr="00962AF6">
        <w:rPr>
          <w:color w:val="ED0000"/>
        </w:rPr>
        <w:t>include</w:t>
      </w:r>
      <w:r w:rsidR="0081734D" w:rsidRPr="00962AF6">
        <w:rPr>
          <w:color w:val="ED0000"/>
        </w:rPr>
        <w:t>:</w:t>
      </w:r>
      <w:proofErr w:type="gramEnd"/>
      <w:r w:rsidR="0081734D" w:rsidRPr="00962AF6">
        <w:rPr>
          <w:color w:val="ED0000"/>
        </w:rPr>
        <w:t xml:space="preserve"> </w:t>
      </w:r>
      <w:r w:rsidR="00591A77" w:rsidRPr="00962AF6">
        <w:rPr>
          <w:color w:val="ED0000"/>
        </w:rPr>
        <w:t>number of spans/barrels</w:t>
      </w:r>
      <w:r w:rsidR="00FE30A7" w:rsidRPr="00962AF6">
        <w:rPr>
          <w:color w:val="ED0000"/>
        </w:rPr>
        <w:t xml:space="preserve">, </w:t>
      </w:r>
      <w:r w:rsidR="0081734D" w:rsidRPr="00962AF6">
        <w:rPr>
          <w:color w:val="ED0000"/>
        </w:rPr>
        <w:t xml:space="preserve">length &amp; width </w:t>
      </w:r>
      <w:r w:rsidR="004F35A6" w:rsidRPr="00962AF6">
        <w:rPr>
          <w:color w:val="ED0000"/>
        </w:rPr>
        <w:t>dimensions</w:t>
      </w:r>
      <w:r w:rsidR="009D631E" w:rsidRPr="00962AF6">
        <w:rPr>
          <w:color w:val="ED0000"/>
        </w:rPr>
        <w:t xml:space="preserve"> </w:t>
      </w:r>
      <w:r w:rsidR="0081734D" w:rsidRPr="00962AF6">
        <w:rPr>
          <w:color w:val="ED0000"/>
        </w:rPr>
        <w:t xml:space="preserve">of structure, skew, inverts, </w:t>
      </w:r>
      <w:r w:rsidR="003D2D00" w:rsidRPr="00962AF6">
        <w:rPr>
          <w:color w:val="ED0000"/>
        </w:rPr>
        <w:t xml:space="preserve">Manning’s n values at the structure, </w:t>
      </w:r>
      <w:r w:rsidR="0081734D" w:rsidRPr="00962AF6">
        <w:rPr>
          <w:color w:val="ED0000"/>
        </w:rPr>
        <w:t xml:space="preserve">culvert sinking requirements, </w:t>
      </w:r>
      <w:r w:rsidR="007362A0" w:rsidRPr="00962AF6">
        <w:rPr>
          <w:color w:val="ED0000"/>
        </w:rPr>
        <w:t xml:space="preserve">wildlife crossings, </w:t>
      </w:r>
      <w:r w:rsidR="00CE5155" w:rsidRPr="00962AF6">
        <w:rPr>
          <w:color w:val="ED0000"/>
        </w:rPr>
        <w:t xml:space="preserve">girder depths, horizontal/vertical clearance provided (for bridges), </w:t>
      </w:r>
      <w:proofErr w:type="gramStart"/>
      <w:r w:rsidR="006622DD" w:rsidRPr="00962AF6">
        <w:rPr>
          <w:color w:val="ED0000"/>
        </w:rPr>
        <w:t>grade raise</w:t>
      </w:r>
      <w:proofErr w:type="gramEnd"/>
      <w:r w:rsidR="006622DD" w:rsidRPr="00962AF6">
        <w:rPr>
          <w:color w:val="ED0000"/>
        </w:rPr>
        <w:t xml:space="preserve">/profile adjustments, guardrail </w:t>
      </w:r>
      <w:r w:rsidR="003C25FC" w:rsidRPr="00962AF6">
        <w:rPr>
          <w:color w:val="ED0000"/>
        </w:rPr>
        <w:t>requirement</w:t>
      </w:r>
      <w:r w:rsidR="006622DD" w:rsidRPr="00962AF6">
        <w:rPr>
          <w:color w:val="ED0000"/>
        </w:rPr>
        <w:t>s</w:t>
      </w:r>
      <w:r w:rsidR="0070655A" w:rsidRPr="00962AF6">
        <w:rPr>
          <w:color w:val="ED0000"/>
        </w:rPr>
        <w:t>, etc.</w:t>
      </w:r>
    </w:p>
    <w:p w14:paraId="144339D6" w14:textId="72BE0EC6" w:rsidR="0099725B" w:rsidRPr="009A4817" w:rsidRDefault="00906363" w:rsidP="005D3E23">
      <w:pPr>
        <w:pStyle w:val="Body1"/>
      </w:pPr>
      <w:r>
        <w:t xml:space="preserve">The </w:t>
      </w:r>
      <w:r w:rsidR="001F7D04">
        <w:t>proposed structure alternatives were modeled and analyzed in accordance with the ND Stream Crossing Standards.</w:t>
      </w:r>
      <w:r w:rsidR="004504C5">
        <w:t xml:space="preserve"> </w:t>
      </w:r>
      <w:r w:rsidR="00B5698B" w:rsidRPr="00962AF6">
        <w:rPr>
          <w:color w:val="ED0000"/>
        </w:rPr>
        <w:t>S</w:t>
      </w:r>
      <w:r w:rsidR="003D2D00" w:rsidRPr="00962AF6">
        <w:rPr>
          <w:color w:val="ED0000"/>
        </w:rPr>
        <w:t>ummarize the simulation results</w:t>
      </w:r>
      <w:r w:rsidR="00844E27" w:rsidRPr="00962AF6">
        <w:rPr>
          <w:color w:val="ED0000"/>
        </w:rPr>
        <w:t xml:space="preserve">, </w:t>
      </w:r>
      <w:r w:rsidR="00A63F23" w:rsidRPr="00962AF6">
        <w:rPr>
          <w:color w:val="ED0000"/>
        </w:rPr>
        <w:t xml:space="preserve">including </w:t>
      </w:r>
      <w:r w:rsidR="00B5698B" w:rsidRPr="00962AF6">
        <w:rPr>
          <w:color w:val="ED0000"/>
        </w:rPr>
        <w:t xml:space="preserve">discussion on calculated </w:t>
      </w:r>
      <w:r w:rsidR="001C69DC" w:rsidRPr="00962AF6">
        <w:rPr>
          <w:color w:val="ED0000"/>
        </w:rPr>
        <w:t xml:space="preserve">headwater elevations, </w:t>
      </w:r>
      <w:r w:rsidR="004C2640" w:rsidRPr="00962AF6">
        <w:rPr>
          <w:color w:val="ED0000"/>
        </w:rPr>
        <w:t xml:space="preserve">freeboard </w:t>
      </w:r>
      <w:r w:rsidR="004D1F46" w:rsidRPr="00962AF6">
        <w:rPr>
          <w:color w:val="ED0000"/>
        </w:rPr>
        <w:t xml:space="preserve">provided </w:t>
      </w:r>
      <w:r w:rsidR="00EE3BDD" w:rsidRPr="00962AF6">
        <w:rPr>
          <w:color w:val="ED0000"/>
        </w:rPr>
        <w:t>at the design and 100-year discharges</w:t>
      </w:r>
      <w:r w:rsidR="001C69DC" w:rsidRPr="00962AF6">
        <w:rPr>
          <w:color w:val="ED0000"/>
        </w:rPr>
        <w:t xml:space="preserve"> (for bridges)</w:t>
      </w:r>
      <w:r w:rsidR="00EE3BDD" w:rsidRPr="00962AF6">
        <w:rPr>
          <w:color w:val="ED0000"/>
        </w:rPr>
        <w:t xml:space="preserve">, </w:t>
      </w:r>
      <w:r w:rsidR="004840CA" w:rsidRPr="00962AF6">
        <w:rPr>
          <w:color w:val="ED0000"/>
        </w:rPr>
        <w:t>design velocities at the structure</w:t>
      </w:r>
      <w:r w:rsidR="00844F47" w:rsidRPr="00962AF6">
        <w:rPr>
          <w:color w:val="ED0000"/>
        </w:rPr>
        <w:t>, and overtopping discharges</w:t>
      </w:r>
      <w:r w:rsidR="00AC7F14" w:rsidRPr="00962AF6">
        <w:rPr>
          <w:color w:val="ED0000"/>
        </w:rPr>
        <w:t>.</w:t>
      </w:r>
      <w:r w:rsidR="00D32E32" w:rsidRPr="00962AF6">
        <w:rPr>
          <w:color w:val="ED0000"/>
        </w:rPr>
        <w:t xml:space="preserve"> Discuss whether </w:t>
      </w:r>
      <w:r w:rsidR="005B20FC" w:rsidRPr="00962AF6">
        <w:rPr>
          <w:color w:val="ED0000"/>
        </w:rPr>
        <w:t xml:space="preserve">the proposed </w:t>
      </w:r>
      <w:r w:rsidR="003C5D03" w:rsidRPr="00962AF6">
        <w:rPr>
          <w:color w:val="ED0000"/>
        </w:rPr>
        <w:t xml:space="preserve">structure </w:t>
      </w:r>
      <w:r w:rsidR="005B20FC" w:rsidRPr="00962AF6">
        <w:rPr>
          <w:color w:val="ED0000"/>
        </w:rPr>
        <w:t>alternative c</w:t>
      </w:r>
      <w:r w:rsidR="003C5D03" w:rsidRPr="00962AF6">
        <w:rPr>
          <w:color w:val="ED0000"/>
        </w:rPr>
        <w:t>reates any increased risk of flooding of any upstream buildings/structures.</w:t>
      </w:r>
      <w:r w:rsidR="009A4817" w:rsidRPr="00962AF6">
        <w:rPr>
          <w:color w:val="ED0000"/>
        </w:rPr>
        <w:t xml:space="preserve"> </w:t>
      </w:r>
      <w:r w:rsidR="009A4817">
        <w:t xml:space="preserve">A summary of the simulation data </w:t>
      </w:r>
      <w:r w:rsidR="007A52B2">
        <w:t>for the (</w:t>
      </w:r>
      <w:r w:rsidR="007A52B2" w:rsidRPr="00962AF6">
        <w:rPr>
          <w:color w:val="ED0000"/>
        </w:rPr>
        <w:t xml:space="preserve">insert </w:t>
      </w:r>
      <w:r w:rsidR="003B1421" w:rsidRPr="00962AF6">
        <w:rPr>
          <w:color w:val="ED0000"/>
        </w:rPr>
        <w:t>flood events evaluated in model, e.g. 10-year, 50-year, 100-year, and 500-year flood events)</w:t>
      </w:r>
      <w:r w:rsidR="00B83363">
        <w:t>, which includes the observed discharge through the structure</w:t>
      </w:r>
      <w:r w:rsidR="00D57B3B">
        <w:t xml:space="preserve">, upstream water surface elevations, and velocities through the structure, is provided below in Table </w:t>
      </w:r>
      <w:r w:rsidR="00D57B3B" w:rsidRPr="00962AF6">
        <w:rPr>
          <w:color w:val="A90000"/>
        </w:rPr>
        <w:t>_</w:t>
      </w:r>
      <w:r w:rsidR="00D57B3B">
        <w:t>.</w:t>
      </w:r>
    </w:p>
    <w:p w14:paraId="332ECDFF" w14:textId="2252FA9B" w:rsidR="00824564" w:rsidRDefault="00824564" w:rsidP="00824564">
      <w:pPr>
        <w:pStyle w:val="Caption"/>
        <w:rPr>
          <w:i/>
          <w:iCs/>
        </w:rPr>
      </w:pPr>
      <w:r w:rsidRPr="00433AFD">
        <w:rPr>
          <w:i/>
          <w:iCs/>
        </w:rPr>
        <w:t xml:space="preserve">Table </w:t>
      </w:r>
      <w:r w:rsidRPr="00962AF6">
        <w:rPr>
          <w:i/>
          <w:iCs/>
          <w:color w:val="ED0000"/>
        </w:rPr>
        <w:t>_</w:t>
      </w:r>
      <w:r w:rsidRPr="00433AFD">
        <w:rPr>
          <w:i/>
          <w:iCs/>
        </w:rPr>
        <w:t xml:space="preserve"> – </w:t>
      </w:r>
      <w:r w:rsidR="007B32EB">
        <w:rPr>
          <w:i/>
          <w:iCs/>
        </w:rPr>
        <w:t xml:space="preserve">Alternative 1 </w:t>
      </w:r>
      <w:r>
        <w:rPr>
          <w:i/>
          <w:iCs/>
        </w:rPr>
        <w:t>Simulation Results</w:t>
      </w:r>
      <w:r w:rsidR="00C52FB0" w:rsidRPr="00962AF6">
        <w:rPr>
          <w:i/>
          <w:iCs/>
          <w:color w:val="ED0000"/>
        </w:rPr>
        <w:t xml:space="preserve"> (include additional tables for multiple alternatives)</w:t>
      </w:r>
    </w:p>
    <w:tbl>
      <w:tblPr>
        <w:tblStyle w:val="TableGrid"/>
        <w:tblW w:w="0" w:type="auto"/>
        <w:tblLook w:val="04A0" w:firstRow="1" w:lastRow="0" w:firstColumn="1" w:lastColumn="0" w:noHBand="0" w:noVBand="1"/>
      </w:tblPr>
      <w:tblGrid>
        <w:gridCol w:w="1168"/>
        <w:gridCol w:w="1168"/>
        <w:gridCol w:w="1169"/>
        <w:gridCol w:w="1169"/>
        <w:gridCol w:w="1169"/>
        <w:gridCol w:w="1169"/>
        <w:gridCol w:w="1169"/>
        <w:gridCol w:w="1169"/>
      </w:tblGrid>
      <w:tr w:rsidR="00595F16" w14:paraId="1EBC0CDA" w14:textId="77777777" w:rsidTr="00697B5D">
        <w:tc>
          <w:tcPr>
            <w:tcW w:w="1168" w:type="dxa"/>
            <w:shd w:val="clear" w:color="auto" w:fill="D9D9D9" w:themeFill="background1" w:themeFillShade="D9"/>
            <w:vAlign w:val="bottom"/>
          </w:tcPr>
          <w:p w14:paraId="24F44F4C" w14:textId="2AECC886" w:rsidR="00595F16" w:rsidRPr="008D0F39" w:rsidRDefault="00301402" w:rsidP="00D51F5A">
            <w:pPr>
              <w:jc w:val="center"/>
              <w:rPr>
                <w:b/>
                <w:bCs/>
                <w:sz w:val="18"/>
                <w:szCs w:val="18"/>
              </w:rPr>
            </w:pPr>
            <w:r w:rsidRPr="008D0F39">
              <w:rPr>
                <w:b/>
                <w:bCs/>
                <w:sz w:val="18"/>
                <w:szCs w:val="18"/>
              </w:rPr>
              <w:t>Event</w:t>
            </w:r>
          </w:p>
        </w:tc>
        <w:tc>
          <w:tcPr>
            <w:tcW w:w="1168" w:type="dxa"/>
            <w:shd w:val="clear" w:color="auto" w:fill="D9D9D9" w:themeFill="background1" w:themeFillShade="D9"/>
            <w:vAlign w:val="bottom"/>
          </w:tcPr>
          <w:p w14:paraId="4B92CEBB" w14:textId="66BBCDA3" w:rsidR="00595F16" w:rsidRPr="008D0F39" w:rsidRDefault="00301402" w:rsidP="00D51F5A">
            <w:pPr>
              <w:jc w:val="center"/>
              <w:rPr>
                <w:b/>
                <w:bCs/>
                <w:sz w:val="18"/>
                <w:szCs w:val="18"/>
              </w:rPr>
            </w:pPr>
            <w:r w:rsidRPr="008D0F39">
              <w:rPr>
                <w:b/>
                <w:bCs/>
                <w:sz w:val="18"/>
                <w:szCs w:val="18"/>
              </w:rPr>
              <w:t>Total Discharge (</w:t>
            </w:r>
            <w:proofErr w:type="spellStart"/>
            <w:r w:rsidRPr="008D0F39">
              <w:rPr>
                <w:b/>
                <w:bCs/>
                <w:sz w:val="18"/>
                <w:szCs w:val="18"/>
              </w:rPr>
              <w:t>cfs</w:t>
            </w:r>
            <w:proofErr w:type="spellEnd"/>
            <w:r w:rsidRPr="008D0F39">
              <w:rPr>
                <w:b/>
                <w:bCs/>
                <w:sz w:val="18"/>
                <w:szCs w:val="18"/>
              </w:rPr>
              <w:t>)</w:t>
            </w:r>
          </w:p>
        </w:tc>
        <w:tc>
          <w:tcPr>
            <w:tcW w:w="1169" w:type="dxa"/>
            <w:shd w:val="clear" w:color="auto" w:fill="D9D9D9" w:themeFill="background1" w:themeFillShade="D9"/>
            <w:vAlign w:val="bottom"/>
          </w:tcPr>
          <w:p w14:paraId="5A11B7A5" w14:textId="3E3C2C7E" w:rsidR="00595F16" w:rsidRPr="008D0F39" w:rsidRDefault="00301402" w:rsidP="00D51F5A">
            <w:pPr>
              <w:jc w:val="center"/>
              <w:rPr>
                <w:b/>
                <w:bCs/>
                <w:sz w:val="18"/>
                <w:szCs w:val="18"/>
              </w:rPr>
            </w:pPr>
            <w:r>
              <w:rPr>
                <w:b/>
                <w:bCs/>
                <w:sz w:val="18"/>
                <w:szCs w:val="18"/>
              </w:rPr>
              <w:t>Existing</w:t>
            </w:r>
            <w:r w:rsidRPr="008D0F39">
              <w:rPr>
                <w:b/>
                <w:bCs/>
                <w:sz w:val="18"/>
                <w:szCs w:val="18"/>
              </w:rPr>
              <w:t xml:space="preserve"> </w:t>
            </w:r>
            <w:r w:rsidR="00595F16" w:rsidRPr="008D0F39">
              <w:rPr>
                <w:b/>
                <w:bCs/>
                <w:sz w:val="18"/>
                <w:szCs w:val="18"/>
              </w:rPr>
              <w:t xml:space="preserve">Discharge </w:t>
            </w:r>
            <w:proofErr w:type="gramStart"/>
            <w:r w:rsidR="00595F16" w:rsidRPr="008D0F39">
              <w:rPr>
                <w:b/>
                <w:bCs/>
                <w:sz w:val="18"/>
                <w:szCs w:val="18"/>
              </w:rPr>
              <w:t>thru</w:t>
            </w:r>
            <w:proofErr w:type="gramEnd"/>
            <w:r w:rsidR="00595F16" w:rsidRPr="008D0F39">
              <w:rPr>
                <w:b/>
                <w:bCs/>
                <w:sz w:val="18"/>
                <w:szCs w:val="18"/>
              </w:rPr>
              <w:t xml:space="preserve"> Structure (</w:t>
            </w:r>
            <w:proofErr w:type="spellStart"/>
            <w:r w:rsidR="00595F16" w:rsidRPr="008D0F39">
              <w:rPr>
                <w:b/>
                <w:bCs/>
                <w:sz w:val="18"/>
                <w:szCs w:val="18"/>
              </w:rPr>
              <w:t>cfs</w:t>
            </w:r>
            <w:proofErr w:type="spellEnd"/>
            <w:r w:rsidR="00595F16" w:rsidRPr="008D0F39">
              <w:rPr>
                <w:b/>
                <w:bCs/>
                <w:sz w:val="18"/>
                <w:szCs w:val="18"/>
              </w:rPr>
              <w:t>)</w:t>
            </w:r>
          </w:p>
        </w:tc>
        <w:tc>
          <w:tcPr>
            <w:tcW w:w="1169" w:type="dxa"/>
            <w:shd w:val="clear" w:color="auto" w:fill="D9D9D9" w:themeFill="background1" w:themeFillShade="D9"/>
            <w:vAlign w:val="bottom"/>
          </w:tcPr>
          <w:p w14:paraId="74BF1B5E" w14:textId="49DA0BB0" w:rsidR="00595F16" w:rsidRPr="008D0F39" w:rsidRDefault="00301402" w:rsidP="00D51F5A">
            <w:pPr>
              <w:jc w:val="center"/>
              <w:rPr>
                <w:b/>
                <w:bCs/>
                <w:sz w:val="18"/>
                <w:szCs w:val="18"/>
              </w:rPr>
            </w:pPr>
            <w:r>
              <w:rPr>
                <w:b/>
                <w:bCs/>
                <w:sz w:val="18"/>
                <w:szCs w:val="18"/>
              </w:rPr>
              <w:t>Existing</w:t>
            </w:r>
            <w:r w:rsidRPr="008D0F39">
              <w:rPr>
                <w:b/>
                <w:bCs/>
                <w:sz w:val="18"/>
                <w:szCs w:val="18"/>
              </w:rPr>
              <w:t xml:space="preserve"> </w:t>
            </w:r>
            <w:r w:rsidR="00595F16" w:rsidRPr="008D0F39">
              <w:rPr>
                <w:b/>
                <w:bCs/>
                <w:sz w:val="18"/>
                <w:szCs w:val="18"/>
              </w:rPr>
              <w:t>Upstream WSE (ft)</w:t>
            </w:r>
          </w:p>
        </w:tc>
        <w:tc>
          <w:tcPr>
            <w:tcW w:w="1169" w:type="dxa"/>
            <w:shd w:val="clear" w:color="auto" w:fill="D9D9D9" w:themeFill="background1" w:themeFillShade="D9"/>
            <w:vAlign w:val="bottom"/>
          </w:tcPr>
          <w:p w14:paraId="6289CA99" w14:textId="7814E63C" w:rsidR="00595F16" w:rsidRPr="008D0F39" w:rsidRDefault="00301402" w:rsidP="00D51F5A">
            <w:pPr>
              <w:jc w:val="center"/>
              <w:rPr>
                <w:b/>
                <w:bCs/>
                <w:sz w:val="18"/>
                <w:szCs w:val="18"/>
              </w:rPr>
            </w:pPr>
            <w:r>
              <w:rPr>
                <w:b/>
                <w:bCs/>
                <w:sz w:val="18"/>
                <w:szCs w:val="18"/>
              </w:rPr>
              <w:t>Existing</w:t>
            </w:r>
            <w:r w:rsidRPr="008D0F39">
              <w:rPr>
                <w:b/>
                <w:bCs/>
                <w:sz w:val="18"/>
                <w:szCs w:val="18"/>
              </w:rPr>
              <w:t xml:space="preserve"> </w:t>
            </w:r>
            <w:r w:rsidR="00595F16" w:rsidRPr="008D0F39">
              <w:rPr>
                <w:b/>
                <w:bCs/>
                <w:sz w:val="18"/>
                <w:szCs w:val="18"/>
              </w:rPr>
              <w:t xml:space="preserve">Avg Vel </w:t>
            </w:r>
            <w:proofErr w:type="gramStart"/>
            <w:r w:rsidR="00595F16" w:rsidRPr="008D0F39">
              <w:rPr>
                <w:b/>
                <w:bCs/>
                <w:sz w:val="18"/>
                <w:szCs w:val="18"/>
              </w:rPr>
              <w:t>thru</w:t>
            </w:r>
            <w:proofErr w:type="gramEnd"/>
            <w:r w:rsidR="00595F16" w:rsidRPr="008D0F39">
              <w:rPr>
                <w:b/>
                <w:bCs/>
                <w:sz w:val="18"/>
                <w:szCs w:val="18"/>
              </w:rPr>
              <w:t xml:space="preserve"> Structure (</w:t>
            </w:r>
            <w:proofErr w:type="spellStart"/>
            <w:r w:rsidR="00595F16" w:rsidRPr="008D0F39">
              <w:rPr>
                <w:b/>
                <w:bCs/>
                <w:sz w:val="18"/>
                <w:szCs w:val="18"/>
              </w:rPr>
              <w:t>cfs</w:t>
            </w:r>
            <w:proofErr w:type="spellEnd"/>
            <w:r w:rsidR="00595F16" w:rsidRPr="008D0F39">
              <w:rPr>
                <w:b/>
                <w:bCs/>
                <w:sz w:val="18"/>
                <w:szCs w:val="18"/>
              </w:rPr>
              <w:t>)</w:t>
            </w:r>
          </w:p>
        </w:tc>
        <w:tc>
          <w:tcPr>
            <w:tcW w:w="1169" w:type="dxa"/>
            <w:shd w:val="clear" w:color="auto" w:fill="D9D9D9" w:themeFill="background1" w:themeFillShade="D9"/>
            <w:vAlign w:val="bottom"/>
          </w:tcPr>
          <w:p w14:paraId="5B2E4DAF" w14:textId="1D909831" w:rsidR="00595F16" w:rsidRPr="008D0F39" w:rsidRDefault="00301402" w:rsidP="00D51F5A">
            <w:pPr>
              <w:jc w:val="center"/>
              <w:rPr>
                <w:b/>
                <w:bCs/>
                <w:sz w:val="18"/>
                <w:szCs w:val="18"/>
              </w:rPr>
            </w:pPr>
            <w:r>
              <w:rPr>
                <w:b/>
                <w:bCs/>
                <w:sz w:val="18"/>
                <w:szCs w:val="18"/>
              </w:rPr>
              <w:t>Alternative 1</w:t>
            </w:r>
            <w:r w:rsidR="00385E34">
              <w:rPr>
                <w:b/>
                <w:bCs/>
                <w:sz w:val="18"/>
                <w:szCs w:val="18"/>
              </w:rPr>
              <w:t xml:space="preserve"> </w:t>
            </w:r>
            <w:r w:rsidR="00595F16" w:rsidRPr="008D0F39">
              <w:rPr>
                <w:b/>
                <w:bCs/>
                <w:sz w:val="18"/>
                <w:szCs w:val="18"/>
              </w:rPr>
              <w:t xml:space="preserve">Discharge </w:t>
            </w:r>
            <w:proofErr w:type="gramStart"/>
            <w:r w:rsidR="00595F16" w:rsidRPr="008D0F39">
              <w:rPr>
                <w:b/>
                <w:bCs/>
                <w:sz w:val="18"/>
                <w:szCs w:val="18"/>
              </w:rPr>
              <w:t>thru</w:t>
            </w:r>
            <w:proofErr w:type="gramEnd"/>
            <w:r w:rsidR="00595F16" w:rsidRPr="008D0F39">
              <w:rPr>
                <w:b/>
                <w:bCs/>
                <w:sz w:val="18"/>
                <w:szCs w:val="18"/>
              </w:rPr>
              <w:t xml:space="preserve"> Structure (</w:t>
            </w:r>
            <w:proofErr w:type="spellStart"/>
            <w:r w:rsidR="00595F16" w:rsidRPr="008D0F39">
              <w:rPr>
                <w:b/>
                <w:bCs/>
                <w:sz w:val="18"/>
                <w:szCs w:val="18"/>
              </w:rPr>
              <w:t>cfs</w:t>
            </w:r>
            <w:proofErr w:type="spellEnd"/>
            <w:r w:rsidR="00595F16" w:rsidRPr="008D0F39">
              <w:rPr>
                <w:b/>
                <w:bCs/>
                <w:sz w:val="18"/>
                <w:szCs w:val="18"/>
              </w:rPr>
              <w:t>)</w:t>
            </w:r>
          </w:p>
        </w:tc>
        <w:tc>
          <w:tcPr>
            <w:tcW w:w="1169" w:type="dxa"/>
            <w:shd w:val="clear" w:color="auto" w:fill="D9D9D9" w:themeFill="background1" w:themeFillShade="D9"/>
            <w:vAlign w:val="bottom"/>
          </w:tcPr>
          <w:p w14:paraId="1A672751" w14:textId="22F9FB69" w:rsidR="00595F16" w:rsidRPr="008D0F39" w:rsidRDefault="00301402" w:rsidP="00D51F5A">
            <w:pPr>
              <w:jc w:val="center"/>
              <w:rPr>
                <w:b/>
                <w:bCs/>
                <w:sz w:val="18"/>
                <w:szCs w:val="18"/>
              </w:rPr>
            </w:pPr>
            <w:r>
              <w:rPr>
                <w:b/>
                <w:bCs/>
                <w:sz w:val="18"/>
                <w:szCs w:val="18"/>
              </w:rPr>
              <w:t>Alternative 1</w:t>
            </w:r>
            <w:r w:rsidR="00595F16" w:rsidRPr="008D0F39">
              <w:rPr>
                <w:b/>
                <w:bCs/>
                <w:sz w:val="18"/>
                <w:szCs w:val="18"/>
              </w:rPr>
              <w:t>Upstream WSE (ft)</w:t>
            </w:r>
          </w:p>
        </w:tc>
        <w:tc>
          <w:tcPr>
            <w:tcW w:w="1169" w:type="dxa"/>
            <w:shd w:val="clear" w:color="auto" w:fill="D9D9D9" w:themeFill="background1" w:themeFillShade="D9"/>
            <w:vAlign w:val="bottom"/>
          </w:tcPr>
          <w:p w14:paraId="025C01C1" w14:textId="3973765D" w:rsidR="00595F16" w:rsidRPr="008D0F39" w:rsidRDefault="00301402" w:rsidP="00D51F5A">
            <w:pPr>
              <w:jc w:val="center"/>
              <w:rPr>
                <w:b/>
                <w:bCs/>
                <w:sz w:val="18"/>
                <w:szCs w:val="18"/>
              </w:rPr>
            </w:pPr>
            <w:r>
              <w:rPr>
                <w:b/>
                <w:bCs/>
                <w:sz w:val="18"/>
                <w:szCs w:val="18"/>
              </w:rPr>
              <w:t>Alternative 1</w:t>
            </w:r>
            <w:r w:rsidR="00385E34">
              <w:rPr>
                <w:b/>
                <w:bCs/>
                <w:sz w:val="18"/>
                <w:szCs w:val="18"/>
              </w:rPr>
              <w:t xml:space="preserve"> </w:t>
            </w:r>
            <w:r w:rsidR="00595F16" w:rsidRPr="008D0F39">
              <w:rPr>
                <w:b/>
                <w:bCs/>
                <w:sz w:val="18"/>
                <w:szCs w:val="18"/>
              </w:rPr>
              <w:t xml:space="preserve">Avg Vel </w:t>
            </w:r>
            <w:proofErr w:type="gramStart"/>
            <w:r w:rsidR="00595F16" w:rsidRPr="008D0F39">
              <w:rPr>
                <w:b/>
                <w:bCs/>
                <w:sz w:val="18"/>
                <w:szCs w:val="18"/>
              </w:rPr>
              <w:t>thru</w:t>
            </w:r>
            <w:proofErr w:type="gramEnd"/>
            <w:r w:rsidR="00595F16" w:rsidRPr="008D0F39">
              <w:rPr>
                <w:b/>
                <w:bCs/>
                <w:sz w:val="18"/>
                <w:szCs w:val="18"/>
              </w:rPr>
              <w:t xml:space="preserve"> Structure (</w:t>
            </w:r>
            <w:proofErr w:type="spellStart"/>
            <w:r w:rsidR="00595F16" w:rsidRPr="008D0F39">
              <w:rPr>
                <w:b/>
                <w:bCs/>
                <w:sz w:val="18"/>
                <w:szCs w:val="18"/>
              </w:rPr>
              <w:t>cfs</w:t>
            </w:r>
            <w:proofErr w:type="spellEnd"/>
            <w:r w:rsidR="00595F16" w:rsidRPr="008D0F39">
              <w:rPr>
                <w:b/>
                <w:bCs/>
                <w:sz w:val="18"/>
                <w:szCs w:val="18"/>
              </w:rPr>
              <w:t>)</w:t>
            </w:r>
          </w:p>
        </w:tc>
      </w:tr>
      <w:tr w:rsidR="00D51F5A" w14:paraId="21BC04F7" w14:textId="77777777" w:rsidTr="008D0F39">
        <w:tc>
          <w:tcPr>
            <w:tcW w:w="1168" w:type="dxa"/>
          </w:tcPr>
          <w:p w14:paraId="2F45C278" w14:textId="6730EB40" w:rsidR="00D51F5A" w:rsidRPr="00962AF6" w:rsidRDefault="00D51F5A" w:rsidP="00D51F5A">
            <w:pPr>
              <w:jc w:val="center"/>
              <w:rPr>
                <w:color w:val="ED0000"/>
                <w:sz w:val="18"/>
                <w:szCs w:val="18"/>
              </w:rPr>
            </w:pPr>
            <w:r w:rsidRPr="00962AF6">
              <w:rPr>
                <w:color w:val="ED0000"/>
                <w:sz w:val="18"/>
                <w:szCs w:val="18"/>
              </w:rPr>
              <w:t>10-yr</w:t>
            </w:r>
          </w:p>
        </w:tc>
        <w:tc>
          <w:tcPr>
            <w:tcW w:w="1168" w:type="dxa"/>
          </w:tcPr>
          <w:p w14:paraId="224233B6" w14:textId="4D568AB2"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60C696D8" w14:textId="0C13A80F"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3D95D27B" w14:textId="6922EF4F"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37B895BF" w14:textId="7C439BD0"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3F558ACA" w14:textId="48BD6CE7"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4FBA4F62" w14:textId="2607BAF4"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398440F0" w14:textId="119BDEBC" w:rsidR="00D51F5A" w:rsidRPr="00962AF6" w:rsidRDefault="00D51F5A" w:rsidP="00D51F5A">
            <w:pPr>
              <w:jc w:val="center"/>
              <w:rPr>
                <w:color w:val="A90000"/>
                <w:sz w:val="18"/>
                <w:szCs w:val="18"/>
              </w:rPr>
            </w:pPr>
            <w:r w:rsidRPr="00962AF6">
              <w:rPr>
                <w:color w:val="A90000"/>
                <w:sz w:val="18"/>
                <w:szCs w:val="18"/>
              </w:rPr>
              <w:t>-</w:t>
            </w:r>
          </w:p>
        </w:tc>
      </w:tr>
      <w:tr w:rsidR="00D51F5A" w14:paraId="56AC84C1" w14:textId="77777777" w:rsidTr="008D0F39">
        <w:tc>
          <w:tcPr>
            <w:tcW w:w="1168" w:type="dxa"/>
          </w:tcPr>
          <w:p w14:paraId="45174009" w14:textId="2170F927" w:rsidR="00D51F5A" w:rsidRPr="00962AF6" w:rsidRDefault="00D51F5A" w:rsidP="00D51F5A">
            <w:pPr>
              <w:jc w:val="center"/>
              <w:rPr>
                <w:color w:val="ED0000"/>
                <w:sz w:val="18"/>
                <w:szCs w:val="18"/>
              </w:rPr>
            </w:pPr>
            <w:r w:rsidRPr="00962AF6">
              <w:rPr>
                <w:color w:val="ED0000"/>
                <w:sz w:val="18"/>
                <w:szCs w:val="18"/>
              </w:rPr>
              <w:t>50-yr</w:t>
            </w:r>
          </w:p>
        </w:tc>
        <w:tc>
          <w:tcPr>
            <w:tcW w:w="1168" w:type="dxa"/>
          </w:tcPr>
          <w:p w14:paraId="28007DFA" w14:textId="23BC9FB3"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35ED9818" w14:textId="164761DC"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76F09400" w14:textId="4B81E181"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066AC88D" w14:textId="50B4EEA0"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499C8923" w14:textId="48334505"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1545DB3C" w14:textId="71EBA2EF"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33F84645" w14:textId="77D6AE05" w:rsidR="00D51F5A" w:rsidRPr="00962AF6" w:rsidRDefault="00D51F5A" w:rsidP="00D51F5A">
            <w:pPr>
              <w:jc w:val="center"/>
              <w:rPr>
                <w:color w:val="A90000"/>
                <w:sz w:val="18"/>
                <w:szCs w:val="18"/>
              </w:rPr>
            </w:pPr>
            <w:r w:rsidRPr="00962AF6">
              <w:rPr>
                <w:color w:val="A90000"/>
                <w:sz w:val="18"/>
                <w:szCs w:val="18"/>
              </w:rPr>
              <w:t>-</w:t>
            </w:r>
          </w:p>
        </w:tc>
      </w:tr>
      <w:tr w:rsidR="00D51F5A" w14:paraId="4613EA0B" w14:textId="77777777" w:rsidTr="008D0F39">
        <w:tc>
          <w:tcPr>
            <w:tcW w:w="1168" w:type="dxa"/>
          </w:tcPr>
          <w:p w14:paraId="336DC917" w14:textId="7BA2F316" w:rsidR="00D51F5A" w:rsidRPr="00962AF6" w:rsidRDefault="00D51F5A" w:rsidP="00D51F5A">
            <w:pPr>
              <w:jc w:val="center"/>
              <w:rPr>
                <w:color w:val="ED0000"/>
                <w:sz w:val="18"/>
                <w:szCs w:val="18"/>
              </w:rPr>
            </w:pPr>
            <w:r w:rsidRPr="00962AF6">
              <w:rPr>
                <w:color w:val="ED0000"/>
                <w:sz w:val="18"/>
                <w:szCs w:val="18"/>
              </w:rPr>
              <w:t>100-yr</w:t>
            </w:r>
          </w:p>
        </w:tc>
        <w:tc>
          <w:tcPr>
            <w:tcW w:w="1168" w:type="dxa"/>
          </w:tcPr>
          <w:p w14:paraId="15C83D31" w14:textId="01DEF81F"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3DE03F5E" w14:textId="61E16BF1"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5EEBC653" w14:textId="1FF6DC9D"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16243B71" w14:textId="5C7A3844"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07091700" w14:textId="57CD829C"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02C41047" w14:textId="021888D2"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36B12CE4" w14:textId="02459438" w:rsidR="00D51F5A" w:rsidRPr="00962AF6" w:rsidRDefault="00D51F5A" w:rsidP="00D51F5A">
            <w:pPr>
              <w:jc w:val="center"/>
              <w:rPr>
                <w:color w:val="A90000"/>
                <w:sz w:val="18"/>
                <w:szCs w:val="18"/>
              </w:rPr>
            </w:pPr>
            <w:r w:rsidRPr="00962AF6">
              <w:rPr>
                <w:color w:val="A90000"/>
                <w:sz w:val="18"/>
                <w:szCs w:val="18"/>
              </w:rPr>
              <w:t>-</w:t>
            </w:r>
          </w:p>
        </w:tc>
      </w:tr>
      <w:tr w:rsidR="00D51F5A" w14:paraId="4E49E83C" w14:textId="77777777" w:rsidTr="008D0F39">
        <w:tc>
          <w:tcPr>
            <w:tcW w:w="1168" w:type="dxa"/>
          </w:tcPr>
          <w:p w14:paraId="05066FDB" w14:textId="23F135FA" w:rsidR="00D51F5A" w:rsidRPr="00962AF6" w:rsidRDefault="00D51F5A" w:rsidP="00D51F5A">
            <w:pPr>
              <w:jc w:val="center"/>
              <w:rPr>
                <w:color w:val="ED0000"/>
                <w:sz w:val="18"/>
                <w:szCs w:val="18"/>
              </w:rPr>
            </w:pPr>
            <w:r w:rsidRPr="00962AF6">
              <w:rPr>
                <w:color w:val="ED0000"/>
                <w:sz w:val="18"/>
                <w:szCs w:val="18"/>
              </w:rPr>
              <w:t>500-yr</w:t>
            </w:r>
          </w:p>
        </w:tc>
        <w:tc>
          <w:tcPr>
            <w:tcW w:w="1168" w:type="dxa"/>
          </w:tcPr>
          <w:p w14:paraId="62FDDF73" w14:textId="4253D71A"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40723623" w14:textId="256FD81C"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7893C41D" w14:textId="4EC269EF"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57D77FD9" w14:textId="1366E5C5"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015096A8" w14:textId="6D897847"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0BB050F3" w14:textId="4DD82118" w:rsidR="00D51F5A" w:rsidRPr="00962AF6" w:rsidRDefault="00D51F5A" w:rsidP="00D51F5A">
            <w:pPr>
              <w:jc w:val="center"/>
              <w:rPr>
                <w:color w:val="A90000"/>
                <w:sz w:val="18"/>
                <w:szCs w:val="18"/>
              </w:rPr>
            </w:pPr>
            <w:r w:rsidRPr="00962AF6">
              <w:rPr>
                <w:color w:val="A90000"/>
                <w:sz w:val="18"/>
                <w:szCs w:val="18"/>
              </w:rPr>
              <w:t>-</w:t>
            </w:r>
          </w:p>
        </w:tc>
        <w:tc>
          <w:tcPr>
            <w:tcW w:w="1169" w:type="dxa"/>
          </w:tcPr>
          <w:p w14:paraId="061E2A50" w14:textId="777A85BC" w:rsidR="00D51F5A" w:rsidRPr="00962AF6" w:rsidRDefault="00D51F5A" w:rsidP="00D51F5A">
            <w:pPr>
              <w:jc w:val="center"/>
              <w:rPr>
                <w:color w:val="A90000"/>
                <w:sz w:val="18"/>
                <w:szCs w:val="18"/>
              </w:rPr>
            </w:pPr>
            <w:r w:rsidRPr="00962AF6">
              <w:rPr>
                <w:color w:val="A90000"/>
                <w:sz w:val="18"/>
                <w:szCs w:val="18"/>
              </w:rPr>
              <w:t>-</w:t>
            </w:r>
          </w:p>
        </w:tc>
      </w:tr>
    </w:tbl>
    <w:p w14:paraId="12BF25AD" w14:textId="1166CA0C" w:rsidR="001A6D3B" w:rsidRDefault="001A6D3B" w:rsidP="005A4A09">
      <w:pPr>
        <w:pStyle w:val="Caption"/>
      </w:pPr>
    </w:p>
    <w:p w14:paraId="669DECEA" w14:textId="39AF241C" w:rsidR="001F3FAC" w:rsidRPr="00962AF6" w:rsidRDefault="00774E43" w:rsidP="005D3E23">
      <w:pPr>
        <w:pStyle w:val="Body1"/>
        <w:rPr>
          <w:color w:val="ED0000"/>
        </w:rPr>
      </w:pPr>
      <w:r>
        <w:t xml:space="preserve">The estimated cost the </w:t>
      </w:r>
      <w:r w:rsidR="00482D78">
        <w:t>proposed structure alternative</w:t>
      </w:r>
      <w:r w:rsidR="00482D78" w:rsidRPr="00962AF6">
        <w:rPr>
          <w:color w:val="ED0000"/>
        </w:rPr>
        <w:t>(s)</w:t>
      </w:r>
      <w:r w:rsidR="00482D78">
        <w:t xml:space="preserve"> is shown below in Table </w:t>
      </w:r>
      <w:r w:rsidR="00C37577" w:rsidRPr="00962AF6">
        <w:rPr>
          <w:color w:val="ED0000"/>
        </w:rPr>
        <w:t>_</w:t>
      </w:r>
      <w:r w:rsidR="00C37577">
        <w:t xml:space="preserve"> – Cost Estimate.</w:t>
      </w:r>
      <w:r w:rsidR="00703F05">
        <w:t xml:space="preserve"> </w:t>
      </w:r>
      <w:r w:rsidR="00703F05" w:rsidRPr="00962AF6">
        <w:rPr>
          <w:color w:val="ED0000"/>
        </w:rPr>
        <w:t xml:space="preserve">(Indicate whether the estimated costs </w:t>
      </w:r>
      <w:proofErr w:type="gramStart"/>
      <w:r w:rsidR="001052E1" w:rsidRPr="00962AF6">
        <w:rPr>
          <w:color w:val="ED0000"/>
        </w:rPr>
        <w:t>includes</w:t>
      </w:r>
      <w:proofErr w:type="gramEnd"/>
      <w:r w:rsidR="001052E1" w:rsidRPr="00962AF6">
        <w:rPr>
          <w:color w:val="ED0000"/>
        </w:rPr>
        <w:t xml:space="preserve"> </w:t>
      </w:r>
      <w:r w:rsidR="00262A25" w:rsidRPr="00962AF6">
        <w:rPr>
          <w:color w:val="ED0000"/>
        </w:rPr>
        <w:t xml:space="preserve">any </w:t>
      </w:r>
      <w:r w:rsidR="001052E1" w:rsidRPr="00962AF6">
        <w:rPr>
          <w:color w:val="ED0000"/>
        </w:rPr>
        <w:t xml:space="preserve">incidental items such as riprap, </w:t>
      </w:r>
      <w:r w:rsidR="00834D30" w:rsidRPr="00962AF6">
        <w:rPr>
          <w:color w:val="ED0000"/>
        </w:rPr>
        <w:t xml:space="preserve">guardrail, embankment or if the proposed estimate is solely for the </w:t>
      </w:r>
      <w:r w:rsidR="00262A25" w:rsidRPr="00962AF6">
        <w:rPr>
          <w:color w:val="ED0000"/>
        </w:rPr>
        <w:t>cost of the replacement structure)</w:t>
      </w:r>
    </w:p>
    <w:p w14:paraId="51EE2E54" w14:textId="0576B132" w:rsidR="00514BC3" w:rsidRDefault="00514BC3" w:rsidP="00514BC3">
      <w:pPr>
        <w:pStyle w:val="Caption"/>
        <w:rPr>
          <w:i/>
          <w:iCs/>
        </w:rPr>
      </w:pPr>
      <w:r w:rsidRPr="00433AFD">
        <w:rPr>
          <w:i/>
          <w:iCs/>
        </w:rPr>
        <w:t xml:space="preserve">Table </w:t>
      </w:r>
      <w:r w:rsidRPr="00962AF6">
        <w:rPr>
          <w:i/>
          <w:iCs/>
          <w:color w:val="ED0000"/>
        </w:rPr>
        <w:t>_</w:t>
      </w:r>
      <w:r w:rsidRPr="00433AFD">
        <w:rPr>
          <w:i/>
          <w:iCs/>
        </w:rPr>
        <w:t xml:space="preserve"> – </w:t>
      </w:r>
      <w:r>
        <w:rPr>
          <w:i/>
          <w:iCs/>
        </w:rPr>
        <w:t>Cost Estimate</w:t>
      </w:r>
    </w:p>
    <w:tbl>
      <w:tblPr>
        <w:tblStyle w:val="TableGrid"/>
        <w:tblW w:w="0" w:type="auto"/>
        <w:tblLook w:val="04A0" w:firstRow="1" w:lastRow="0" w:firstColumn="1" w:lastColumn="0" w:noHBand="0" w:noVBand="1"/>
      </w:tblPr>
      <w:tblGrid>
        <w:gridCol w:w="6655"/>
        <w:gridCol w:w="2695"/>
      </w:tblGrid>
      <w:tr w:rsidR="008E5F20" w14:paraId="30EA875F" w14:textId="77777777" w:rsidTr="00E31FA7">
        <w:trPr>
          <w:trHeight w:val="272"/>
        </w:trPr>
        <w:tc>
          <w:tcPr>
            <w:tcW w:w="6655" w:type="dxa"/>
            <w:shd w:val="clear" w:color="auto" w:fill="D9D9D9" w:themeFill="background1" w:themeFillShade="D9"/>
            <w:vAlign w:val="center"/>
          </w:tcPr>
          <w:p w14:paraId="236FE7F8" w14:textId="47531343" w:rsidR="008E5F20" w:rsidRDefault="008E5F20" w:rsidP="008E5F20">
            <w:pPr>
              <w:pStyle w:val="Caption"/>
              <w:jc w:val="center"/>
            </w:pPr>
            <w:r>
              <w:t>Alternative Number and Size</w:t>
            </w:r>
          </w:p>
        </w:tc>
        <w:tc>
          <w:tcPr>
            <w:tcW w:w="2695" w:type="dxa"/>
            <w:shd w:val="clear" w:color="auto" w:fill="D9D9D9" w:themeFill="background1" w:themeFillShade="D9"/>
            <w:vAlign w:val="center"/>
          </w:tcPr>
          <w:p w14:paraId="1722E652" w14:textId="7A9A336E" w:rsidR="008E5F20" w:rsidRDefault="008E5F20" w:rsidP="008E5F20">
            <w:pPr>
              <w:pStyle w:val="Caption"/>
              <w:jc w:val="center"/>
            </w:pPr>
            <w:r>
              <w:t>Estimated Structure Cost</w:t>
            </w:r>
          </w:p>
        </w:tc>
      </w:tr>
      <w:tr w:rsidR="008E5F20" w14:paraId="551AC962" w14:textId="77777777" w:rsidTr="00E31FA7">
        <w:trPr>
          <w:trHeight w:val="272"/>
        </w:trPr>
        <w:tc>
          <w:tcPr>
            <w:tcW w:w="6655" w:type="dxa"/>
            <w:vAlign w:val="center"/>
          </w:tcPr>
          <w:p w14:paraId="3058081A" w14:textId="31690068" w:rsidR="008E5F20" w:rsidRPr="00962AF6" w:rsidRDefault="008E5F20" w:rsidP="008E5F20">
            <w:pPr>
              <w:pStyle w:val="Caption"/>
              <w:jc w:val="center"/>
              <w:rPr>
                <w:b w:val="0"/>
                <w:bCs w:val="0"/>
                <w:color w:val="ED0000"/>
              </w:rPr>
            </w:pPr>
            <w:r w:rsidRPr="00962AF6">
              <w:rPr>
                <w:b w:val="0"/>
                <w:bCs w:val="0"/>
                <w:color w:val="ED0000"/>
              </w:rPr>
              <w:t xml:space="preserve">Alternative #1 </w:t>
            </w:r>
            <w:r w:rsidR="00556495" w:rsidRPr="00962AF6">
              <w:rPr>
                <w:b w:val="0"/>
                <w:bCs w:val="0"/>
                <w:color w:val="ED0000"/>
              </w:rPr>
              <w:t>–</w:t>
            </w:r>
            <w:r w:rsidRPr="00962AF6">
              <w:rPr>
                <w:b w:val="0"/>
                <w:bCs w:val="0"/>
                <w:color w:val="ED0000"/>
              </w:rPr>
              <w:t xml:space="preserve"> </w:t>
            </w:r>
            <w:r w:rsidR="00556495" w:rsidRPr="00962AF6">
              <w:rPr>
                <w:b w:val="0"/>
                <w:bCs w:val="0"/>
                <w:color w:val="ED0000"/>
              </w:rPr>
              <w:t xml:space="preserve">2-span, </w:t>
            </w:r>
            <w:r w:rsidRPr="00962AF6">
              <w:rPr>
                <w:b w:val="0"/>
                <w:bCs w:val="0"/>
                <w:color w:val="ED0000"/>
              </w:rPr>
              <w:t>_</w:t>
            </w:r>
            <w:r w:rsidR="00632A62" w:rsidRPr="00962AF6">
              <w:rPr>
                <w:b w:val="0"/>
                <w:bCs w:val="0"/>
                <w:color w:val="ED0000"/>
              </w:rPr>
              <w:t xml:space="preserve">’x_’ </w:t>
            </w:r>
            <w:r w:rsidR="00BB0BB2" w:rsidRPr="00962AF6">
              <w:rPr>
                <w:b w:val="0"/>
                <w:bCs w:val="0"/>
                <w:color w:val="ED0000"/>
              </w:rPr>
              <w:t>Steel Stringer Bridge</w:t>
            </w:r>
          </w:p>
        </w:tc>
        <w:tc>
          <w:tcPr>
            <w:tcW w:w="2695" w:type="dxa"/>
            <w:vAlign w:val="center"/>
          </w:tcPr>
          <w:p w14:paraId="3C3B96F3" w14:textId="1A59970D" w:rsidR="008E5F20" w:rsidRPr="00962AF6" w:rsidRDefault="00632A62" w:rsidP="008E5F20">
            <w:pPr>
              <w:pStyle w:val="Caption"/>
              <w:jc w:val="center"/>
              <w:rPr>
                <w:b w:val="0"/>
                <w:bCs w:val="0"/>
                <w:color w:val="A90000"/>
              </w:rPr>
            </w:pPr>
            <w:r w:rsidRPr="00962AF6">
              <w:rPr>
                <w:b w:val="0"/>
                <w:bCs w:val="0"/>
                <w:color w:val="A90000"/>
              </w:rPr>
              <w:t>$###,###</w:t>
            </w:r>
          </w:p>
        </w:tc>
      </w:tr>
      <w:tr w:rsidR="008E5F20" w14:paraId="0DFEDA02" w14:textId="77777777" w:rsidTr="00E31FA7">
        <w:trPr>
          <w:trHeight w:val="272"/>
        </w:trPr>
        <w:tc>
          <w:tcPr>
            <w:tcW w:w="6655" w:type="dxa"/>
            <w:vAlign w:val="center"/>
          </w:tcPr>
          <w:p w14:paraId="7FAC9E06" w14:textId="4E60E088" w:rsidR="008E5F20" w:rsidRPr="00962AF6" w:rsidRDefault="00BB0BB2" w:rsidP="008E5F20">
            <w:pPr>
              <w:pStyle w:val="Caption"/>
              <w:jc w:val="center"/>
              <w:rPr>
                <w:b w:val="0"/>
                <w:bCs w:val="0"/>
                <w:color w:val="ED0000"/>
              </w:rPr>
            </w:pPr>
            <w:r w:rsidRPr="00962AF6">
              <w:rPr>
                <w:b w:val="0"/>
                <w:bCs w:val="0"/>
                <w:color w:val="ED0000"/>
              </w:rPr>
              <w:t>Alternative #2</w:t>
            </w:r>
            <w:r w:rsidR="00556495" w:rsidRPr="00962AF6">
              <w:rPr>
                <w:b w:val="0"/>
                <w:bCs w:val="0"/>
                <w:color w:val="ED0000"/>
              </w:rPr>
              <w:t xml:space="preserve"> – Quad _’ x _’ x _’ </w:t>
            </w:r>
            <w:r w:rsidR="00AE7400" w:rsidRPr="00962AF6">
              <w:rPr>
                <w:b w:val="0"/>
                <w:bCs w:val="0"/>
                <w:color w:val="ED0000"/>
              </w:rPr>
              <w:t>RCB</w:t>
            </w:r>
          </w:p>
        </w:tc>
        <w:tc>
          <w:tcPr>
            <w:tcW w:w="2695" w:type="dxa"/>
            <w:vAlign w:val="center"/>
          </w:tcPr>
          <w:p w14:paraId="1C373BD3" w14:textId="1B3083F1" w:rsidR="008E5F20" w:rsidRPr="00962AF6" w:rsidRDefault="00632A62" w:rsidP="008E5F20">
            <w:pPr>
              <w:pStyle w:val="Caption"/>
              <w:jc w:val="center"/>
              <w:rPr>
                <w:b w:val="0"/>
                <w:bCs w:val="0"/>
                <w:color w:val="A90000"/>
              </w:rPr>
            </w:pPr>
            <w:r w:rsidRPr="00962AF6">
              <w:rPr>
                <w:b w:val="0"/>
                <w:bCs w:val="0"/>
                <w:color w:val="A90000"/>
              </w:rPr>
              <w:t>$###,###</w:t>
            </w:r>
          </w:p>
        </w:tc>
      </w:tr>
      <w:tr w:rsidR="008E5F20" w14:paraId="2433CC91" w14:textId="77777777" w:rsidTr="00E31FA7">
        <w:trPr>
          <w:trHeight w:val="272"/>
        </w:trPr>
        <w:tc>
          <w:tcPr>
            <w:tcW w:w="6655" w:type="dxa"/>
            <w:vAlign w:val="center"/>
          </w:tcPr>
          <w:p w14:paraId="04FE35BA" w14:textId="325FA29D" w:rsidR="008E5F20" w:rsidRPr="00962AF6" w:rsidRDefault="00AE7400" w:rsidP="008E5F20">
            <w:pPr>
              <w:pStyle w:val="Caption"/>
              <w:jc w:val="center"/>
              <w:rPr>
                <w:b w:val="0"/>
                <w:bCs w:val="0"/>
                <w:color w:val="A90000"/>
              </w:rPr>
            </w:pPr>
            <w:r w:rsidRPr="00962AF6">
              <w:rPr>
                <w:b w:val="0"/>
                <w:bCs w:val="0"/>
                <w:color w:val="A90000"/>
              </w:rPr>
              <w:t xml:space="preserve">Alternative #3 – </w:t>
            </w:r>
            <w:proofErr w:type="spellStart"/>
            <w:r w:rsidRPr="00962AF6">
              <w:rPr>
                <w:b w:val="0"/>
                <w:bCs w:val="0"/>
                <w:color w:val="A90000"/>
              </w:rPr>
              <w:t>Dbl</w:t>
            </w:r>
            <w:proofErr w:type="spellEnd"/>
            <w:r w:rsidRPr="00962AF6">
              <w:rPr>
                <w:b w:val="0"/>
                <w:bCs w:val="0"/>
                <w:color w:val="A90000"/>
              </w:rPr>
              <w:t xml:space="preserve"> _’ x _’ x _’ </w:t>
            </w:r>
            <w:r w:rsidR="00E31FA7" w:rsidRPr="00962AF6">
              <w:rPr>
                <w:b w:val="0"/>
                <w:bCs w:val="0"/>
                <w:color w:val="A90000"/>
              </w:rPr>
              <w:t>Aluminum Box Culvert</w:t>
            </w:r>
          </w:p>
        </w:tc>
        <w:tc>
          <w:tcPr>
            <w:tcW w:w="2695" w:type="dxa"/>
            <w:vAlign w:val="center"/>
          </w:tcPr>
          <w:p w14:paraId="275FE07C" w14:textId="2F427404" w:rsidR="008E5F20" w:rsidRPr="00962AF6" w:rsidRDefault="00632A62" w:rsidP="008E5F20">
            <w:pPr>
              <w:pStyle w:val="Caption"/>
              <w:jc w:val="center"/>
              <w:rPr>
                <w:b w:val="0"/>
                <w:bCs w:val="0"/>
                <w:color w:val="7F0000"/>
              </w:rPr>
            </w:pPr>
            <w:r w:rsidRPr="00962AF6">
              <w:rPr>
                <w:b w:val="0"/>
                <w:bCs w:val="0"/>
                <w:color w:val="7F0000"/>
              </w:rPr>
              <w:t>$###,###</w:t>
            </w:r>
          </w:p>
        </w:tc>
      </w:tr>
    </w:tbl>
    <w:p w14:paraId="15B8AA8A" w14:textId="77777777" w:rsidR="00514BC3" w:rsidRDefault="00514BC3" w:rsidP="00860496">
      <w:pPr>
        <w:pStyle w:val="Caption"/>
      </w:pPr>
    </w:p>
    <w:p w14:paraId="2DF015CD" w14:textId="4B08A37E" w:rsidR="005D3E23" w:rsidRPr="005B5791" w:rsidRDefault="005D3E23" w:rsidP="005D3E23">
      <w:pPr>
        <w:pStyle w:val="Heading2"/>
      </w:pPr>
      <w:bookmarkStart w:id="137" w:name="_Toc158361573"/>
      <w:r>
        <w:t>Summary of Recommendations</w:t>
      </w:r>
      <w:bookmarkEnd w:id="137"/>
    </w:p>
    <w:p w14:paraId="4224BA1B" w14:textId="487A33E2" w:rsidR="00663ACE" w:rsidRPr="00663ACE" w:rsidRDefault="007144EA" w:rsidP="005D3E23">
      <w:pPr>
        <w:pStyle w:val="Body1"/>
      </w:pPr>
      <w:r w:rsidRPr="00663ACE">
        <w:t xml:space="preserve">Based on the information above, it is recommended that </w:t>
      </w:r>
      <w:r w:rsidR="003F773E" w:rsidRPr="00663ACE">
        <w:t xml:space="preserve">Alternative </w:t>
      </w:r>
      <w:r w:rsidR="00663ACE" w:rsidRPr="00962AF6">
        <w:rPr>
          <w:color w:val="ED0000"/>
        </w:rPr>
        <w:t>_</w:t>
      </w:r>
      <w:r w:rsidR="00663ACE">
        <w:t xml:space="preserve">, a </w:t>
      </w:r>
      <w:r w:rsidR="00663ACE" w:rsidRPr="00962AF6">
        <w:rPr>
          <w:color w:val="ED0000"/>
        </w:rPr>
        <w:t>(enter structure description)</w:t>
      </w:r>
      <w:r w:rsidR="00B02DDE" w:rsidRPr="00B02DDE">
        <w:t>,</w:t>
      </w:r>
      <w:r w:rsidR="00663ACE">
        <w:rPr>
          <w:color w:val="FF0000"/>
        </w:rPr>
        <w:t xml:space="preserve"> </w:t>
      </w:r>
      <w:r w:rsidR="00663ACE">
        <w:t>be selected as the replacement alternative.</w:t>
      </w:r>
      <w:r w:rsidR="00FF28FE">
        <w:t xml:space="preserve"> </w:t>
      </w:r>
      <w:r w:rsidR="00351002">
        <w:t xml:space="preserve">A layout of the proposed structure and a water surface profile plot of the </w:t>
      </w:r>
      <w:r w:rsidR="00A57EE0">
        <w:t xml:space="preserve">existing structure and the proposed alternative are shown below in Figures </w:t>
      </w:r>
      <w:r w:rsidR="00A57EE0" w:rsidRPr="00962AF6">
        <w:rPr>
          <w:color w:val="ED0000"/>
        </w:rPr>
        <w:t>_</w:t>
      </w:r>
      <w:r w:rsidR="00A57EE0">
        <w:t xml:space="preserve"> and </w:t>
      </w:r>
      <w:r w:rsidR="00A57EE0" w:rsidRPr="00962AF6">
        <w:rPr>
          <w:color w:val="ED0000"/>
        </w:rPr>
        <w:t>_</w:t>
      </w:r>
      <w:r w:rsidR="00A57EE0">
        <w:t>.</w:t>
      </w:r>
    </w:p>
    <w:p w14:paraId="25C503F3" w14:textId="5F037EEE" w:rsidR="007E60B6" w:rsidRPr="00962AF6" w:rsidRDefault="007E60B6" w:rsidP="005D3E23">
      <w:pPr>
        <w:pStyle w:val="Body1"/>
        <w:rPr>
          <w:color w:val="ED0000"/>
        </w:rPr>
      </w:pPr>
      <w:r w:rsidRPr="00962AF6">
        <w:rPr>
          <w:color w:val="ED0000"/>
        </w:rPr>
        <w:t xml:space="preserve">Document the selected alternative with supporting </w:t>
      </w:r>
      <w:r w:rsidR="008F026B" w:rsidRPr="00962AF6">
        <w:rPr>
          <w:color w:val="ED0000"/>
        </w:rPr>
        <w:t>justification. Discuss requirements for the selected alternative (inverts, wingwall type, countersinking/end-slope requirements,</w:t>
      </w:r>
      <w:r w:rsidR="00FF28FE" w:rsidRPr="00962AF6">
        <w:rPr>
          <w:color w:val="ED0000"/>
        </w:rPr>
        <w:t xml:space="preserve"> wildlife crossings, </w:t>
      </w:r>
      <w:proofErr w:type="spellStart"/>
      <w:r w:rsidR="00FF28FE" w:rsidRPr="00962AF6">
        <w:rPr>
          <w:color w:val="ED0000"/>
        </w:rPr>
        <w:t>etc</w:t>
      </w:r>
      <w:proofErr w:type="spellEnd"/>
      <w:r w:rsidR="00FF28FE" w:rsidRPr="00962AF6">
        <w:rPr>
          <w:color w:val="ED0000"/>
        </w:rPr>
        <w:t>).</w:t>
      </w:r>
      <w:r w:rsidR="008F026B" w:rsidRPr="00962AF6">
        <w:rPr>
          <w:color w:val="ED0000"/>
        </w:rPr>
        <w:t xml:space="preserve"> </w:t>
      </w:r>
      <w:r w:rsidR="0006074D" w:rsidRPr="00962AF6">
        <w:rPr>
          <w:color w:val="ED0000"/>
        </w:rPr>
        <w:t xml:space="preserve">For </w:t>
      </w:r>
      <w:r w:rsidR="00031830" w:rsidRPr="00962AF6">
        <w:rPr>
          <w:color w:val="ED0000"/>
        </w:rPr>
        <w:t xml:space="preserve">proposed </w:t>
      </w:r>
      <w:r w:rsidR="0006074D" w:rsidRPr="00962AF6">
        <w:rPr>
          <w:color w:val="ED0000"/>
        </w:rPr>
        <w:t xml:space="preserve">bridge alternatives, note </w:t>
      </w:r>
      <w:r w:rsidR="00D8495D" w:rsidRPr="00962AF6">
        <w:rPr>
          <w:color w:val="ED0000"/>
        </w:rPr>
        <w:t xml:space="preserve">the design velocity through the bridge (typically &lt;5 ft/s) </w:t>
      </w:r>
      <w:r w:rsidR="00C700AD" w:rsidRPr="00962AF6">
        <w:rPr>
          <w:color w:val="ED0000"/>
        </w:rPr>
        <w:t xml:space="preserve">and freeboard provided at the design and 100-yr discharge events. For </w:t>
      </w:r>
      <w:r w:rsidR="00031830" w:rsidRPr="00962AF6">
        <w:rPr>
          <w:color w:val="ED0000"/>
        </w:rPr>
        <w:lastRenderedPageBreak/>
        <w:t xml:space="preserve">proposed </w:t>
      </w:r>
      <w:r w:rsidR="00C700AD" w:rsidRPr="00962AF6">
        <w:rPr>
          <w:color w:val="ED0000"/>
        </w:rPr>
        <w:t xml:space="preserve">culvert alternatives, note </w:t>
      </w:r>
      <w:r w:rsidR="00031830" w:rsidRPr="00962AF6">
        <w:rPr>
          <w:color w:val="ED0000"/>
        </w:rPr>
        <w:t xml:space="preserve">the design </w:t>
      </w:r>
      <w:r w:rsidR="00A8369B" w:rsidRPr="00962AF6">
        <w:rPr>
          <w:color w:val="ED0000"/>
        </w:rPr>
        <w:t xml:space="preserve">outlet velocity (typically &lt;10 ft/s) and </w:t>
      </w:r>
      <w:r w:rsidR="00F6386B" w:rsidRPr="00962AF6">
        <w:rPr>
          <w:color w:val="ED0000"/>
        </w:rPr>
        <w:t xml:space="preserve">whether the box culvert </w:t>
      </w:r>
      <w:r w:rsidR="000D15C2" w:rsidRPr="00962AF6">
        <w:rPr>
          <w:color w:val="ED0000"/>
        </w:rPr>
        <w:t xml:space="preserve">satisfies allowable headwater requirements noted in the ND Stream Crossing Standards. Provide a layout </w:t>
      </w:r>
      <w:r w:rsidR="00D41C8F" w:rsidRPr="00962AF6">
        <w:rPr>
          <w:color w:val="ED0000"/>
        </w:rPr>
        <w:t xml:space="preserve">view of the proposed alternative and </w:t>
      </w:r>
      <w:r w:rsidR="007434FC" w:rsidRPr="00962AF6">
        <w:rPr>
          <w:color w:val="ED0000"/>
        </w:rPr>
        <w:t xml:space="preserve">a WSE plot </w:t>
      </w:r>
      <w:r w:rsidR="00C3677F" w:rsidRPr="00962AF6">
        <w:rPr>
          <w:color w:val="ED0000"/>
        </w:rPr>
        <w:t>comparing the existing structure and the chosen alternative.</w:t>
      </w:r>
    </w:p>
    <w:p w14:paraId="6356A3D5" w14:textId="67D50132" w:rsidR="004C6AA2" w:rsidRDefault="00486614" w:rsidP="004C6AA2">
      <w:pPr>
        <w:pStyle w:val="Caption"/>
      </w:pPr>
      <w:r>
        <w:rPr>
          <w:rFonts w:eastAsiaTheme="minorHAnsi" w:cstheme="minorBidi"/>
          <w:b w:val="0"/>
          <w:bCs w:val="0"/>
          <w:noProof/>
          <w:color w:val="FF0000"/>
          <w:sz w:val="22"/>
          <w:szCs w:val="22"/>
        </w:rPr>
        <mc:AlternateContent>
          <mc:Choice Requires="wps">
            <w:drawing>
              <wp:anchor distT="0" distB="0" distL="114300" distR="114300" simplePos="0" relativeHeight="251717632" behindDoc="0" locked="0" layoutInCell="1" allowOverlap="1" wp14:anchorId="633D3F27" wp14:editId="60935B61">
                <wp:simplePos x="0" y="0"/>
                <wp:positionH relativeFrom="column">
                  <wp:posOffset>1198417</wp:posOffset>
                </wp:positionH>
                <wp:positionV relativeFrom="paragraph">
                  <wp:posOffset>462742</wp:posOffset>
                </wp:positionV>
                <wp:extent cx="1517073" cy="236855"/>
                <wp:effectExtent l="0" t="0" r="26035" b="544195"/>
                <wp:wrapNone/>
                <wp:docPr id="28" name="Speech Bubble: Rectangle 28"/>
                <wp:cNvGraphicFramePr/>
                <a:graphic xmlns:a="http://schemas.openxmlformats.org/drawingml/2006/main">
                  <a:graphicData uri="http://schemas.microsoft.com/office/word/2010/wordprocessingShape">
                    <wps:wsp>
                      <wps:cNvSpPr/>
                      <wps:spPr>
                        <a:xfrm>
                          <a:off x="0" y="0"/>
                          <a:ext cx="1517073" cy="236855"/>
                        </a:xfrm>
                        <a:prstGeom prst="wedgeRectCallout">
                          <a:avLst>
                            <a:gd name="adj1" fmla="val 48606"/>
                            <a:gd name="adj2" fmla="val 279168"/>
                          </a:avLst>
                        </a:prstGeom>
                        <a:solidFill>
                          <a:schemeClr val="lt1">
                            <a:alpha val="60000"/>
                          </a:schemeClr>
                        </a:solidFill>
                        <a:ln>
                          <a:solidFill>
                            <a:schemeClr val="bg1">
                              <a:lumMod val="95000"/>
                              <a:alpha val="50000"/>
                            </a:schemeClr>
                          </a:solidFill>
                        </a:ln>
                      </wps:spPr>
                      <wps:style>
                        <a:lnRef idx="2">
                          <a:schemeClr val="dk1"/>
                        </a:lnRef>
                        <a:fillRef idx="1">
                          <a:schemeClr val="lt1"/>
                        </a:fillRef>
                        <a:effectRef idx="0">
                          <a:schemeClr val="dk1"/>
                        </a:effectRef>
                        <a:fontRef idx="minor">
                          <a:schemeClr val="dk1"/>
                        </a:fontRef>
                      </wps:style>
                      <wps:txbx>
                        <w:txbxContent>
                          <w:p w14:paraId="6C7FC68B" w14:textId="08FA2FEA" w:rsidR="004C6AA2" w:rsidRPr="00486614" w:rsidRDefault="004C6AA2" w:rsidP="004C6AA2">
                            <w:pPr>
                              <w:jc w:val="center"/>
                              <w:rPr>
                                <w:sz w:val="18"/>
                                <w:szCs w:val="18"/>
                              </w:rPr>
                            </w:pPr>
                            <w:r w:rsidRPr="00486614">
                              <w:rPr>
                                <w:sz w:val="18"/>
                                <w:szCs w:val="18"/>
                              </w:rPr>
                              <w:t>Quad 12’ x 12’ x 72’ RCB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33D3F27" id="_x0000_t61" coordsize="21600,21600" o:spt="61" adj="1350,25920" path="m,l0@8@12@24,0@9,,21600@6,21600@15@27@7,21600,21600,21600,21600@9@18@30,21600@8,21600,0@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v:handles>
                  <v:h position="#0,#1"/>
                </v:handles>
              </v:shapetype>
              <v:shape id="Speech Bubble: Rectangle 28" o:spid="_x0000_s1039" type="#_x0000_t61" style="position:absolute;margin-left:94.35pt;margin-top:36.45pt;width:119.45pt;height:18.65pt;z-index:251717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xBDExgIAACUGAAAOAAAAZHJzL2Uyb0RvYy54bWysVMlu2zAQvRfoPxC8N1riLUbkwHCQokDa&#10;BEmKnGmKtNRyK0lbcr++Q0qW3bRIgKI+yCRn5s282S6vWinQjllXa1Xg7CzFiCmqy1ptCvz16ebD&#10;DCPniSqJ0IoVeM8cvlq8f3fZmDnLdaVFySwCEOXmjSlw5b2ZJ4mjFZPEnWnDFAi5tpJ4uNpNUlrS&#10;ALoUSZ6mk6TRtjRWU+YcvF53QryI+Jwz6u84d8wjUWCIzcevjd91+CaLSzLfWGKqmvZhkH+IQpJa&#10;gdMB6pp4gra2/gNK1tRqp7k/o1ommvOassgB2GTpCzaPFTEscoHkODOkyf0/WPpl92juLaShMW7u&#10;4BhYtNzK8A/xoTYmaz8ki7UeUXjMxtk0nZ5jREGWn09m43HIZnK0Ntb5j0xLFA4Fbli5YQ9QkRUR&#10;Qm99zBfZ3TofE1ciRSR0CCm/ZRhxKaAOOyLQaDZJJ32dTnTyU518epFNZr37HhICOQQQ8J0WdXlT&#10;CxEvob3YSlgEHgosfNYFI0xFuqdJCr8eMDZj0I7sfgMS6i3s9abDFlv5WZcd+MW4BydzcnQZHt90&#10;CayCz+RYrXjye8FCJEI9MI7qEuqTR0pD7J3n8nvWk4qawYRDTgajLtYXRiE9XWV73WDG4nANhunr&#10;3gbt6FErPxjKWmn7ujHv9A+sO66Btm/XLZCFXjwPAYantS739xZZ3U26M/Smhu67Jc7fEwstBUsA&#10;1pW/gw8Xuimw7k8YVdr+/Nt70IeJAylGDayKArsfW2IZRuKTglm8yEajsFviZTSe5nCxp5L1qURt&#10;5UpD00GTQ3TxGPS9OBy51fIZttoyeAURURR8F5h6e7isfLfCYC9StlxGNdgnhvhb9WhoAA+JDv3/&#10;1D4Ta/oR9DC8X/RhrUD3henrSnvUDZZKL7de8zoKj3ntSwC7KI5CvzfDsju9R63jdl/8AgAA//8D&#10;AFBLAwQUAAYACAAAACEAhus1Yt4AAAAKAQAADwAAAGRycy9kb3ducmV2LnhtbEyPy07DMBBF90j8&#10;gzVI7KjTCJo0jVOhIpQtlIe6dG1jR8TjELtp+HuGFSyv7tGdM/V29j2bzBi7gAKWiwyYQRV0h1bA&#10;68vjTQksJola9gGNgG8TYdtcXtSy0uGMz2baJ8toBGMlBbiUhorzqJzxMi7CYJC6jzB6mSiOlutR&#10;nmnc9zzPshX3skO64ORgds6oz/3JC1BtmO6m913Rtk/q4e2rtO5wsEJcX833G2DJzOkPhl99UoeG&#10;nI7hhDqynnJZFoQKKPI1MAJu82IF7EjNMsuBNzX//0LzAwAA//8DAFBLAQItABQABgAIAAAAIQC2&#10;gziS/gAAAOEBAAATAAAAAAAAAAAAAAAAAAAAAABbQ29udGVudF9UeXBlc10ueG1sUEsBAi0AFAAG&#10;AAgAAAAhADj9If/WAAAAlAEAAAsAAAAAAAAAAAAAAAAALwEAAF9yZWxzLy5yZWxzUEsBAi0AFAAG&#10;AAgAAAAhAPjEEMTGAgAAJQYAAA4AAAAAAAAAAAAAAAAALgIAAGRycy9lMm9Eb2MueG1sUEsBAi0A&#10;FAAGAAgAAAAhAIbrNWLeAAAACgEAAA8AAAAAAAAAAAAAAAAAIAUAAGRycy9kb3ducmV2LnhtbFBL&#10;BQYAAAAABAAEAPMAAAArBgAAAAA=&#10;" adj="21299,71100" fillcolor="white [3201]" strokecolor="#f2f2f2 [3052]" strokeweight="2pt">
                <v:fill opacity="39321f"/>
                <v:stroke opacity="32896f"/>
                <v:textbox>
                  <w:txbxContent>
                    <w:p w14:paraId="6C7FC68B" w14:textId="08FA2FEA" w:rsidR="004C6AA2" w:rsidRPr="00486614" w:rsidRDefault="004C6AA2" w:rsidP="004C6AA2">
                      <w:pPr>
                        <w:jc w:val="center"/>
                        <w:rPr>
                          <w:sz w:val="18"/>
                          <w:szCs w:val="18"/>
                        </w:rPr>
                      </w:pPr>
                      <w:r w:rsidRPr="00486614">
                        <w:rPr>
                          <w:sz w:val="18"/>
                          <w:szCs w:val="18"/>
                        </w:rPr>
                        <w:t>Quad 12’ x 12’ x 72’ RCB</w:t>
                      </w:r>
                    </w:p>
                  </w:txbxContent>
                </v:textbox>
              </v:shape>
            </w:pict>
          </mc:Fallback>
        </mc:AlternateContent>
      </w:r>
      <w:r w:rsidR="0055351A">
        <w:rPr>
          <w:rFonts w:ascii="Times New Roman" w:hAnsi="Times New Roman"/>
          <w:b w:val="0"/>
          <w:i/>
          <w:iCs/>
          <w:noProof/>
          <w:sz w:val="24"/>
          <w:szCs w:val="24"/>
        </w:rPr>
        <w:drawing>
          <wp:anchor distT="0" distB="0" distL="114300" distR="114300" simplePos="0" relativeHeight="251721728" behindDoc="0" locked="0" layoutInCell="1" allowOverlap="1" wp14:anchorId="7C577AA8" wp14:editId="378002FB">
            <wp:simplePos x="0" y="0"/>
            <wp:positionH relativeFrom="margin">
              <wp:align>right</wp:align>
            </wp:positionH>
            <wp:positionV relativeFrom="paragraph">
              <wp:posOffset>1972945</wp:posOffset>
            </wp:positionV>
            <wp:extent cx="162560" cy="838200"/>
            <wp:effectExtent l="190500" t="171450" r="199390" b="171450"/>
            <wp:wrapNone/>
            <wp:docPr id="1336166327" name="Picture 1336166327" descr="Aerial photograph with overlaid engineering diagram illustrating a bridge section across a water body. Diagram includes orange hatched areas indicating riprap elements, blue dimension lines, and red ROW lines.">
              <a:extLst xmlns:a="http://schemas.openxmlformats.org/drawingml/2006/main">
                <a:ext uri="{FF2B5EF4-FFF2-40B4-BE49-F238E27FC236}">
                  <a16:creationId xmlns:a16="http://schemas.microsoft.com/office/drawing/2014/main" id="{34053B89-F265-461A-AE38-9A56B27A67C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27" name="Picture 1336166327" descr="Aerial photograph with overlaid engineering diagram illustrating a bridge section across a water body. Diagram includes orange hatched areas indicating riprap elements, blue dimension lines, and red ROW lines.">
                      <a:extLst>
                        <a:ext uri="{FF2B5EF4-FFF2-40B4-BE49-F238E27FC236}">
                          <a16:creationId xmlns:a16="http://schemas.microsoft.com/office/drawing/2014/main" id="{34053B89-F265-461A-AE38-9A56B27A67C3}"/>
                        </a:ext>
                      </a:extLst>
                    </pic:cNvPr>
                    <pic:cNvPicPr>
                      <a:picLocks noChangeAspect="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162560" cy="8382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Lst>
                  </pic:spPr>
                </pic:pic>
              </a:graphicData>
            </a:graphic>
          </wp:anchor>
        </w:drawing>
      </w:r>
      <w:r w:rsidR="004C6AA2" w:rsidRPr="00CA7045">
        <w:rPr>
          <w:rFonts w:eastAsiaTheme="minorHAnsi" w:cstheme="minorBidi"/>
          <w:b w:val="0"/>
          <w:bCs w:val="0"/>
          <w:noProof/>
          <w:color w:val="FF0000"/>
          <w:sz w:val="22"/>
          <w:szCs w:val="22"/>
        </w:rPr>
        <mc:AlternateContent>
          <mc:Choice Requires="wps">
            <w:drawing>
              <wp:anchor distT="45720" distB="45720" distL="114300" distR="114300" simplePos="0" relativeHeight="251716608" behindDoc="0" locked="0" layoutInCell="1" allowOverlap="1" wp14:anchorId="11EB2326" wp14:editId="4B1D6AD8">
                <wp:simplePos x="0" y="0"/>
                <wp:positionH relativeFrom="margin">
                  <wp:posOffset>4080183</wp:posOffset>
                </wp:positionH>
                <wp:positionV relativeFrom="paragraph">
                  <wp:posOffset>1110984</wp:posOffset>
                </wp:positionV>
                <wp:extent cx="1474839" cy="294967"/>
                <wp:effectExtent l="0" t="95250" r="0" b="105410"/>
                <wp:wrapNone/>
                <wp:docPr id="2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21035725">
                          <a:off x="0" y="0"/>
                          <a:ext cx="1474839" cy="294967"/>
                        </a:xfrm>
                        <a:prstGeom prst="rect">
                          <a:avLst/>
                        </a:prstGeom>
                        <a:noFill/>
                        <a:ln w="9525">
                          <a:noFill/>
                          <a:miter lim="800000"/>
                          <a:headEnd/>
                          <a:tailEnd/>
                        </a:ln>
                      </wps:spPr>
                      <wps:txbx>
                        <w:txbxContent>
                          <w:p w14:paraId="0623DC0E" w14:textId="77777777" w:rsidR="004C6AA2" w:rsidRPr="00F356F2" w:rsidRDefault="004C6AA2" w:rsidP="004C6AA2">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Pipestem Creek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1EB2326" id="_x0000_s1040" type="#_x0000_t202" style="position:absolute;margin-left:321.25pt;margin-top:87.5pt;width:116.15pt;height:23.25pt;rotation:-616339fd;z-index:25171660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L6GBQIAAOQDAAAOAAAAZHJzL2Uyb0RvYy54bWysU9uO2yAQfa/Uf0C8N3ayzia24qy2u92q&#10;0vYibfsBBOMYFRgKJHb69TtgK4nat6p+QIwHzpxzZtjcDVqRo3BegqnpfJZTIgyHRpp9TX98f3q3&#10;psQHZhqmwIianoSnd9u3bza9rcQCOlCNcARBjK96W9MuBFtlmeed0MzPwAqDyRacZgFDt88ax3pE&#10;1ypb5Plt1oNrrAMuvMe/j2OSbhN+2woevratF4GomiK3kFaX1l1cs+2GVXvHbCf5RIP9AwvNpMGi&#10;Z6hHFhg5OPkXlJbcgYc2zDjoDNpWcpE0oJp5/oeal45ZkbSgOd6ebfL/D5Z/Ob7Yb46E4T0M2MAk&#10;wttn4D89MfDQMbMX985B3wnWYOF5tCzrra+mq9FqX/kIsus/Q4NNZocACWhonSYO0PXFPL9ZrhbL&#10;9BtlEyyG/TideyCGQHhkUKyK9U1JCcfcoizK21WqyKoIFi22zoePAjSJm5o67HFCZcdnHyK5y5F4&#10;3MCTVCr1WRnS17RcTjSuMloGHEMldU3XefzGwYiaP5gmXQ5MqnGPBZSZTIi6RwfCsBuIbKKCeDma&#10;soPmhLYkA1AsPhPk24H7TUmPI1dT/+vAnKBEfTJobTkvijijKSjQLQzcdWZ3nWGGI1RNAyXj9iGk&#10;uR4132MLWpnsuDCZOOMoJZemsY+zeh2nU5fHuX0FAAD//wMAUEsDBBQABgAIAAAAIQDpOiFG3gAA&#10;AAsBAAAPAAAAZHJzL2Rvd25yZXYueG1sTI9BTsMwEEX3SNzBGiR21InVtCXEqSqkqiuQ0nIANx6S&#10;iHgc2W4bbs+wguXoP/35r9rObhRXDHHwpCFfZCCQWm8H6jR8nPZPGxAxGbJm9IQavjHCtr6/q0xp&#10;/Y0avB5TJ7iEYmk09ClNpZSx7dGZuPATEmefPjiT+AydtMHcuNyNUmXZSjozEH/ozYSvPbZfx4vT&#10;oPKwk+8K80Ydmnkan2mv3g5aPz7MuxcQCef0B8PvfJ4ONW86+wvZKEYNq6UqGOVgXbAUE5v1kmXO&#10;XK/yAmRdyf8O9Q8AAAD//wMAUEsBAi0AFAAGAAgAAAAhALaDOJL+AAAA4QEAABMAAAAAAAAAAAAA&#10;AAAAAAAAAFtDb250ZW50X1R5cGVzXS54bWxQSwECLQAUAAYACAAAACEAOP0h/9YAAACUAQAACwAA&#10;AAAAAAAAAAAAAAAvAQAAX3JlbHMvLnJlbHNQSwECLQAUAAYACAAAACEAolS+hgUCAADkAwAADgAA&#10;AAAAAAAAAAAAAAAuAgAAZHJzL2Uyb0RvYy54bWxQSwECLQAUAAYACAAAACEA6TohRt4AAAALAQAA&#10;DwAAAAAAAAAAAAAAAABfBAAAZHJzL2Rvd25yZXYueG1sUEsFBgAAAAAEAAQA8wAAAGoFAAAAAA==&#10;" filled="f" stroked="f">
                <v:textbox>
                  <w:txbxContent>
                    <w:p w14:paraId="0623DC0E" w14:textId="77777777" w:rsidR="004C6AA2" w:rsidRPr="00F356F2" w:rsidRDefault="004C6AA2" w:rsidP="004C6AA2">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Pipestem Creek </w:t>
                      </w:r>
                    </w:p>
                  </w:txbxContent>
                </v:textbox>
                <w10:wrap anchorx="margin"/>
              </v:shape>
            </w:pict>
          </mc:Fallback>
        </mc:AlternateContent>
      </w:r>
      <w:r w:rsidR="004C6AA2">
        <w:rPr>
          <w:noProof/>
        </w:rPr>
        <mc:AlternateContent>
          <mc:Choice Requires="wps">
            <w:drawing>
              <wp:anchor distT="45720" distB="45720" distL="114300" distR="114300" simplePos="0" relativeHeight="251714560" behindDoc="0" locked="0" layoutInCell="1" allowOverlap="1" wp14:anchorId="055E6B18" wp14:editId="4483CAE0">
                <wp:simplePos x="0" y="0"/>
                <wp:positionH relativeFrom="column">
                  <wp:posOffset>2575253</wp:posOffset>
                </wp:positionH>
                <wp:positionV relativeFrom="paragraph">
                  <wp:posOffset>2614295</wp:posOffset>
                </wp:positionV>
                <wp:extent cx="542925" cy="295275"/>
                <wp:effectExtent l="0" t="0" r="0" b="0"/>
                <wp:wrapNone/>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2925" cy="295275"/>
                        </a:xfrm>
                        <a:prstGeom prst="rect">
                          <a:avLst/>
                        </a:prstGeom>
                        <a:noFill/>
                        <a:ln w="9525">
                          <a:noFill/>
                          <a:miter lim="800000"/>
                          <a:headEnd/>
                          <a:tailEnd/>
                        </a:ln>
                      </wps:spPr>
                      <wps:txbx>
                        <w:txbxContent>
                          <w:p w14:paraId="459EF852" w14:textId="77777777" w:rsidR="004C6AA2" w:rsidRPr="006A5F4B" w:rsidRDefault="004C6AA2" w:rsidP="004C6AA2">
                            <w:pPr>
                              <w:jc w:val="center"/>
                              <w:rPr>
                                <w:b/>
                                <w:bCs/>
                                <w:sz w:val="24"/>
                                <w:szCs w:val="24"/>
                              </w:rPr>
                            </w:pPr>
                            <w:r>
                              <w:rPr>
                                <w:b/>
                                <w:bCs/>
                                <w:sz w:val="24"/>
                                <w:szCs w:val="24"/>
                              </w:rPr>
                              <w:t>30</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55E6B18" id="_x0000_s1041" type="#_x0000_t202" style="position:absolute;margin-left:202.8pt;margin-top:205.85pt;width:42.75pt;height:23.25pt;z-index:251714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wzwb+gEAANQDAAAOAAAAZHJzL2Uyb0RvYy54bWysU8tu2zAQvBfoPxC817IFq4kFy0GaNEWB&#10;9AGk/QCaoiyiJJdd0pbcr++SchyjvRXVgeByxdmd2eH6ZrSGHRQGDa7hi9mcM+UktNrtGv7928Ob&#10;a85CFK4VBpxq+FEFfrN5/Wo9+FqV0INpFTICcaEefMP7GH1dFEH2yoowA68cJTtAKyKFuCtaFAOh&#10;W1OU8/nbYgBsPYJUIdDp/ZTkm4zfdUrGL10XVGSm4dRbzCvmdZvWYrMW9Q6F77U8tSH+oQsrtKOi&#10;Z6h7EQXbo/4LymqJEKCLMwm2gK7TUmUOxGYx/4PNUy+8ylxInODPMoX/Bys/H578V2RxfAcjDTCT&#10;CP4R5I/AHNz1wu3ULSIMvRItFV4kyYrBh/p0NUkd6pBAtsMnaGnIYh8hA40d2qQK8WSETgM4nkVX&#10;Y2SSDqtluSorziSlylVVXlW5gqifL3sM8YMCy9Km4UgzzeDi8BhiakbUz7+kWg4etDF5rsaxoeGE&#10;WeULFxmrI9nOaNvw63n6JiMkju9dmy9Hoc20pwLGnUgnnhPjOG5HpltSJDecRNhCeyQZECab0bOg&#10;TQ/4i7OBLNbw8HMvUHFmPjqScrVYLpMnc7CsrkoK8DKzvcwIJwmq4ZGzaXsXs48nzrckeaezHC+d&#10;nHom62SVTjZP3ryM818vj3HzGwAA//8DAFBLAwQUAAYACAAAACEAD7TuI98AAAALAQAADwAAAGRy&#10;cy9kb3ducmV2LnhtbEyPTU/DMAyG70j8h8hI3FiSqR1baTohEFcQ40PiljVeW9E4VZOt5d9jTuz2&#10;Wn70+nG5nX0vTjjGLpABvVAgkOrgOmoMvL893axBxGTJ2T4QGvjBCNvq8qK0hQsTveJplxrBJRQL&#10;a6BNaSikjHWL3sZFGJB4dwijt4nHsZFutBOX+14ulVpJbzviC60d8KHF+nt39AY+ng9fn5l6aR59&#10;PkxhVpL8RhpzfTXf34FIOKd/GP70WR0qdtqHI7koegOZyleMctD6FgQT2UZrEHsO+XoJsirl+Q/V&#10;LwAAAP//AwBQSwECLQAUAAYACAAAACEAtoM4kv4AAADhAQAAEwAAAAAAAAAAAAAAAAAAAAAAW0Nv&#10;bnRlbnRfVHlwZXNdLnhtbFBLAQItABQABgAIAAAAIQA4/SH/1gAAAJQBAAALAAAAAAAAAAAAAAAA&#10;AC8BAABfcmVscy8ucmVsc1BLAQItABQABgAIAAAAIQCEwzwb+gEAANQDAAAOAAAAAAAAAAAAAAAA&#10;AC4CAABkcnMvZTJvRG9jLnhtbFBLAQItABQABgAIAAAAIQAPtO4j3wAAAAsBAAAPAAAAAAAAAAAA&#10;AAAAAFQEAABkcnMvZG93bnJldi54bWxQSwUGAAAAAAQABADzAAAAYAUAAAAA&#10;" filled="f" stroked="f">
                <v:textbox>
                  <w:txbxContent>
                    <w:p w14:paraId="459EF852" w14:textId="77777777" w:rsidR="004C6AA2" w:rsidRPr="006A5F4B" w:rsidRDefault="004C6AA2" w:rsidP="004C6AA2">
                      <w:pPr>
                        <w:jc w:val="center"/>
                        <w:rPr>
                          <w:b/>
                          <w:bCs/>
                          <w:sz w:val="24"/>
                          <w:szCs w:val="24"/>
                        </w:rPr>
                      </w:pPr>
                      <w:r>
                        <w:rPr>
                          <w:b/>
                          <w:bCs/>
                          <w:sz w:val="24"/>
                          <w:szCs w:val="24"/>
                        </w:rPr>
                        <w:t>30</w:t>
                      </w:r>
                    </w:p>
                  </w:txbxContent>
                </v:textbox>
              </v:shape>
            </w:pict>
          </mc:Fallback>
        </mc:AlternateContent>
      </w:r>
      <w:r w:rsidR="004C6AA2">
        <w:rPr>
          <w:noProof/>
        </w:rPr>
        <w:drawing>
          <wp:anchor distT="0" distB="0" distL="114300" distR="114300" simplePos="0" relativeHeight="251713536" behindDoc="0" locked="0" layoutInCell="1" allowOverlap="1" wp14:anchorId="7D26F74E" wp14:editId="5790C464">
            <wp:simplePos x="0" y="0"/>
            <wp:positionH relativeFrom="margin">
              <wp:posOffset>2674374</wp:posOffset>
            </wp:positionH>
            <wp:positionV relativeFrom="paragraph">
              <wp:posOffset>2576051</wp:posOffset>
            </wp:positionV>
            <wp:extent cx="358878" cy="287102"/>
            <wp:effectExtent l="0" t="0" r="3175" b="0"/>
            <wp:wrapNone/>
            <wp:docPr id="26" name="Picture 26" descr="Aerial photograph with overlaid engineering diagram illustrating a bridge section across a water body. Diagram includes orange hatched areas indicating riprap elements, blue dimension lines, and red ROW lin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Aerial photograph with overlaid engineering diagram illustrating a bridge section across a water body. Diagram includes orange hatched areas indicating riprap elements, blue dimension lines, and red ROW lines."/>
                    <pic:cNvPicPr/>
                  </pic:nvPicPr>
                  <pic:blipFill>
                    <a:blip r:embed="rId26" cstate="print">
                      <a:extLst>
                        <a:ext uri="{28A0092B-C50C-407E-A947-70E740481C1C}">
                          <a14:useLocalDpi xmlns:a14="http://schemas.microsoft.com/office/drawing/2010/main" val="0"/>
                        </a:ext>
                      </a:extLst>
                    </a:blip>
                    <a:stretch>
                      <a:fillRect/>
                    </a:stretch>
                  </pic:blipFill>
                  <pic:spPr>
                    <a:xfrm>
                      <a:off x="0" y="0"/>
                      <a:ext cx="358878" cy="287102"/>
                    </a:xfrm>
                    <a:prstGeom prst="rect">
                      <a:avLst/>
                    </a:prstGeom>
                  </pic:spPr>
                </pic:pic>
              </a:graphicData>
            </a:graphic>
            <wp14:sizeRelH relativeFrom="page">
              <wp14:pctWidth>0</wp14:pctWidth>
            </wp14:sizeRelH>
            <wp14:sizeRelV relativeFrom="page">
              <wp14:pctHeight>0</wp14:pctHeight>
            </wp14:sizeRelV>
          </wp:anchor>
        </w:drawing>
      </w:r>
      <w:r w:rsidR="004C6AA2">
        <w:rPr>
          <w:noProof/>
        </w:rPr>
        <w:drawing>
          <wp:inline distT="0" distB="0" distL="0" distR="0" wp14:anchorId="538F50E1" wp14:editId="7E537769">
            <wp:extent cx="5943600" cy="3010535"/>
            <wp:effectExtent l="0" t="0" r="0" b="0"/>
            <wp:docPr id="19" name="Picture 19" descr=" The image shows a proposed bridge and channel cross-section that includes riprap, side slopes, wildlife crossings, and dimensions for the bridge and channel.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 The image shows a proposed bridge and channel cross-section that includes riprap, side slopes, wildlife crossings, and dimensions for the bridge and channel. "/>
                    <pic:cNvPicPr/>
                  </pic:nvPicPr>
                  <pic:blipFill>
                    <a:blip r:embed="rId32">
                      <a:extLst>
                        <a:ext uri="{28A0092B-C50C-407E-A947-70E740481C1C}">
                          <a14:useLocalDpi xmlns:a14="http://schemas.microsoft.com/office/drawing/2010/main" val="0"/>
                        </a:ext>
                      </a:extLst>
                    </a:blip>
                    <a:stretch>
                      <a:fillRect/>
                    </a:stretch>
                  </pic:blipFill>
                  <pic:spPr>
                    <a:xfrm>
                      <a:off x="0" y="0"/>
                      <a:ext cx="5943600" cy="3010535"/>
                    </a:xfrm>
                    <a:prstGeom prst="rect">
                      <a:avLst/>
                    </a:prstGeom>
                  </pic:spPr>
                </pic:pic>
              </a:graphicData>
            </a:graphic>
          </wp:inline>
        </w:drawing>
      </w:r>
    </w:p>
    <w:p w14:paraId="67EC9D75" w14:textId="77E18C4C" w:rsidR="004C6AA2" w:rsidRPr="007649D9" w:rsidRDefault="004C6AA2" w:rsidP="004C6AA2">
      <w:pPr>
        <w:pStyle w:val="Caption"/>
        <w:rPr>
          <w:color w:val="ED0000"/>
        </w:rPr>
      </w:pPr>
      <w:r>
        <w:t xml:space="preserve">Figure </w:t>
      </w:r>
      <w:r w:rsidRPr="007649D9">
        <w:rPr>
          <w:color w:val="ED0000"/>
        </w:rPr>
        <w:t>_</w:t>
      </w:r>
      <w:r>
        <w:t xml:space="preserve">: Proposed Structure Layout </w:t>
      </w:r>
      <w:r w:rsidRPr="007649D9">
        <w:rPr>
          <w:color w:val="ED0000"/>
        </w:rPr>
        <w:t>(Box Culvert)</w:t>
      </w:r>
    </w:p>
    <w:p w14:paraId="3D40F268" w14:textId="77777777" w:rsidR="00B00A93" w:rsidRDefault="00B00A93" w:rsidP="00B00A93">
      <w:pPr>
        <w:pStyle w:val="Caption"/>
      </w:pPr>
    </w:p>
    <w:p w14:paraId="72CB88BE" w14:textId="4E10A1D7" w:rsidR="00B00A93" w:rsidRPr="00B00A93" w:rsidRDefault="00B00A93" w:rsidP="00B00A93">
      <w:pPr>
        <w:pStyle w:val="Caption"/>
      </w:pPr>
      <w:r w:rsidRPr="00B00A93">
        <w:rPr>
          <w:noProof/>
        </w:rPr>
        <w:drawing>
          <wp:inline distT="0" distB="0" distL="0" distR="0" wp14:anchorId="6F1D8341" wp14:editId="0DFEB477">
            <wp:extent cx="5852160" cy="1290543"/>
            <wp:effectExtent l="38100" t="38100" r="34290" b="43180"/>
            <wp:docPr id="29" name="Picture 29" descr="Technical diagram showing two bridge design alternatives labeled Alternative 2 for bridges 0010-009.983 and 0094-337.335 L/R, each spanning 240 feet with detailed measurements, wildlife crossing sections, and riprap placements. The diagram includes elevation markers, slope ratios, and structural components, highlighting similarities and specific dimensions for construction plan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echnical diagram showing two bridge design alternatives labeled Alternative 2 for bridges 0010-009.983 and 0094-337.335 L/R, each spanning 240 feet with detailed measurements, wildlife crossing sections, and riprap placements. The diagram includes elevation markers, slope ratios, and structural components, highlighting similarities and specific dimensions for construction planning."/>
                    <pic:cNvPicPr/>
                  </pic:nvPicPr>
                  <pic:blipFill rotWithShape="1">
                    <a:blip r:embed="rId33" cstate="print">
                      <a:extLst>
                        <a:ext uri="{28A0092B-C50C-407E-A947-70E740481C1C}">
                          <a14:useLocalDpi xmlns:a14="http://schemas.microsoft.com/office/drawing/2010/main" val="0"/>
                        </a:ext>
                      </a:extLst>
                    </a:blip>
                    <a:srcRect l="12821" t="13871" r="13782" b="61113"/>
                    <a:stretch/>
                  </pic:blipFill>
                  <pic:spPr bwMode="auto">
                    <a:xfrm>
                      <a:off x="0" y="0"/>
                      <a:ext cx="5852160" cy="1290543"/>
                    </a:xfrm>
                    <a:prstGeom prst="rect">
                      <a:avLst/>
                    </a:prstGeom>
                    <a:ln w="34925" cap="flat" cmpd="thinThick"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5142467A" w14:textId="027FE854" w:rsidR="00B00A93" w:rsidRPr="007649D9" w:rsidRDefault="00B00A93" w:rsidP="00B00A93">
      <w:pPr>
        <w:pStyle w:val="Caption"/>
        <w:rPr>
          <w:color w:val="ED0000"/>
        </w:rPr>
      </w:pPr>
      <w:r>
        <w:t xml:space="preserve">Figure </w:t>
      </w:r>
      <w:r w:rsidRPr="007649D9">
        <w:rPr>
          <w:color w:val="ED0000"/>
        </w:rPr>
        <w:t>_</w:t>
      </w:r>
      <w:r>
        <w:t xml:space="preserve">: Proposed Structure Layout </w:t>
      </w:r>
      <w:r w:rsidRPr="007649D9">
        <w:rPr>
          <w:color w:val="ED0000"/>
        </w:rPr>
        <w:t>(Bridge)</w:t>
      </w:r>
    </w:p>
    <w:p w14:paraId="6CF9CEF8" w14:textId="77777777" w:rsidR="006313B5" w:rsidRDefault="006313B5" w:rsidP="00B12581">
      <w:pPr>
        <w:pStyle w:val="Body1"/>
      </w:pPr>
    </w:p>
    <w:p w14:paraId="272171AD" w14:textId="440EFC69" w:rsidR="003C4CF9" w:rsidRPr="003C4CF9" w:rsidRDefault="003C4CF9" w:rsidP="003C4CF9">
      <w:pPr>
        <w:pStyle w:val="Caption"/>
      </w:pPr>
      <w:r>
        <w:rPr>
          <w:noProof/>
        </w:rPr>
        <w:lastRenderedPageBreak/>
        <w:drawing>
          <wp:inline distT="0" distB="0" distL="0" distR="0" wp14:anchorId="0DF61E2A" wp14:editId="03B65DA3">
            <wp:extent cx="5943600" cy="4241165"/>
            <wp:effectExtent l="19050" t="19050" r="19050" b="26035"/>
            <wp:docPr id="1336166330" name="Picture 1336166330" descr="Line graph comparing water surface elevation profiles of an existing bridge and a propsoed structure for 25-, 50-, and 100-year storm event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30" name="Picture 1336166330" descr="Line graph comparing water surface elevation profiles of an existing bridge and a propsoed structure for 25-, 50-, and 100-year storm events. "/>
                    <pic:cNvPicPr/>
                  </pic:nvPicPr>
                  <pic:blipFill>
                    <a:blip r:embed="rId34">
                      <a:extLst>
                        <a:ext uri="{28A0092B-C50C-407E-A947-70E740481C1C}">
                          <a14:useLocalDpi xmlns:a14="http://schemas.microsoft.com/office/drawing/2010/main" val="0"/>
                        </a:ext>
                      </a:extLst>
                    </a:blip>
                    <a:stretch>
                      <a:fillRect/>
                    </a:stretch>
                  </pic:blipFill>
                  <pic:spPr>
                    <a:xfrm>
                      <a:off x="0" y="0"/>
                      <a:ext cx="5943600" cy="4241165"/>
                    </a:xfrm>
                    <a:prstGeom prst="rect">
                      <a:avLst/>
                    </a:prstGeom>
                    <a:ln>
                      <a:solidFill>
                        <a:schemeClr val="tx1"/>
                      </a:solidFill>
                    </a:ln>
                  </pic:spPr>
                </pic:pic>
              </a:graphicData>
            </a:graphic>
          </wp:inline>
        </w:drawing>
      </w:r>
    </w:p>
    <w:p w14:paraId="35349053" w14:textId="15F9DFD4" w:rsidR="003C4CF9" w:rsidRDefault="003C4CF9" w:rsidP="003C4CF9">
      <w:pPr>
        <w:pStyle w:val="Caption"/>
        <w:rPr>
          <w:color w:val="FF0000"/>
        </w:rPr>
      </w:pPr>
      <w:r>
        <w:t xml:space="preserve">Figure </w:t>
      </w:r>
      <w:r w:rsidRPr="007649D9">
        <w:rPr>
          <w:color w:val="ED0000"/>
        </w:rPr>
        <w:t>_</w:t>
      </w:r>
      <w:r>
        <w:t>: Water Surface Elevation Comparison</w:t>
      </w:r>
    </w:p>
    <w:p w14:paraId="7742D1F9" w14:textId="77777777" w:rsidR="003C4CF9" w:rsidRDefault="003C4CF9" w:rsidP="003C4CF9">
      <w:pPr>
        <w:pStyle w:val="Caption"/>
      </w:pPr>
    </w:p>
    <w:p w14:paraId="14B26D05" w14:textId="0721AC1A" w:rsidR="003C4CF9" w:rsidRPr="005B5791" w:rsidRDefault="003C4CF9" w:rsidP="003C4CF9">
      <w:pPr>
        <w:pStyle w:val="Heading2"/>
      </w:pPr>
      <w:bookmarkStart w:id="138" w:name="_Toc158361574"/>
      <w:r>
        <w:t>Channel Excavation/Construction Impacts</w:t>
      </w:r>
      <w:r w:rsidR="00905F93">
        <w:t xml:space="preserve"> </w:t>
      </w:r>
      <w:r w:rsidR="00905F93" w:rsidRPr="007649D9">
        <w:rPr>
          <w:b w:val="0"/>
          <w:bCs w:val="0"/>
          <w:i/>
          <w:iCs/>
          <w:color w:val="ED0000"/>
        </w:rPr>
        <w:t>(if applicable)</w:t>
      </w:r>
      <w:bookmarkEnd w:id="138"/>
    </w:p>
    <w:p w14:paraId="62C6E807" w14:textId="4BF89236" w:rsidR="0046757C" w:rsidRPr="007649D9" w:rsidRDefault="001D3EF6" w:rsidP="003C4CF9">
      <w:pPr>
        <w:rPr>
          <w:color w:val="ED0000"/>
        </w:rPr>
      </w:pPr>
      <w:r>
        <w:t>The</w:t>
      </w:r>
      <w:r w:rsidRPr="001D3EF6">
        <w:t xml:space="preserve"> proposed structure opening is expected to be broader than the current channel bottom</w:t>
      </w:r>
      <w:r>
        <w:t>. Therefore,</w:t>
      </w:r>
      <w:r w:rsidRPr="001D3EF6">
        <w:t xml:space="preserve"> it is </w:t>
      </w:r>
      <w:r>
        <w:t>anticipated</w:t>
      </w:r>
      <w:r w:rsidRPr="001D3EF6">
        <w:t xml:space="preserve"> that there will be a need for channel excavation to transition from the existing channel bottom to the opening of the proposed structure.</w:t>
      </w:r>
      <w:r w:rsidR="0046757C" w:rsidRPr="0046757C">
        <w:t xml:space="preserve"> A layout is provided below in Figure </w:t>
      </w:r>
      <w:r w:rsidR="0046757C" w:rsidRPr="007649D9">
        <w:rPr>
          <w:color w:val="ED0000"/>
        </w:rPr>
        <w:t>_</w:t>
      </w:r>
      <w:r w:rsidR="0046757C" w:rsidRPr="0046757C">
        <w:t>.</w:t>
      </w:r>
      <w:r w:rsidR="00905F93">
        <w:t xml:space="preserve"> </w:t>
      </w:r>
    </w:p>
    <w:p w14:paraId="32BB5335" w14:textId="082F24F3" w:rsidR="003C4CF9" w:rsidRPr="003C4CF9" w:rsidRDefault="00905F93" w:rsidP="001D3EF6">
      <w:r w:rsidRPr="007649D9">
        <w:rPr>
          <w:color w:val="ED0000"/>
        </w:rPr>
        <w:t>Describe</w:t>
      </w:r>
      <w:r w:rsidR="003C4CF9" w:rsidRPr="007649D9">
        <w:rPr>
          <w:color w:val="ED0000"/>
        </w:rPr>
        <w:t xml:space="preserve"> necessary construction requirements and unique grading situations to accommodate the recommended structure alternative. Provide an exhibit of proposed structure layout with channel impacts as necessary. Ensure construction requirements described in Hydraulic Report are documented in the final design plans with clear instruction using plan notes, sheets, cross sections, etc.</w:t>
      </w:r>
    </w:p>
    <w:p w14:paraId="6643577A" w14:textId="0866DDB2" w:rsidR="00B00A93" w:rsidRPr="00B00A93" w:rsidRDefault="006313B5" w:rsidP="006313B5">
      <w:pPr>
        <w:pStyle w:val="Caption"/>
      </w:pPr>
      <w:r w:rsidRPr="00CA7045">
        <w:rPr>
          <w:rFonts w:eastAsiaTheme="minorHAnsi" w:cstheme="minorBidi"/>
          <w:b w:val="0"/>
          <w:bCs w:val="0"/>
          <w:noProof/>
          <w:color w:val="FF0000"/>
          <w:sz w:val="22"/>
          <w:szCs w:val="22"/>
        </w:rPr>
        <w:lastRenderedPageBreak/>
        <mc:AlternateContent>
          <mc:Choice Requires="wps">
            <w:drawing>
              <wp:anchor distT="45720" distB="45720" distL="114300" distR="114300" simplePos="0" relativeHeight="251725824" behindDoc="0" locked="0" layoutInCell="1" allowOverlap="1" wp14:anchorId="6D53A624" wp14:editId="741C2B40">
                <wp:simplePos x="0" y="0"/>
                <wp:positionH relativeFrom="margin">
                  <wp:posOffset>2331720</wp:posOffset>
                </wp:positionH>
                <wp:positionV relativeFrom="paragraph">
                  <wp:posOffset>356235</wp:posOffset>
                </wp:positionV>
                <wp:extent cx="1076960" cy="294967"/>
                <wp:effectExtent l="0" t="0" r="0" b="0"/>
                <wp:wrapNone/>
                <wp:docPr id="133616632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16200000">
                          <a:off x="0" y="0"/>
                          <a:ext cx="1076960" cy="294967"/>
                        </a:xfrm>
                        <a:prstGeom prst="rect">
                          <a:avLst/>
                        </a:prstGeom>
                        <a:noFill/>
                        <a:ln w="9525">
                          <a:noFill/>
                          <a:miter lim="800000"/>
                          <a:headEnd/>
                          <a:tailEnd/>
                        </a:ln>
                      </wps:spPr>
                      <wps:txbx>
                        <w:txbxContent>
                          <w:p w14:paraId="6A9B6AE5" w14:textId="42E70FE8" w:rsidR="006313B5" w:rsidRPr="006313B5" w:rsidRDefault="006313B5" w:rsidP="006313B5">
                            <w:pPr>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6313B5">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153</w:t>
                            </w:r>
                            <w:r w:rsidRPr="006313B5">
                              <w:rPr>
                                <w:b/>
                                <w:bCs/>
                                <w:color w:val="FFFFFF" w:themeColor="background1"/>
                                <w:vertAlign w:val="superscript"/>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rd</w:t>
                            </w:r>
                            <w:r w:rsidRPr="006313B5">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Ave SE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D53A624" id="_x0000_s1042" type="#_x0000_t202" style="position:absolute;margin-left:183.6pt;margin-top:28.05pt;width:84.8pt;height:23.25pt;rotation:-90;z-index:25172582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N61uBAIAAOQDAAAOAAAAZHJzL2Uyb0RvYy54bWysU8tu2zAQvBfoPxC817INP2LBcpAmTVEg&#10;TQuk+QCaoiyiJJdd0pbcr++SMmyjvRXRgeBqydmZ2eX6treGHRQGDa7ik9GYM+Uk1NrtKv764/HD&#10;DWchClcLA05V/KgCv928f7fufKmm0IKpFTICcaHsfMXbGH1ZFEG2yoowAq8cJRtAKyKFuCtqFB2h&#10;W1NMx+NF0QHWHkGqEOjvw5Dkm4zfNErGb00TVGSm4sQt5hXzuk1rsVmLcofCt1qeaIj/YGGFdlT0&#10;DPUgomB71P9AWS0RAjRxJMEW0DRaqqyB1EzGf6l5aYVXWQuZE/zZpvB2sPL58OK/I4v9R+ipgVlE&#10;8E8gfwbm4L4VbqfuEKFrlaip8CRZVnQ+lKeryepQhgSy7b5CTU0W+wgZqG/QMgRyfbKgbtGXf5Ns&#10;RsWoH8dzD1QfmUwMxsvFakEpSbnparZaLHNFUSawZLHHED8rsCxtKo7U44wqDk8hJnKXI+m4g0dt&#10;TO6zcayr+Go+necLVxmrI42h0bbiNwPPfCFp/uTqvI9Cm2FPBYw7mZB0Dw7EftszXSepiXAyZQv1&#10;kWzJBpAieibEtwX8zVlHI1fx8GsvUHFmvjiydjWZzdKM5mA2X04pwOvM9jojnCSoikfOhu19zHM9&#10;aL6jFjQ623FhcuJMo5RdOo19mtXrOJ+6PM7NHwAAAP//AwBQSwMEFAAGAAgAAAAhAH2chhbdAAAA&#10;CgEAAA8AAABkcnMvZG93bnJldi54bWxMj8FugzAQRO+V+g/WVuqlSkwQJBHFRGmrSr2GJHcHbwAV&#10;rxF2Avx9t6f2uJqnmbf5brKduOPgW0cKVssIBFLlTEu1gtPxc7EF4YMmoztHqGBGD7vi8SHXmXEj&#10;HfBehlpwCflMK2hC6DMpfdWg1X7peiTOrm6wOvA51NIMeuRy28k4itbS6pZ4odE9vjdYfZc3qyB8&#10;hNaZ80t0dYcxfZu/Si/trNTz07R/BRFwCn8w/OqzOhTsdHE3Ml50CpJ4u2FUwSJNQDCQbNIYxIXJ&#10;dRKDLHL5/4XiBwAA//8DAFBLAQItABQABgAIAAAAIQC2gziS/gAAAOEBAAATAAAAAAAAAAAAAAAA&#10;AAAAAABbQ29udGVudF9UeXBlc10ueG1sUEsBAi0AFAAGAAgAAAAhADj9If/WAAAAlAEAAAsAAAAA&#10;AAAAAAAAAAAALwEAAF9yZWxzLy5yZWxzUEsBAi0AFAAGAAgAAAAhALI3rW4EAgAA5AMAAA4AAAAA&#10;AAAAAAAAAAAALgIAAGRycy9lMm9Eb2MueG1sUEsBAi0AFAAGAAgAAAAhAH2chhbdAAAACgEAAA8A&#10;AAAAAAAAAAAAAAAAXgQAAGRycy9kb3ducmV2LnhtbFBLBQYAAAAABAAEAPMAAABoBQAAAAA=&#10;" filled="f" stroked="f">
                <v:textbox>
                  <w:txbxContent>
                    <w:p w14:paraId="6A9B6AE5" w14:textId="42E70FE8" w:rsidR="006313B5" w:rsidRPr="006313B5" w:rsidRDefault="006313B5" w:rsidP="006313B5">
                      <w:pPr>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6313B5">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153</w:t>
                      </w:r>
                      <w:r w:rsidRPr="006313B5">
                        <w:rPr>
                          <w:b/>
                          <w:bCs/>
                          <w:color w:val="FFFFFF" w:themeColor="background1"/>
                          <w:vertAlign w:val="superscript"/>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rd</w:t>
                      </w:r>
                      <w:r w:rsidRPr="006313B5">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Ave SE </w:t>
                      </w:r>
                    </w:p>
                  </w:txbxContent>
                </v:textbox>
                <w10:wrap anchorx="margin"/>
              </v:shape>
            </w:pict>
          </mc:Fallback>
        </mc:AlternateContent>
      </w:r>
      <w:r w:rsidRPr="00CA7045">
        <w:rPr>
          <w:rFonts w:eastAsiaTheme="minorHAnsi" w:cstheme="minorBidi"/>
          <w:b w:val="0"/>
          <w:bCs w:val="0"/>
          <w:noProof/>
          <w:color w:val="FF0000"/>
          <w:sz w:val="22"/>
          <w:szCs w:val="22"/>
        </w:rPr>
        <mc:AlternateContent>
          <mc:Choice Requires="wps">
            <w:drawing>
              <wp:anchor distT="45720" distB="45720" distL="114300" distR="114300" simplePos="0" relativeHeight="251723776" behindDoc="0" locked="0" layoutInCell="1" allowOverlap="1" wp14:anchorId="47E74D22" wp14:editId="743D12E2">
                <wp:simplePos x="0" y="0"/>
                <wp:positionH relativeFrom="margin">
                  <wp:posOffset>4805680</wp:posOffset>
                </wp:positionH>
                <wp:positionV relativeFrom="paragraph">
                  <wp:posOffset>1209040</wp:posOffset>
                </wp:positionV>
                <wp:extent cx="995680" cy="294967"/>
                <wp:effectExtent l="0" t="0" r="0" b="0"/>
                <wp:wrapNone/>
                <wp:docPr id="133616632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95680" cy="294967"/>
                        </a:xfrm>
                        <a:prstGeom prst="rect">
                          <a:avLst/>
                        </a:prstGeom>
                        <a:noFill/>
                        <a:ln w="9525">
                          <a:noFill/>
                          <a:miter lim="800000"/>
                          <a:headEnd/>
                          <a:tailEnd/>
                        </a:ln>
                      </wps:spPr>
                      <wps:txbx>
                        <w:txbxContent>
                          <w:p w14:paraId="77B9DC7D" w14:textId="58C30AB3" w:rsidR="006313B5" w:rsidRPr="00F356F2" w:rsidRDefault="006313B5" w:rsidP="006313B5">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Elm River</w:t>
                            </w: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7E74D22" id="_x0000_s1043" type="#_x0000_t202" style="position:absolute;margin-left:378.4pt;margin-top:95.2pt;width:78.4pt;height:23.25pt;z-index:25172377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GduQ+wEAANQDAAAOAAAAZHJzL2Uyb0RvYy54bWysU8Fu2zAMvQ/YPwi6L06CJE2MOEXXrsOA&#10;rhvQ9QMYWY6FSaImKbGzrx8lp2mw3Yr5IIii9cj3+LS+7o1mB+mDQlvxyWjMmbQCa2V3FX/+cf9h&#10;yVmIYGvQaGXFjzLw6837d+vOlXKKLepaekYgNpSdq3gboyuLIohWGggjdNJSskFvIFLod0XtoSN0&#10;o4vpeLwoOvS18yhkCHR6NyT5JuM3jRTxW9MEGZmuOPUW8+rzuk1rsVlDufPgWiVObcAbujCgLBU9&#10;Q91BBLb36h8oo4THgE0cCTQFNo0SMnMgNpPxX2yeWnAycyFxgjvLFP4frHg8PLnvnsX+I/Y0wEwi&#10;uAcUPwOzeNuC3ckb77FrJdRUeJIkKzoXytPVJHUoQwLZdl+xpiHDPmIG6htvkirEkxE6DeB4Fl32&#10;kQk6XK3miyVlBKWmq9lqcZUrQPly2fkQP0s0LG0q7mmmGRwODyGmZqB8+SXVsnivtM5z1ZZ1VGA+&#10;necLFxmjItlOK1Px5Th9gxESx0+2zpcjKD3sqYC2J9KJ58A49tueqZoUyQ0nEbZYH0kGj4PN6FnQ&#10;pkX/m7OOLFbx8GsPXnKmv1iScjWZzZInczCbX00p8JeZ7WUGrCCoikfOhu1tzD4eON+Q5I3Kcrx2&#10;cuqZrJNVOtk8efMyzn+9PsbNHwAAAP//AwBQSwMEFAAGAAgAAAAhANKX47TfAAAACwEAAA8AAABk&#10;cnMvZG93bnJldi54bWxMj81OwzAQhO9IvIO1SNyo3b+UpHGqCsQVRKFIvbnxNokar6PYbcLbs5zg&#10;OJrRzDf5ZnStuGIfGk8aphMFAqn0tqFKw+fHy8MjiBANWdN6Qg3fGGBT3N7kJrN+oHe87mIluIRC&#10;ZjTUMXaZlKGs0Zkw8R0SeyffOxNZ9pW0vRm43LVyplQinWmIF2rT4VON5Xl3cRr2r6fD10K9Vc9u&#10;2Q1+VJJcKrW+vxu3axARx/gXhl98RoeCmY7+QjaIVsNqmTB6ZCNVCxCcSKfzBMRRw2yepCCLXP7/&#10;UPwAAAD//wMAUEsBAi0AFAAGAAgAAAAhALaDOJL+AAAA4QEAABMAAAAAAAAAAAAAAAAAAAAAAFtD&#10;b250ZW50X1R5cGVzXS54bWxQSwECLQAUAAYACAAAACEAOP0h/9YAAACUAQAACwAAAAAAAAAAAAAA&#10;AAAvAQAAX3JlbHMvLnJlbHNQSwECLQAUAAYACAAAACEAQxnbkPsBAADUAwAADgAAAAAAAAAAAAAA&#10;AAAuAgAAZHJzL2Uyb0RvYy54bWxQSwECLQAUAAYACAAAACEA0pfjtN8AAAALAQAADwAAAAAAAAAA&#10;AAAAAABVBAAAZHJzL2Rvd25yZXYueG1sUEsFBgAAAAAEAAQA8wAAAGEFAAAAAA==&#10;" filled="f" stroked="f">
                <v:textbox>
                  <w:txbxContent>
                    <w:p w14:paraId="77B9DC7D" w14:textId="58C30AB3" w:rsidR="006313B5" w:rsidRPr="00F356F2" w:rsidRDefault="006313B5" w:rsidP="006313B5">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Elm River</w:t>
                      </w: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w:t>
                      </w:r>
                    </w:p>
                  </w:txbxContent>
                </v:textbox>
                <w10:wrap anchorx="margin"/>
              </v:shape>
            </w:pict>
          </mc:Fallback>
        </mc:AlternateContent>
      </w:r>
      <w:r>
        <w:rPr>
          <w:rFonts w:ascii="Times New Roman" w:hAnsi="Times New Roman"/>
          <w:b w:val="0"/>
          <w:i/>
          <w:iCs/>
          <w:noProof/>
          <w:sz w:val="24"/>
          <w:szCs w:val="24"/>
        </w:rPr>
        <w:drawing>
          <wp:anchor distT="0" distB="0" distL="114300" distR="114300" simplePos="0" relativeHeight="251719680" behindDoc="0" locked="0" layoutInCell="1" allowOverlap="1" wp14:anchorId="3FA8368C" wp14:editId="3F95D449">
            <wp:simplePos x="0" y="0"/>
            <wp:positionH relativeFrom="margin">
              <wp:align>right</wp:align>
            </wp:positionH>
            <wp:positionV relativeFrom="paragraph">
              <wp:posOffset>1940560</wp:posOffset>
            </wp:positionV>
            <wp:extent cx="162560" cy="838200"/>
            <wp:effectExtent l="190500" t="171450" r="199390" b="171450"/>
            <wp:wrapNone/>
            <wp:docPr id="1336166326" name="Picture 1336166326" descr="Aerial photograph with overlaid engineering diagram showing a proposed bridge crossing. Diagram includes magenta structural elements, orange riprap elements, and dark blue lines indicating channel excavation. There are also teal dimensions. ">
              <a:extLst xmlns:a="http://schemas.openxmlformats.org/drawingml/2006/main">
                <a:ext uri="{FF2B5EF4-FFF2-40B4-BE49-F238E27FC236}">
                  <a16:creationId xmlns:a16="http://schemas.microsoft.com/office/drawing/2014/main" id="{34053B89-F265-461A-AE38-9A56B27A67C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26" name="Picture 1336166326" descr="Aerial photograph with overlaid engineering diagram showing a proposed bridge crossing. Diagram includes magenta structural elements, orange riprap elements, and dark blue lines indicating channel excavation. There are also teal dimensions. ">
                      <a:extLst>
                        <a:ext uri="{FF2B5EF4-FFF2-40B4-BE49-F238E27FC236}">
                          <a16:creationId xmlns:a16="http://schemas.microsoft.com/office/drawing/2014/main" id="{34053B89-F265-461A-AE38-9A56B27A67C3}"/>
                        </a:ext>
                      </a:extLst>
                    </pic:cNvPr>
                    <pic:cNvPicPr>
                      <a:picLocks noChangeAspect="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162560" cy="8382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Lst>
                  </pic:spPr>
                </pic:pic>
              </a:graphicData>
            </a:graphic>
          </wp:anchor>
        </w:drawing>
      </w:r>
      <w:r w:rsidR="0055351A" w:rsidRPr="006313B5">
        <w:rPr>
          <w:noProof/>
        </w:rPr>
        <w:drawing>
          <wp:inline distT="0" distB="0" distL="0" distR="0" wp14:anchorId="25B1F4D6" wp14:editId="116018D5">
            <wp:extent cx="5943600" cy="2896588"/>
            <wp:effectExtent l="0" t="0" r="0" b="0"/>
            <wp:docPr id="1336166325" name="Picture 1336166325" descr="Aerial photograph overlaid with a detailed engineering diagram of a bridge structure across a waterway. Diagram includes magenta and orange markings indicating bridge components, blue dimension lines showing measurements such as 60 feet, 51 feet, and 30 feet, and structural elements like support walls and deck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25" name="Picture 1336166325" descr="Aerial photograph overlaid with a detailed engineering diagram of a bridge structure across a waterway. Diagram includes magenta and orange markings indicating bridge components, blue dimension lines showing measurements such as 60 feet, 51 feet, and 30 feet, and structural elements like support walls and decking."/>
                    <pic:cNvPicPr/>
                  </pic:nvPicPr>
                  <pic:blipFill>
                    <a:blip r:embed="rId35" cstate="print">
                      <a:extLst>
                        <a:ext uri="{28A0092B-C50C-407E-A947-70E740481C1C}">
                          <a14:useLocalDpi xmlns:a14="http://schemas.microsoft.com/office/drawing/2010/main" val="0"/>
                        </a:ext>
                      </a:extLst>
                    </a:blip>
                    <a:stretch>
                      <a:fillRect/>
                    </a:stretch>
                  </pic:blipFill>
                  <pic:spPr>
                    <a:xfrm>
                      <a:off x="0" y="0"/>
                      <a:ext cx="5943600" cy="2896588"/>
                    </a:xfrm>
                    <a:prstGeom prst="rect">
                      <a:avLst/>
                    </a:prstGeom>
                  </pic:spPr>
                </pic:pic>
              </a:graphicData>
            </a:graphic>
          </wp:inline>
        </w:drawing>
      </w:r>
    </w:p>
    <w:p w14:paraId="5EB48A15" w14:textId="752BC315" w:rsidR="006313B5" w:rsidRDefault="006313B5" w:rsidP="006313B5">
      <w:pPr>
        <w:pStyle w:val="Caption"/>
        <w:rPr>
          <w:color w:val="FF0000"/>
        </w:rPr>
      </w:pPr>
      <w:r>
        <w:t xml:space="preserve">Figure </w:t>
      </w:r>
      <w:r w:rsidRPr="007649D9">
        <w:rPr>
          <w:color w:val="ED0000"/>
        </w:rPr>
        <w:t>_</w:t>
      </w:r>
      <w:r>
        <w:t>: Channel Excavation</w:t>
      </w:r>
    </w:p>
    <w:p w14:paraId="526E6FA4" w14:textId="77777777" w:rsidR="00B00A93" w:rsidRDefault="00B00A93" w:rsidP="006313B5">
      <w:pPr>
        <w:pStyle w:val="Caption"/>
      </w:pPr>
    </w:p>
    <w:p w14:paraId="5E4D0B84" w14:textId="60872DAD" w:rsidR="001D3EF6" w:rsidRPr="005B5791" w:rsidRDefault="001D3EF6" w:rsidP="001D3EF6">
      <w:pPr>
        <w:pStyle w:val="Heading2"/>
      </w:pPr>
      <w:bookmarkStart w:id="139" w:name="_Toc158361575"/>
      <w:r>
        <w:t>Scour Analysis</w:t>
      </w:r>
      <w:bookmarkEnd w:id="139"/>
    </w:p>
    <w:p w14:paraId="6D028F82" w14:textId="77777777" w:rsidR="00CD046B" w:rsidRPr="00B12581" w:rsidRDefault="00DC3D64" w:rsidP="00DC3D64">
      <w:pPr>
        <w:pStyle w:val="Body1"/>
        <w:rPr>
          <w:i/>
          <w:iCs/>
          <w:color w:val="0000FF"/>
        </w:rPr>
      </w:pPr>
      <w:r w:rsidRPr="00B12581">
        <w:rPr>
          <w:i/>
          <w:iCs/>
          <w:color w:val="0000FF"/>
        </w:rPr>
        <w:t xml:space="preserve">For Proposed Bridges: </w:t>
      </w:r>
    </w:p>
    <w:p w14:paraId="5CE7F62A" w14:textId="789264EA" w:rsidR="00E65FF2" w:rsidRDefault="00DC3D64" w:rsidP="00DC3D64">
      <w:pPr>
        <w:pStyle w:val="Body1"/>
      </w:pPr>
      <w:r>
        <w:t xml:space="preserve">Scour calculations were computed using </w:t>
      </w:r>
      <w:r w:rsidRPr="007649D9">
        <w:rPr>
          <w:color w:val="ED0000"/>
        </w:rPr>
        <w:t xml:space="preserve">(FHWA’s Hydraulic Toolbox software, HEC-18 equations, </w:t>
      </w:r>
      <w:proofErr w:type="spellStart"/>
      <w:r w:rsidRPr="007649D9">
        <w:rPr>
          <w:color w:val="ED0000"/>
        </w:rPr>
        <w:t>etc</w:t>
      </w:r>
      <w:proofErr w:type="spellEnd"/>
      <w:r w:rsidRPr="007649D9">
        <w:rPr>
          <w:color w:val="ED0000"/>
        </w:rPr>
        <w:t>)</w:t>
      </w:r>
      <w:r>
        <w:t xml:space="preserve"> for </w:t>
      </w:r>
      <w:r w:rsidRPr="007649D9">
        <w:rPr>
          <w:color w:val="ED0000"/>
        </w:rPr>
        <w:t>each of the bridge alternatives</w:t>
      </w:r>
      <w:r>
        <w:t xml:space="preserve">. Calculations for the calculated scour </w:t>
      </w:r>
      <w:r w:rsidRPr="007649D9">
        <w:rPr>
          <w:color w:val="ED0000"/>
        </w:rPr>
        <w:t xml:space="preserve">(and if applicable, </w:t>
      </w:r>
      <w:r w:rsidR="00E65FF2" w:rsidRPr="007649D9">
        <w:rPr>
          <w:color w:val="ED0000"/>
        </w:rPr>
        <w:t xml:space="preserve">documentation of existing </w:t>
      </w:r>
      <w:r w:rsidR="00930574" w:rsidRPr="007649D9">
        <w:rPr>
          <w:color w:val="ED0000"/>
        </w:rPr>
        <w:t>observed scour</w:t>
      </w:r>
      <w:r w:rsidR="00E65FF2" w:rsidRPr="007649D9">
        <w:rPr>
          <w:color w:val="ED0000"/>
        </w:rPr>
        <w:t>/</w:t>
      </w:r>
      <w:r w:rsidR="00930574" w:rsidRPr="007649D9">
        <w:rPr>
          <w:color w:val="ED0000"/>
        </w:rPr>
        <w:t>existing channel cross sections)</w:t>
      </w:r>
      <w:r w:rsidR="00930574">
        <w:t xml:space="preserve"> are shown in the appendi</w:t>
      </w:r>
      <w:r w:rsidR="00CD046B">
        <w:t>ces</w:t>
      </w:r>
      <w:r w:rsidR="00930574">
        <w:t xml:space="preserve">. </w:t>
      </w:r>
      <w:r w:rsidR="00E65FF2">
        <w:t xml:space="preserve">A summary of the scour calculations is shown below in Table </w:t>
      </w:r>
      <w:r w:rsidR="00E65FF2" w:rsidRPr="007649D9">
        <w:rPr>
          <w:color w:val="ED0000"/>
        </w:rPr>
        <w:t>_</w:t>
      </w:r>
      <w:r w:rsidR="00E65FF2">
        <w:t xml:space="preserve">. </w:t>
      </w:r>
      <w:r w:rsidR="00B12581">
        <w:t>The scour calculations were performed under the assumption that no scour countermeasures are in place.</w:t>
      </w:r>
    </w:p>
    <w:p w14:paraId="217D2BFB" w14:textId="3F0B4EF7" w:rsidR="00927078" w:rsidRPr="00927078" w:rsidRDefault="00927078" w:rsidP="00927078">
      <w:pPr>
        <w:pStyle w:val="Caption"/>
        <w:rPr>
          <w:i/>
          <w:iCs/>
        </w:rPr>
      </w:pPr>
      <w:r>
        <w:rPr>
          <w:i/>
          <w:iCs/>
        </w:rPr>
        <w:t xml:space="preserve">Table </w:t>
      </w:r>
      <w:r w:rsidRPr="007649D9">
        <w:rPr>
          <w:i/>
          <w:iCs/>
          <w:color w:val="ED0000"/>
        </w:rPr>
        <w:t>_</w:t>
      </w:r>
      <w:r>
        <w:rPr>
          <w:i/>
          <w:iCs/>
        </w:rPr>
        <w:t xml:space="preserve"> - Estimated Scour, Alternative </w:t>
      </w:r>
      <w:r w:rsidRPr="007649D9">
        <w:rPr>
          <w:i/>
          <w:iCs/>
          <w:color w:val="ED0000"/>
        </w:rPr>
        <w:t>_</w:t>
      </w:r>
    </w:p>
    <w:tbl>
      <w:tblPr>
        <w:tblStyle w:val="TableGrid"/>
        <w:tblW w:w="8545" w:type="dxa"/>
        <w:tblLook w:val="04A0" w:firstRow="1" w:lastRow="0" w:firstColumn="1" w:lastColumn="0" w:noHBand="0" w:noVBand="1"/>
      </w:tblPr>
      <w:tblGrid>
        <w:gridCol w:w="1331"/>
        <w:gridCol w:w="1249"/>
        <w:gridCol w:w="1679"/>
        <w:gridCol w:w="1562"/>
        <w:gridCol w:w="1668"/>
        <w:gridCol w:w="1056"/>
      </w:tblGrid>
      <w:tr w:rsidR="001C3553" w14:paraId="15F88DD8" w14:textId="77777777" w:rsidTr="008F114F">
        <w:trPr>
          <w:trHeight w:val="631"/>
        </w:trPr>
        <w:tc>
          <w:tcPr>
            <w:tcW w:w="1331" w:type="dxa"/>
            <w:shd w:val="clear" w:color="auto" w:fill="D9D9D9" w:themeFill="background1" w:themeFillShade="D9"/>
            <w:vAlign w:val="bottom"/>
          </w:tcPr>
          <w:p w14:paraId="75C32D8C" w14:textId="3F4FD84D" w:rsidR="001C3553" w:rsidRDefault="001C3553" w:rsidP="00927078">
            <w:pPr>
              <w:pStyle w:val="Caption"/>
              <w:jc w:val="center"/>
            </w:pPr>
            <w:r>
              <w:t>Flood Frequency</w:t>
            </w:r>
            <w:r w:rsidRPr="007649D9">
              <w:rPr>
                <w:color w:val="BE0000"/>
              </w:rPr>
              <w:t xml:space="preserve"> *</w:t>
            </w:r>
          </w:p>
        </w:tc>
        <w:tc>
          <w:tcPr>
            <w:tcW w:w="1249" w:type="dxa"/>
            <w:shd w:val="clear" w:color="auto" w:fill="D9D9D9" w:themeFill="background1" w:themeFillShade="D9"/>
            <w:vAlign w:val="bottom"/>
          </w:tcPr>
          <w:p w14:paraId="5BB75230" w14:textId="1FDDBCA7" w:rsidR="001C3553" w:rsidRDefault="001C3553" w:rsidP="00927078">
            <w:pPr>
              <w:pStyle w:val="Caption"/>
              <w:jc w:val="center"/>
            </w:pPr>
            <w:r>
              <w:t>Discharge (</w:t>
            </w:r>
            <w:proofErr w:type="spellStart"/>
            <w:r>
              <w:t>cfs</w:t>
            </w:r>
            <w:proofErr w:type="spellEnd"/>
            <w:r>
              <w:t>)</w:t>
            </w:r>
          </w:p>
        </w:tc>
        <w:tc>
          <w:tcPr>
            <w:tcW w:w="1679" w:type="dxa"/>
            <w:shd w:val="clear" w:color="auto" w:fill="D9D9D9" w:themeFill="background1" w:themeFillShade="D9"/>
            <w:vAlign w:val="bottom"/>
          </w:tcPr>
          <w:p w14:paraId="22D8DEDF" w14:textId="6BB6B218" w:rsidR="001C3553" w:rsidRDefault="001C3553" w:rsidP="00927078">
            <w:pPr>
              <w:pStyle w:val="Caption"/>
              <w:jc w:val="center"/>
            </w:pPr>
            <w:r>
              <w:t>Contraction Scour (ft)</w:t>
            </w:r>
          </w:p>
        </w:tc>
        <w:tc>
          <w:tcPr>
            <w:tcW w:w="1562" w:type="dxa"/>
            <w:shd w:val="clear" w:color="auto" w:fill="D9D9D9" w:themeFill="background1" w:themeFillShade="D9"/>
            <w:vAlign w:val="bottom"/>
          </w:tcPr>
          <w:p w14:paraId="74EAC5E8" w14:textId="5BF71CD7" w:rsidR="001C3553" w:rsidRDefault="001C3553" w:rsidP="00927078">
            <w:pPr>
              <w:pStyle w:val="Caption"/>
              <w:jc w:val="center"/>
            </w:pPr>
            <w:r>
              <w:t>Pier Scour (ft)</w:t>
            </w:r>
          </w:p>
        </w:tc>
        <w:tc>
          <w:tcPr>
            <w:tcW w:w="1668" w:type="dxa"/>
            <w:shd w:val="clear" w:color="auto" w:fill="D9D9D9" w:themeFill="background1" w:themeFillShade="D9"/>
            <w:vAlign w:val="bottom"/>
          </w:tcPr>
          <w:p w14:paraId="6DB75E9F" w14:textId="16B0A8EE" w:rsidR="001C3553" w:rsidRDefault="001C3553" w:rsidP="00927078">
            <w:pPr>
              <w:pStyle w:val="Caption"/>
              <w:jc w:val="center"/>
            </w:pPr>
            <w:r>
              <w:t>Abutment Scour (ft)Left</w:t>
            </w:r>
          </w:p>
        </w:tc>
        <w:tc>
          <w:tcPr>
            <w:tcW w:w="1056" w:type="dxa"/>
            <w:shd w:val="clear" w:color="auto" w:fill="D9D9D9" w:themeFill="background1" w:themeFillShade="D9"/>
            <w:vAlign w:val="bottom"/>
          </w:tcPr>
          <w:p w14:paraId="2EB5F804" w14:textId="28A55C6C" w:rsidR="001C3553" w:rsidRDefault="001C3553" w:rsidP="00927078">
            <w:pPr>
              <w:pStyle w:val="Caption"/>
              <w:jc w:val="center"/>
            </w:pPr>
            <w:r>
              <w:t>Abutment Scour (ft)Right</w:t>
            </w:r>
          </w:p>
        </w:tc>
      </w:tr>
      <w:tr w:rsidR="00927078" w:rsidRPr="00CD69A1" w14:paraId="58D80DB8" w14:textId="77777777" w:rsidTr="001C3553">
        <w:tc>
          <w:tcPr>
            <w:tcW w:w="1331" w:type="dxa"/>
          </w:tcPr>
          <w:p w14:paraId="571D3959" w14:textId="0405715D" w:rsidR="00927078" w:rsidRPr="007649D9" w:rsidRDefault="00CD69A1" w:rsidP="00927078">
            <w:pPr>
              <w:pStyle w:val="Caption"/>
              <w:jc w:val="center"/>
              <w:rPr>
                <w:b w:val="0"/>
                <w:bCs w:val="0"/>
                <w:color w:val="ED0000"/>
              </w:rPr>
            </w:pPr>
            <w:r w:rsidRPr="007649D9">
              <w:rPr>
                <w:b w:val="0"/>
                <w:bCs w:val="0"/>
                <w:color w:val="ED0000"/>
              </w:rPr>
              <w:t>50-yr</w:t>
            </w:r>
          </w:p>
        </w:tc>
        <w:tc>
          <w:tcPr>
            <w:tcW w:w="1249" w:type="dxa"/>
          </w:tcPr>
          <w:p w14:paraId="172E0205" w14:textId="1A08671D" w:rsidR="00927078" w:rsidRPr="007649D9" w:rsidRDefault="00CD69A1" w:rsidP="00927078">
            <w:pPr>
              <w:pStyle w:val="Caption"/>
              <w:jc w:val="center"/>
              <w:rPr>
                <w:b w:val="0"/>
                <w:bCs w:val="0"/>
                <w:color w:val="A90000"/>
              </w:rPr>
            </w:pPr>
            <w:r w:rsidRPr="007649D9">
              <w:rPr>
                <w:b w:val="0"/>
                <w:bCs w:val="0"/>
                <w:color w:val="A90000"/>
              </w:rPr>
              <w:t>-</w:t>
            </w:r>
          </w:p>
        </w:tc>
        <w:tc>
          <w:tcPr>
            <w:tcW w:w="1679" w:type="dxa"/>
          </w:tcPr>
          <w:p w14:paraId="5B1048DD" w14:textId="4F6886F8" w:rsidR="00927078" w:rsidRPr="007649D9" w:rsidRDefault="00CD69A1" w:rsidP="00927078">
            <w:pPr>
              <w:pStyle w:val="Caption"/>
              <w:jc w:val="center"/>
              <w:rPr>
                <w:b w:val="0"/>
                <w:bCs w:val="0"/>
                <w:color w:val="A90000"/>
              </w:rPr>
            </w:pPr>
            <w:r w:rsidRPr="007649D9">
              <w:rPr>
                <w:b w:val="0"/>
                <w:bCs w:val="0"/>
                <w:color w:val="A90000"/>
              </w:rPr>
              <w:t>-</w:t>
            </w:r>
          </w:p>
        </w:tc>
        <w:tc>
          <w:tcPr>
            <w:tcW w:w="1562" w:type="dxa"/>
          </w:tcPr>
          <w:p w14:paraId="1AC83854" w14:textId="780EC436" w:rsidR="00927078" w:rsidRPr="007649D9" w:rsidRDefault="00CD69A1" w:rsidP="00927078">
            <w:pPr>
              <w:pStyle w:val="Caption"/>
              <w:jc w:val="center"/>
              <w:rPr>
                <w:b w:val="0"/>
                <w:bCs w:val="0"/>
                <w:color w:val="A90000"/>
              </w:rPr>
            </w:pPr>
            <w:r w:rsidRPr="007649D9">
              <w:rPr>
                <w:b w:val="0"/>
                <w:bCs w:val="0"/>
                <w:color w:val="A90000"/>
              </w:rPr>
              <w:t>-</w:t>
            </w:r>
          </w:p>
        </w:tc>
        <w:tc>
          <w:tcPr>
            <w:tcW w:w="1668" w:type="dxa"/>
          </w:tcPr>
          <w:p w14:paraId="0E25B387" w14:textId="698A4FF0" w:rsidR="00927078" w:rsidRPr="007649D9" w:rsidRDefault="00CD69A1" w:rsidP="00927078">
            <w:pPr>
              <w:pStyle w:val="Caption"/>
              <w:jc w:val="center"/>
              <w:rPr>
                <w:b w:val="0"/>
                <w:bCs w:val="0"/>
                <w:color w:val="A90000"/>
              </w:rPr>
            </w:pPr>
            <w:r w:rsidRPr="007649D9">
              <w:rPr>
                <w:b w:val="0"/>
                <w:bCs w:val="0"/>
                <w:color w:val="A90000"/>
              </w:rPr>
              <w:t>-</w:t>
            </w:r>
          </w:p>
        </w:tc>
        <w:tc>
          <w:tcPr>
            <w:tcW w:w="1056" w:type="dxa"/>
          </w:tcPr>
          <w:p w14:paraId="576500AF" w14:textId="7A29A1FF" w:rsidR="00927078" w:rsidRPr="007649D9" w:rsidRDefault="00CD69A1" w:rsidP="00927078">
            <w:pPr>
              <w:pStyle w:val="Caption"/>
              <w:jc w:val="center"/>
              <w:rPr>
                <w:b w:val="0"/>
                <w:bCs w:val="0"/>
                <w:color w:val="A90000"/>
              </w:rPr>
            </w:pPr>
            <w:r w:rsidRPr="007649D9">
              <w:rPr>
                <w:b w:val="0"/>
                <w:bCs w:val="0"/>
                <w:color w:val="A90000"/>
              </w:rPr>
              <w:t>-</w:t>
            </w:r>
          </w:p>
        </w:tc>
      </w:tr>
      <w:tr w:rsidR="00927078" w:rsidRPr="00CD69A1" w14:paraId="41ED4C84" w14:textId="77777777" w:rsidTr="001C3553">
        <w:tc>
          <w:tcPr>
            <w:tcW w:w="1331" w:type="dxa"/>
          </w:tcPr>
          <w:p w14:paraId="73932501" w14:textId="2721453F" w:rsidR="00927078" w:rsidRPr="007649D9" w:rsidRDefault="00CD69A1" w:rsidP="00927078">
            <w:pPr>
              <w:pStyle w:val="Caption"/>
              <w:jc w:val="center"/>
              <w:rPr>
                <w:b w:val="0"/>
                <w:bCs w:val="0"/>
                <w:color w:val="ED0000"/>
              </w:rPr>
            </w:pPr>
            <w:r w:rsidRPr="007649D9">
              <w:rPr>
                <w:b w:val="0"/>
                <w:bCs w:val="0"/>
                <w:color w:val="ED0000"/>
              </w:rPr>
              <w:t>100-yr</w:t>
            </w:r>
          </w:p>
        </w:tc>
        <w:tc>
          <w:tcPr>
            <w:tcW w:w="1249" w:type="dxa"/>
          </w:tcPr>
          <w:p w14:paraId="6EFF9D68" w14:textId="2A389E7C" w:rsidR="00927078" w:rsidRPr="007649D9" w:rsidRDefault="00CD69A1" w:rsidP="00927078">
            <w:pPr>
              <w:pStyle w:val="Caption"/>
              <w:jc w:val="center"/>
              <w:rPr>
                <w:b w:val="0"/>
                <w:bCs w:val="0"/>
                <w:color w:val="A90000"/>
              </w:rPr>
            </w:pPr>
            <w:r w:rsidRPr="007649D9">
              <w:rPr>
                <w:b w:val="0"/>
                <w:bCs w:val="0"/>
                <w:color w:val="A90000"/>
              </w:rPr>
              <w:t>-</w:t>
            </w:r>
          </w:p>
        </w:tc>
        <w:tc>
          <w:tcPr>
            <w:tcW w:w="1679" w:type="dxa"/>
          </w:tcPr>
          <w:p w14:paraId="5F469D55" w14:textId="5924D5C9" w:rsidR="00927078" w:rsidRPr="007649D9" w:rsidRDefault="00CD69A1" w:rsidP="00927078">
            <w:pPr>
              <w:pStyle w:val="Caption"/>
              <w:jc w:val="center"/>
              <w:rPr>
                <w:b w:val="0"/>
                <w:bCs w:val="0"/>
                <w:color w:val="A90000"/>
              </w:rPr>
            </w:pPr>
            <w:r w:rsidRPr="007649D9">
              <w:rPr>
                <w:b w:val="0"/>
                <w:bCs w:val="0"/>
                <w:color w:val="A90000"/>
              </w:rPr>
              <w:t>-</w:t>
            </w:r>
          </w:p>
        </w:tc>
        <w:tc>
          <w:tcPr>
            <w:tcW w:w="1562" w:type="dxa"/>
          </w:tcPr>
          <w:p w14:paraId="330EBE24" w14:textId="752A5895" w:rsidR="00927078" w:rsidRPr="007649D9" w:rsidRDefault="00CD69A1" w:rsidP="00927078">
            <w:pPr>
              <w:pStyle w:val="Caption"/>
              <w:jc w:val="center"/>
              <w:rPr>
                <w:b w:val="0"/>
                <w:bCs w:val="0"/>
                <w:color w:val="A90000"/>
              </w:rPr>
            </w:pPr>
            <w:r w:rsidRPr="007649D9">
              <w:rPr>
                <w:b w:val="0"/>
                <w:bCs w:val="0"/>
                <w:color w:val="A90000"/>
              </w:rPr>
              <w:t>-</w:t>
            </w:r>
          </w:p>
        </w:tc>
        <w:tc>
          <w:tcPr>
            <w:tcW w:w="1668" w:type="dxa"/>
          </w:tcPr>
          <w:p w14:paraId="57A13302" w14:textId="749540CA" w:rsidR="00927078" w:rsidRPr="007649D9" w:rsidRDefault="00CD69A1" w:rsidP="00927078">
            <w:pPr>
              <w:pStyle w:val="Caption"/>
              <w:jc w:val="center"/>
              <w:rPr>
                <w:b w:val="0"/>
                <w:bCs w:val="0"/>
                <w:color w:val="A90000"/>
              </w:rPr>
            </w:pPr>
            <w:r w:rsidRPr="007649D9">
              <w:rPr>
                <w:b w:val="0"/>
                <w:bCs w:val="0"/>
                <w:color w:val="A90000"/>
              </w:rPr>
              <w:t>-</w:t>
            </w:r>
          </w:p>
        </w:tc>
        <w:tc>
          <w:tcPr>
            <w:tcW w:w="1056" w:type="dxa"/>
          </w:tcPr>
          <w:p w14:paraId="5E2EBBF3" w14:textId="1CE37E8B" w:rsidR="00927078" w:rsidRPr="007649D9" w:rsidRDefault="00CD69A1" w:rsidP="00927078">
            <w:pPr>
              <w:pStyle w:val="Caption"/>
              <w:jc w:val="center"/>
              <w:rPr>
                <w:b w:val="0"/>
                <w:bCs w:val="0"/>
                <w:color w:val="A90000"/>
              </w:rPr>
            </w:pPr>
            <w:r w:rsidRPr="007649D9">
              <w:rPr>
                <w:b w:val="0"/>
                <w:bCs w:val="0"/>
                <w:color w:val="A90000"/>
              </w:rPr>
              <w:t>-</w:t>
            </w:r>
          </w:p>
        </w:tc>
      </w:tr>
      <w:tr w:rsidR="00927078" w:rsidRPr="00CD69A1" w14:paraId="3B3FADBE" w14:textId="77777777" w:rsidTr="001C3553">
        <w:tc>
          <w:tcPr>
            <w:tcW w:w="1331" w:type="dxa"/>
          </w:tcPr>
          <w:p w14:paraId="479D4BBB" w14:textId="6183D828" w:rsidR="00927078" w:rsidRPr="007649D9" w:rsidRDefault="00CD69A1" w:rsidP="00927078">
            <w:pPr>
              <w:pStyle w:val="Caption"/>
              <w:jc w:val="center"/>
              <w:rPr>
                <w:b w:val="0"/>
                <w:bCs w:val="0"/>
                <w:color w:val="ED0000"/>
              </w:rPr>
            </w:pPr>
            <w:r w:rsidRPr="007649D9">
              <w:rPr>
                <w:b w:val="0"/>
                <w:bCs w:val="0"/>
                <w:color w:val="ED0000"/>
              </w:rPr>
              <w:t>200-yr</w:t>
            </w:r>
          </w:p>
        </w:tc>
        <w:tc>
          <w:tcPr>
            <w:tcW w:w="1249" w:type="dxa"/>
          </w:tcPr>
          <w:p w14:paraId="786F0E5C" w14:textId="5E7A6965" w:rsidR="00927078" w:rsidRPr="007649D9" w:rsidRDefault="00CD69A1" w:rsidP="00927078">
            <w:pPr>
              <w:pStyle w:val="Caption"/>
              <w:jc w:val="center"/>
              <w:rPr>
                <w:b w:val="0"/>
                <w:bCs w:val="0"/>
                <w:color w:val="A90000"/>
              </w:rPr>
            </w:pPr>
            <w:r w:rsidRPr="007649D9">
              <w:rPr>
                <w:b w:val="0"/>
                <w:bCs w:val="0"/>
                <w:color w:val="A90000"/>
              </w:rPr>
              <w:t>-</w:t>
            </w:r>
          </w:p>
        </w:tc>
        <w:tc>
          <w:tcPr>
            <w:tcW w:w="1679" w:type="dxa"/>
          </w:tcPr>
          <w:p w14:paraId="5786DFEC" w14:textId="192A2BCC" w:rsidR="00927078" w:rsidRPr="007649D9" w:rsidRDefault="00CD69A1" w:rsidP="00927078">
            <w:pPr>
              <w:pStyle w:val="Caption"/>
              <w:jc w:val="center"/>
              <w:rPr>
                <w:b w:val="0"/>
                <w:bCs w:val="0"/>
                <w:color w:val="A90000"/>
              </w:rPr>
            </w:pPr>
            <w:r w:rsidRPr="007649D9">
              <w:rPr>
                <w:b w:val="0"/>
                <w:bCs w:val="0"/>
                <w:color w:val="A90000"/>
              </w:rPr>
              <w:t>-</w:t>
            </w:r>
          </w:p>
        </w:tc>
        <w:tc>
          <w:tcPr>
            <w:tcW w:w="1562" w:type="dxa"/>
          </w:tcPr>
          <w:p w14:paraId="6C494E5A" w14:textId="01DEFE5D" w:rsidR="00927078" w:rsidRPr="007649D9" w:rsidRDefault="00CD69A1" w:rsidP="00927078">
            <w:pPr>
              <w:pStyle w:val="Caption"/>
              <w:jc w:val="center"/>
              <w:rPr>
                <w:b w:val="0"/>
                <w:bCs w:val="0"/>
                <w:color w:val="A90000"/>
              </w:rPr>
            </w:pPr>
            <w:r w:rsidRPr="007649D9">
              <w:rPr>
                <w:b w:val="0"/>
                <w:bCs w:val="0"/>
                <w:color w:val="A90000"/>
              </w:rPr>
              <w:t>-</w:t>
            </w:r>
          </w:p>
        </w:tc>
        <w:tc>
          <w:tcPr>
            <w:tcW w:w="1668" w:type="dxa"/>
          </w:tcPr>
          <w:p w14:paraId="534FC8EE" w14:textId="62D0F3AD" w:rsidR="00927078" w:rsidRPr="007649D9" w:rsidRDefault="00CD69A1" w:rsidP="00927078">
            <w:pPr>
              <w:pStyle w:val="Caption"/>
              <w:jc w:val="center"/>
              <w:rPr>
                <w:b w:val="0"/>
                <w:bCs w:val="0"/>
                <w:color w:val="A90000"/>
              </w:rPr>
            </w:pPr>
            <w:r w:rsidRPr="007649D9">
              <w:rPr>
                <w:b w:val="0"/>
                <w:bCs w:val="0"/>
                <w:color w:val="A90000"/>
              </w:rPr>
              <w:t>-</w:t>
            </w:r>
          </w:p>
        </w:tc>
        <w:tc>
          <w:tcPr>
            <w:tcW w:w="1056" w:type="dxa"/>
          </w:tcPr>
          <w:p w14:paraId="36DC4494" w14:textId="05210F0B" w:rsidR="00927078" w:rsidRPr="007649D9" w:rsidRDefault="00CD69A1" w:rsidP="00927078">
            <w:pPr>
              <w:pStyle w:val="Caption"/>
              <w:jc w:val="center"/>
              <w:rPr>
                <w:b w:val="0"/>
                <w:bCs w:val="0"/>
                <w:color w:val="A90000"/>
              </w:rPr>
            </w:pPr>
            <w:r w:rsidRPr="007649D9">
              <w:rPr>
                <w:b w:val="0"/>
                <w:bCs w:val="0"/>
                <w:color w:val="A90000"/>
              </w:rPr>
              <w:t>-</w:t>
            </w:r>
          </w:p>
        </w:tc>
      </w:tr>
    </w:tbl>
    <w:p w14:paraId="73C42380" w14:textId="1FCC4DC1" w:rsidR="00CD046B" w:rsidRPr="007649D9" w:rsidRDefault="00927078" w:rsidP="00927078">
      <w:pPr>
        <w:pStyle w:val="Caption"/>
        <w:rPr>
          <w:b w:val="0"/>
          <w:bCs w:val="0"/>
          <w:color w:val="ED0000"/>
        </w:rPr>
      </w:pPr>
      <w:r w:rsidRPr="007649D9">
        <w:rPr>
          <w:b w:val="0"/>
          <w:bCs w:val="0"/>
          <w:color w:val="ED0000"/>
        </w:rPr>
        <w:t>*Refer to HEC-18 – Table 2.1 for guidance on recommended minimum scour design frequencies.</w:t>
      </w:r>
    </w:p>
    <w:p w14:paraId="0A11EF50" w14:textId="77777777" w:rsidR="00927078" w:rsidRDefault="00927078" w:rsidP="00927078">
      <w:pPr>
        <w:pStyle w:val="Caption"/>
      </w:pPr>
    </w:p>
    <w:p w14:paraId="6F8D68F6" w14:textId="4D971101" w:rsidR="00B12581" w:rsidRPr="007649D9" w:rsidRDefault="00B12581" w:rsidP="00B12581">
      <w:pPr>
        <w:pStyle w:val="Body1"/>
        <w:rPr>
          <w:color w:val="ED0000"/>
        </w:rPr>
      </w:pPr>
      <w:bookmarkStart w:id="140" w:name="_Hlk185329069"/>
      <w:r w:rsidRPr="003465EF">
        <w:t xml:space="preserve">Based on the scour analysis for </w:t>
      </w:r>
      <w:r w:rsidRPr="007649D9">
        <w:rPr>
          <w:color w:val="ED0000"/>
        </w:rPr>
        <w:t>Alternative _</w:t>
      </w:r>
      <w:r w:rsidRPr="003465EF">
        <w:t xml:space="preserve">, it is recommended that the proposed bridge have NBI Item 113 for Scour Critical Bridges coded as </w:t>
      </w:r>
      <w:r w:rsidRPr="007649D9">
        <w:rPr>
          <w:color w:val="ED0000"/>
        </w:rPr>
        <w:t>8 (indicating the bridge is stable under assessed or calculated scour conditions)</w:t>
      </w:r>
      <w:r w:rsidRPr="003465EF">
        <w:t xml:space="preserve"> and SNBI Item B.AP.03 Scour Vulnerability coded as </w:t>
      </w:r>
      <w:r w:rsidRPr="007649D9">
        <w:rPr>
          <w:color w:val="ED0000"/>
        </w:rPr>
        <w:t>A (indicating the bridge is determined to be stable for scour)</w:t>
      </w:r>
      <w:r w:rsidRPr="003465EF">
        <w:t>.</w:t>
      </w:r>
      <w:r>
        <w:t xml:space="preserve"> </w:t>
      </w:r>
      <w:r w:rsidR="00803CAE" w:rsidRPr="007649D9">
        <w:rPr>
          <w:color w:val="ED0000"/>
        </w:rPr>
        <w:t xml:space="preserve">{The engineer will need to determine scour ratings for the bridge. After review, if the bridge does not have an NBI rating of 8 or SNBI rating of A, please </w:t>
      </w:r>
      <w:proofErr w:type="gramStart"/>
      <w:r w:rsidR="00803CAE" w:rsidRPr="007649D9">
        <w:rPr>
          <w:color w:val="ED0000"/>
        </w:rPr>
        <w:t>replace</w:t>
      </w:r>
      <w:proofErr w:type="gramEnd"/>
      <w:r w:rsidR="00803CAE" w:rsidRPr="007649D9">
        <w:rPr>
          <w:color w:val="ED0000"/>
        </w:rPr>
        <w:t xml:space="preserve"> with </w:t>
      </w:r>
      <w:proofErr w:type="gramStart"/>
      <w:r w:rsidR="00803CAE" w:rsidRPr="007649D9">
        <w:rPr>
          <w:color w:val="ED0000"/>
        </w:rPr>
        <w:t>the</w:t>
      </w:r>
      <w:proofErr w:type="gramEnd"/>
      <w:r w:rsidR="00803CAE" w:rsidRPr="007649D9">
        <w:rPr>
          <w:color w:val="ED0000"/>
        </w:rPr>
        <w:t xml:space="preserve"> appropriate rating and explanation. Any state structure will be required to be stable for </w:t>
      </w:r>
      <w:proofErr w:type="gramStart"/>
      <w:r w:rsidR="00803CAE" w:rsidRPr="007649D9">
        <w:rPr>
          <w:color w:val="ED0000"/>
        </w:rPr>
        <w:t>scour.}</w:t>
      </w:r>
      <w:proofErr w:type="gramEnd"/>
    </w:p>
    <w:bookmarkEnd w:id="140"/>
    <w:p w14:paraId="0BD3A41B" w14:textId="38DDF41C" w:rsidR="00CD046B" w:rsidRDefault="00CD046B" w:rsidP="00DC3D64">
      <w:pPr>
        <w:pStyle w:val="Body1"/>
      </w:pPr>
      <w:r>
        <w:t xml:space="preserve">It is recommended that a </w:t>
      </w:r>
      <w:r w:rsidRPr="007649D9">
        <w:rPr>
          <w:color w:val="ED0000"/>
        </w:rPr>
        <w:t>_</w:t>
      </w:r>
      <w:r>
        <w:t xml:space="preserve">” layer of riprap on geosynthetic material be placed at the bridge to protect the channel and structure from possible scour. As per guidance from HEC-23, the riprap should cover the abutment endslopes and extend into the channel </w:t>
      </w:r>
      <w:r w:rsidRPr="007649D9">
        <w:rPr>
          <w:color w:val="ED0000"/>
        </w:rPr>
        <w:t>_</w:t>
      </w:r>
      <w:r>
        <w:t xml:space="preserve">’ from the toe of the </w:t>
      </w:r>
      <w:proofErr w:type="spellStart"/>
      <w:r>
        <w:lastRenderedPageBreak/>
        <w:t>endslope</w:t>
      </w:r>
      <w:proofErr w:type="spellEnd"/>
      <w:r>
        <w:t xml:space="preserve">. This riprap should extend </w:t>
      </w:r>
      <w:r w:rsidRPr="007649D9">
        <w:rPr>
          <w:color w:val="ED0000"/>
        </w:rPr>
        <w:t>_</w:t>
      </w:r>
      <w:r>
        <w:t>’ upstream and downstream of the bridge along the channel, measured from the edge of the bridge. This riprap meets the minimum requirements of the pier scour envelope.</w:t>
      </w:r>
      <w:r w:rsidR="00CD69A1">
        <w:t xml:space="preserve"> A layout of the proposed riprap protection for </w:t>
      </w:r>
      <w:r w:rsidR="008C3E4A" w:rsidRPr="007649D9">
        <w:rPr>
          <w:color w:val="ED0000"/>
        </w:rPr>
        <w:t>Alternative _</w:t>
      </w:r>
      <w:r w:rsidR="00CD69A1" w:rsidRPr="007649D9">
        <w:rPr>
          <w:color w:val="ED0000"/>
        </w:rPr>
        <w:t xml:space="preserve"> </w:t>
      </w:r>
      <w:r w:rsidR="00CD69A1">
        <w:t xml:space="preserve">is shown in Figure </w:t>
      </w:r>
      <w:r w:rsidR="00CD69A1" w:rsidRPr="007649D9">
        <w:rPr>
          <w:color w:val="ED0000"/>
        </w:rPr>
        <w:t>_</w:t>
      </w:r>
      <w:r w:rsidR="00CD69A1">
        <w:t>.</w:t>
      </w:r>
    </w:p>
    <w:p w14:paraId="2998275D" w14:textId="39D085AB" w:rsidR="00CD69A1" w:rsidRDefault="00765170" w:rsidP="00DC3D64">
      <w:pPr>
        <w:pStyle w:val="Body1"/>
      </w:pPr>
      <w:r w:rsidRPr="007649D9">
        <w:rPr>
          <w:color w:val="ED0000"/>
        </w:rPr>
        <w:t>Discuss any history of scour at the current structure, if applicable</w:t>
      </w:r>
      <w:r w:rsidR="005843F1" w:rsidRPr="007649D9">
        <w:rPr>
          <w:color w:val="ED0000"/>
        </w:rPr>
        <w:t>, and provide supporting documents in the appendices</w:t>
      </w:r>
      <w:r w:rsidRPr="007649D9">
        <w:rPr>
          <w:color w:val="ED0000"/>
        </w:rPr>
        <w:t xml:space="preserve">. </w:t>
      </w:r>
      <w:r w:rsidR="00CD69A1" w:rsidRPr="007649D9">
        <w:rPr>
          <w:color w:val="ED0000"/>
        </w:rPr>
        <w:t xml:space="preserve">Perform scour calculations for bridge alternates in accordance with Chapter V-02 of the NDDOT Design Manual and document results for contraction, pier, and abutment scour at design/critical flood events. </w:t>
      </w:r>
      <w:r w:rsidR="00B12581" w:rsidRPr="007649D9">
        <w:rPr>
          <w:color w:val="ED0000"/>
        </w:rPr>
        <w:t xml:space="preserve">Indicate software/methods used to calculate scour and include applicable scour input/output data, assumptions, and envelope plot exhibits in the appendices. Indicate the NBI Item 113 Rating for Scour Critical Bridges/SNBI Item B.AP.03 Scour Vulnerability Code. Describe applicable </w:t>
      </w:r>
      <w:proofErr w:type="gramStart"/>
      <w:r w:rsidR="00B12581" w:rsidRPr="007649D9">
        <w:rPr>
          <w:color w:val="ED0000"/>
        </w:rPr>
        <w:t>scour</w:t>
      </w:r>
      <w:proofErr w:type="gramEnd"/>
      <w:r w:rsidR="00B12581" w:rsidRPr="007649D9">
        <w:rPr>
          <w:color w:val="ED0000"/>
        </w:rPr>
        <w:t xml:space="preserve"> countermeasures as necessary.  </w:t>
      </w:r>
    </w:p>
    <w:p w14:paraId="4008FF69" w14:textId="4F0B2F9A" w:rsidR="00CD69A1" w:rsidRPr="00B12581" w:rsidRDefault="00E65FF2" w:rsidP="00E65FF2">
      <w:pPr>
        <w:pStyle w:val="Body1"/>
        <w:rPr>
          <w:i/>
          <w:iCs/>
          <w:color w:val="0000FF"/>
        </w:rPr>
      </w:pPr>
      <w:r w:rsidRPr="00B12581">
        <w:rPr>
          <w:i/>
          <w:iCs/>
          <w:color w:val="0000FF"/>
        </w:rPr>
        <w:t>For Proposed</w:t>
      </w:r>
      <w:r w:rsidR="00CD046B" w:rsidRPr="00B12581">
        <w:rPr>
          <w:i/>
          <w:iCs/>
          <w:color w:val="0000FF"/>
        </w:rPr>
        <w:t xml:space="preserve"> </w:t>
      </w:r>
      <w:r w:rsidRPr="00B12581">
        <w:rPr>
          <w:i/>
          <w:iCs/>
          <w:color w:val="0000FF"/>
        </w:rPr>
        <w:t xml:space="preserve">Culverts: </w:t>
      </w:r>
    </w:p>
    <w:p w14:paraId="3565B718" w14:textId="03849A0C" w:rsidR="00CD046B" w:rsidRPr="008C3E4A" w:rsidRDefault="00CD69A1" w:rsidP="00E65FF2">
      <w:pPr>
        <w:pStyle w:val="Body1"/>
      </w:pPr>
      <w:r>
        <w:t xml:space="preserve">Scour calculations were not performed for the box culvert alternatives, as specified in Chapter V-02.07 of the NDDOT Design Manual. </w:t>
      </w:r>
      <w:r w:rsidR="00E65FF2">
        <w:t xml:space="preserve">Energy dissipators for </w:t>
      </w:r>
      <w:r w:rsidR="00765170" w:rsidRPr="007649D9">
        <w:rPr>
          <w:color w:val="ED0000"/>
        </w:rPr>
        <w:t>Alternative _</w:t>
      </w:r>
      <w:r w:rsidR="00E65FF2">
        <w:t xml:space="preserve"> </w:t>
      </w:r>
      <w:r w:rsidR="00765170">
        <w:t>w</w:t>
      </w:r>
      <w:r w:rsidR="00B12581">
        <w:t>ere</w:t>
      </w:r>
      <w:r w:rsidR="00E65FF2">
        <w:t xml:space="preserve"> designed using methodology provided in HEC-14. </w:t>
      </w:r>
      <w:r w:rsidR="00CD046B">
        <w:t xml:space="preserve">It is recommended that </w:t>
      </w:r>
      <w:r w:rsidR="00580048">
        <w:t xml:space="preserve">a </w:t>
      </w:r>
      <w:r w:rsidR="00580048" w:rsidRPr="007649D9">
        <w:rPr>
          <w:color w:val="ED0000"/>
        </w:rPr>
        <w:t>_</w:t>
      </w:r>
      <w:r w:rsidR="00580048">
        <w:t xml:space="preserve">” layer of </w:t>
      </w:r>
      <w:r w:rsidR="00CD046B">
        <w:t xml:space="preserve">riprap be placed in the channel at the ends of the box culvert aprons for </w:t>
      </w:r>
      <w:proofErr w:type="gramStart"/>
      <w:r w:rsidR="00CD046B">
        <w:t>a distance of 10</w:t>
      </w:r>
      <w:proofErr w:type="gramEnd"/>
      <w:r w:rsidR="00CD046B">
        <w:t xml:space="preserve"> feet upstream and </w:t>
      </w:r>
      <w:r w:rsidR="00CD046B" w:rsidRPr="007649D9">
        <w:rPr>
          <w:color w:val="ED0000"/>
        </w:rPr>
        <w:t>_</w:t>
      </w:r>
      <w:r w:rsidR="00CD046B">
        <w:t xml:space="preserve"> feet downstream to protect the channel and structure from possible scour. </w:t>
      </w:r>
      <w:r w:rsidR="008C3E4A">
        <w:t xml:space="preserve">Calculations for the proposed energy dissipator are shown in the appendices. A layout showing the proposed </w:t>
      </w:r>
      <w:r w:rsidR="008C3E4A" w:rsidRPr="007649D9">
        <w:rPr>
          <w:color w:val="ED0000"/>
        </w:rPr>
        <w:t>riprap/energy dissipator</w:t>
      </w:r>
      <w:r w:rsidR="008C3E4A">
        <w:t xml:space="preserve"> is shown in Figure </w:t>
      </w:r>
      <w:r w:rsidR="008C3E4A" w:rsidRPr="007649D9">
        <w:rPr>
          <w:color w:val="ED0000"/>
        </w:rPr>
        <w:t>_</w:t>
      </w:r>
      <w:r w:rsidR="008C3E4A">
        <w:t>.</w:t>
      </w:r>
    </w:p>
    <w:p w14:paraId="453A7780" w14:textId="61F97975" w:rsidR="00580048" w:rsidRPr="007649D9" w:rsidRDefault="00765170" w:rsidP="00DC3D64">
      <w:pPr>
        <w:pStyle w:val="Body1"/>
        <w:rPr>
          <w:color w:val="ED0000"/>
        </w:rPr>
      </w:pPr>
      <w:r w:rsidRPr="007649D9">
        <w:rPr>
          <w:color w:val="ED0000"/>
        </w:rPr>
        <w:t>Discuss any history of scour at the existing structure, if applicable</w:t>
      </w:r>
      <w:r w:rsidR="005843F1" w:rsidRPr="007649D9">
        <w:rPr>
          <w:color w:val="ED0000"/>
        </w:rPr>
        <w:t>, and provide supporting documents in the appendices</w:t>
      </w:r>
      <w:r w:rsidRPr="007649D9">
        <w:rPr>
          <w:color w:val="ED0000"/>
        </w:rPr>
        <w:t xml:space="preserve">. </w:t>
      </w:r>
      <w:r w:rsidR="001D3EF6" w:rsidRPr="007649D9">
        <w:rPr>
          <w:color w:val="ED0000"/>
        </w:rPr>
        <w:t>Perform</w:t>
      </w:r>
      <w:r w:rsidR="008C3E4A" w:rsidRPr="007649D9">
        <w:rPr>
          <w:color w:val="ED0000"/>
        </w:rPr>
        <w:t xml:space="preserve"> calculations for energy dissipator design at the </w:t>
      </w:r>
      <w:r w:rsidR="00580048" w:rsidRPr="007649D9">
        <w:rPr>
          <w:color w:val="ED0000"/>
        </w:rPr>
        <w:t xml:space="preserve">proposed </w:t>
      </w:r>
      <w:r w:rsidR="008C3E4A" w:rsidRPr="007649D9">
        <w:rPr>
          <w:color w:val="ED0000"/>
        </w:rPr>
        <w:t xml:space="preserve">culvert outlet. </w:t>
      </w:r>
      <w:r w:rsidR="00580048" w:rsidRPr="007649D9">
        <w:rPr>
          <w:color w:val="ED0000"/>
        </w:rPr>
        <w:t>I</w:t>
      </w:r>
      <w:r w:rsidR="008C3E4A" w:rsidRPr="007649D9">
        <w:rPr>
          <w:color w:val="ED0000"/>
        </w:rPr>
        <w:t xml:space="preserve">f a riprap apron is to be used, it is generally recommended that riprap be installed for </w:t>
      </w:r>
      <w:proofErr w:type="gramStart"/>
      <w:r w:rsidR="008C3E4A" w:rsidRPr="007649D9">
        <w:rPr>
          <w:color w:val="ED0000"/>
        </w:rPr>
        <w:t>a distance of 10</w:t>
      </w:r>
      <w:proofErr w:type="gramEnd"/>
      <w:r w:rsidR="008C3E4A" w:rsidRPr="007649D9">
        <w:rPr>
          <w:color w:val="ED0000"/>
        </w:rPr>
        <w:t xml:space="preserve">’ upstream of the culvert, </w:t>
      </w:r>
      <w:r w:rsidR="00580048" w:rsidRPr="007649D9">
        <w:rPr>
          <w:color w:val="ED0000"/>
        </w:rPr>
        <w:t xml:space="preserve">while HEC-14 equations should be used to calculate the riprap length downstream of the structure. </w:t>
      </w:r>
    </w:p>
    <w:p w14:paraId="189D8CA4" w14:textId="5FADAA64" w:rsidR="005843F1" w:rsidRPr="005B5791" w:rsidRDefault="005843F1" w:rsidP="005843F1">
      <w:pPr>
        <w:pStyle w:val="Heading2"/>
      </w:pPr>
      <w:bookmarkStart w:id="141" w:name="_Toc158361576"/>
      <w:r>
        <w:t>Miscellaneous</w:t>
      </w:r>
      <w:bookmarkEnd w:id="141"/>
    </w:p>
    <w:p w14:paraId="7FFA6E88" w14:textId="77777777" w:rsidR="005843F1" w:rsidRDefault="005843F1" w:rsidP="005843F1">
      <w:pPr>
        <w:pStyle w:val="Body1"/>
      </w:pPr>
      <w:r>
        <w:t xml:space="preserve">A Type, Size, and Location (TS&amp;L) meeting </w:t>
      </w:r>
      <w:r w:rsidRPr="007649D9">
        <w:rPr>
          <w:color w:val="ED0000"/>
        </w:rPr>
        <w:t>(was held on _ OR will be held prior to plan completion)</w:t>
      </w:r>
      <w:r>
        <w:t xml:space="preserve"> to discuss the following items:</w:t>
      </w:r>
    </w:p>
    <w:p w14:paraId="5A6FB9A1" w14:textId="0F0A738D" w:rsidR="005843F1" w:rsidRDefault="005843F1" w:rsidP="005843F1">
      <w:pPr>
        <w:pStyle w:val="Body1"/>
        <w:numPr>
          <w:ilvl w:val="0"/>
          <w:numId w:val="46"/>
        </w:numPr>
      </w:pPr>
      <w:r>
        <w:t>Structure Selection &amp; Location</w:t>
      </w:r>
    </w:p>
    <w:p w14:paraId="4ECB7649" w14:textId="7A70F760" w:rsidR="005843F1" w:rsidRDefault="005843F1" w:rsidP="005843F1">
      <w:pPr>
        <w:pStyle w:val="Body1"/>
        <w:numPr>
          <w:ilvl w:val="0"/>
          <w:numId w:val="46"/>
        </w:numPr>
      </w:pPr>
      <w:r>
        <w:t>Riprap Requirements</w:t>
      </w:r>
    </w:p>
    <w:p w14:paraId="5399FB6D" w14:textId="1D5E8344" w:rsidR="005843F1" w:rsidRDefault="005843F1" w:rsidP="005843F1">
      <w:pPr>
        <w:pStyle w:val="Body1"/>
        <w:numPr>
          <w:ilvl w:val="0"/>
          <w:numId w:val="46"/>
        </w:numPr>
      </w:pPr>
      <w:r>
        <w:t>Utilities</w:t>
      </w:r>
    </w:p>
    <w:p w14:paraId="6F7DF376" w14:textId="437B884D" w:rsidR="005843F1" w:rsidRDefault="005843F1" w:rsidP="005843F1">
      <w:pPr>
        <w:pStyle w:val="Body1"/>
        <w:numPr>
          <w:ilvl w:val="0"/>
          <w:numId w:val="46"/>
        </w:numPr>
      </w:pPr>
      <w:r>
        <w:t>Disposal of Existing Structures</w:t>
      </w:r>
    </w:p>
    <w:p w14:paraId="3ED26CE9" w14:textId="77777777" w:rsidR="005843F1" w:rsidRDefault="005843F1" w:rsidP="005843F1">
      <w:pPr>
        <w:pStyle w:val="Body1"/>
        <w:numPr>
          <w:ilvl w:val="0"/>
          <w:numId w:val="46"/>
        </w:numPr>
      </w:pPr>
      <w:r>
        <w:t>Construction Phasing</w:t>
      </w:r>
    </w:p>
    <w:p w14:paraId="6C63A7B8" w14:textId="4ADAECA9" w:rsidR="008857F0" w:rsidRDefault="008857F0" w:rsidP="005843F1">
      <w:pPr>
        <w:pStyle w:val="Body1"/>
        <w:numPr>
          <w:ilvl w:val="0"/>
          <w:numId w:val="46"/>
        </w:numPr>
      </w:pPr>
      <w:r>
        <w:t>ROW Impacts</w:t>
      </w:r>
    </w:p>
    <w:p w14:paraId="6278A716" w14:textId="1011B6E7" w:rsidR="005843F1" w:rsidRDefault="005843F1" w:rsidP="003979E7">
      <w:pPr>
        <w:pStyle w:val="Body1"/>
        <w:numPr>
          <w:ilvl w:val="0"/>
          <w:numId w:val="46"/>
        </w:numPr>
      </w:pPr>
      <w:r>
        <w:t>Temporary Bypass/Detours</w:t>
      </w:r>
    </w:p>
    <w:p w14:paraId="3922A098" w14:textId="5EB852BC" w:rsidR="009A0E1D" w:rsidRPr="009A0E1D" w:rsidRDefault="008857F0" w:rsidP="008857F0">
      <w:pPr>
        <w:pStyle w:val="Body1"/>
        <w:sectPr w:rsidR="009A0E1D" w:rsidRPr="009A0E1D" w:rsidSect="00E937D6">
          <w:pgSz w:w="12240" w:h="15840" w:code="1"/>
          <w:pgMar w:top="1440" w:right="1440" w:bottom="1008" w:left="1440" w:header="576" w:footer="432" w:gutter="0"/>
          <w:pgNumType w:start="1"/>
          <w:cols w:space="720"/>
          <w:docGrid w:linePitch="360"/>
        </w:sectPr>
      </w:pPr>
      <w:r w:rsidRPr="007649D9">
        <w:rPr>
          <w:color w:val="ED0000"/>
        </w:rPr>
        <w:t>Indicate items planned for discussion at the TS&amp;L meeting, or if the meeting has already taken place, document the date of the meeting and include discussion on items discussed.</w:t>
      </w:r>
    </w:p>
    <w:p w14:paraId="595A3F74" w14:textId="20188A4D" w:rsidR="00E8492B" w:rsidRPr="005B5791" w:rsidRDefault="00E412E8" w:rsidP="00066913">
      <w:pPr>
        <w:pStyle w:val="NonContentsHeading1"/>
      </w:pPr>
      <w:bookmarkStart w:id="142" w:name="AppendixA"/>
      <w:r w:rsidRPr="005B5791">
        <w:lastRenderedPageBreak/>
        <w:t xml:space="preserve">Appendix A: </w:t>
      </w:r>
      <w:r w:rsidR="008857F0">
        <w:t>Hydraulic Calculation Data</w:t>
      </w:r>
    </w:p>
    <w:bookmarkEnd w:id="142"/>
    <w:p w14:paraId="2B926334" w14:textId="7A1BCEB8" w:rsidR="00340BFD" w:rsidRPr="007649D9" w:rsidRDefault="00340BFD" w:rsidP="00340BFD">
      <w:pPr>
        <w:rPr>
          <w:color w:val="ED0000"/>
        </w:rPr>
      </w:pPr>
      <w:r w:rsidRPr="007649D9">
        <w:rPr>
          <w:color w:val="ED0000"/>
        </w:rPr>
        <w:t>Include water surface profile plots shown along stream channel (within bathymetry survey extents) for all flood frequency events. Include plots for existing conditions and all alternatives considered.</w:t>
      </w:r>
    </w:p>
    <w:p w14:paraId="273B0FCA" w14:textId="095E77BE" w:rsidR="00340BFD" w:rsidRPr="007649D9" w:rsidRDefault="00340BFD" w:rsidP="00340BFD">
      <w:pPr>
        <w:rPr>
          <w:color w:val="ED0000"/>
        </w:rPr>
      </w:pPr>
      <w:r w:rsidRPr="007649D9">
        <w:rPr>
          <w:color w:val="ED0000"/>
        </w:rPr>
        <w:t>Include upstream/downstream cross section plots for existing structure and all alternatives considered. Display all flood frequency events in cross section plots.</w:t>
      </w:r>
    </w:p>
    <w:p w14:paraId="019C0D67" w14:textId="4BA9190A" w:rsidR="00514A54" w:rsidRPr="007649D9" w:rsidRDefault="00340BFD" w:rsidP="00340BFD">
      <w:pPr>
        <w:rPr>
          <w:i/>
          <w:iCs/>
          <w:color w:val="ED0000"/>
        </w:rPr>
      </w:pPr>
      <w:r w:rsidRPr="007649D9">
        <w:rPr>
          <w:color w:val="ED0000"/>
        </w:rPr>
        <w:t xml:space="preserve">Include tabular data/software report printouts comparing critical hydraulic information (e.g. water surface elevations, flow velocities, </w:t>
      </w:r>
      <w:proofErr w:type="spellStart"/>
      <w:r w:rsidRPr="007649D9">
        <w:rPr>
          <w:color w:val="ED0000"/>
        </w:rPr>
        <w:t>etc</w:t>
      </w:r>
      <w:proofErr w:type="spellEnd"/>
      <w:r w:rsidRPr="007649D9">
        <w:rPr>
          <w:color w:val="ED0000"/>
        </w:rPr>
        <w:t>) of the modeled alternatives along stream channel near area where structure is being replaced.</w:t>
      </w:r>
    </w:p>
    <w:p w14:paraId="6A6C54DE" w14:textId="310945A3" w:rsidR="00461819" w:rsidRDefault="00461819">
      <w:r>
        <w:br w:type="page"/>
      </w:r>
    </w:p>
    <w:p w14:paraId="4BC14B64" w14:textId="77777777" w:rsidR="00157F0D" w:rsidRDefault="00157F0D">
      <w:pPr>
        <w:sectPr w:rsidR="00157F0D" w:rsidSect="0019150B">
          <w:footerReference w:type="default" r:id="rId36"/>
          <w:footerReference w:type="first" r:id="rId37"/>
          <w:pgSz w:w="12240" w:h="15840" w:code="1"/>
          <w:pgMar w:top="1440" w:right="1440" w:bottom="1008" w:left="1440" w:header="360" w:footer="360" w:gutter="0"/>
          <w:pgNumType w:start="1"/>
          <w:cols w:space="720"/>
          <w:docGrid w:linePitch="360"/>
        </w:sectPr>
      </w:pPr>
    </w:p>
    <w:p w14:paraId="4D7CF54E" w14:textId="77777777" w:rsidR="00157F0D" w:rsidRDefault="001F596E" w:rsidP="001F596E">
      <w:pPr>
        <w:jc w:val="center"/>
      </w:pPr>
      <w:r>
        <w:rPr>
          <w:noProof/>
        </w:rPr>
        <w:lastRenderedPageBreak/>
        <w:drawing>
          <wp:inline distT="0" distB="0" distL="0" distR="0" wp14:anchorId="5B390E91" wp14:editId="343AF4C6">
            <wp:extent cx="8046720" cy="6705173"/>
            <wp:effectExtent l="0" t="0" r="0" b="635"/>
            <wp:docPr id="1336166331" name="Picture 1336166331" descr="The image shows the plan and profile for the SMS modeling water surface elevation results. The results are shown for 24-, 50-, 100-, and 500-year storm event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31" name="Picture 1336166331" descr="The image shows the plan and profile for the SMS modeling water surface elevation results. The results are shown for 24-, 50-, 100-, and 500-year storm events. "/>
                    <pic:cNvPicPr/>
                  </pic:nvPicPr>
                  <pic:blipFill rotWithShape="1">
                    <a:blip r:embed="rId38" cstate="print">
                      <a:extLst>
                        <a:ext uri="{28A0092B-C50C-407E-A947-70E740481C1C}">
                          <a14:useLocalDpi xmlns:a14="http://schemas.microsoft.com/office/drawing/2010/main" val="0"/>
                        </a:ext>
                      </a:extLst>
                    </a:blip>
                    <a:srcRect l="4974" t="2298" r="7626" b="3442"/>
                    <a:stretch/>
                  </pic:blipFill>
                  <pic:spPr bwMode="auto">
                    <a:xfrm>
                      <a:off x="0" y="0"/>
                      <a:ext cx="8046720" cy="6705173"/>
                    </a:xfrm>
                    <a:prstGeom prst="rect">
                      <a:avLst/>
                    </a:prstGeom>
                    <a:ln>
                      <a:noFill/>
                    </a:ln>
                    <a:extLst>
                      <a:ext uri="{53640926-AAD7-44D8-BBD7-CCE9431645EC}">
                        <a14:shadowObscured xmlns:a14="http://schemas.microsoft.com/office/drawing/2010/main"/>
                      </a:ext>
                    </a:extLst>
                  </pic:spPr>
                </pic:pic>
              </a:graphicData>
            </a:graphic>
          </wp:inline>
        </w:drawing>
      </w:r>
    </w:p>
    <w:p w14:paraId="3BE6E251" w14:textId="2045ABCC" w:rsidR="001F596E" w:rsidRDefault="00A4114B" w:rsidP="001F596E">
      <w:pPr>
        <w:jc w:val="center"/>
      </w:pPr>
      <w:r>
        <w:rPr>
          <w:noProof/>
        </w:rPr>
        <w:lastRenderedPageBreak/>
        <w:drawing>
          <wp:inline distT="0" distB="0" distL="0" distR="0" wp14:anchorId="2BDC6470" wp14:editId="6C7DD2B4">
            <wp:extent cx="8046720" cy="6769646"/>
            <wp:effectExtent l="0" t="0" r="0" b="0"/>
            <wp:docPr id="1336166333" name="Picture 1336166333" descr="Export Imagery from 2D SMS Modeling Software Including existing velocity profi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33" name="Picture 1336166333" descr="Export Imagery from 2D SMS Modeling Software Including existing velocity profiles"/>
                    <pic:cNvPicPr/>
                  </pic:nvPicPr>
                  <pic:blipFill rotWithShape="1">
                    <a:blip r:embed="rId39" cstate="print">
                      <a:extLst>
                        <a:ext uri="{28A0092B-C50C-407E-A947-70E740481C1C}">
                          <a14:useLocalDpi xmlns:a14="http://schemas.microsoft.com/office/drawing/2010/main" val="0"/>
                        </a:ext>
                      </a:extLst>
                    </a:blip>
                    <a:srcRect l="5336" t="3057" r="7747" b="2174"/>
                    <a:stretch/>
                  </pic:blipFill>
                  <pic:spPr bwMode="auto">
                    <a:xfrm>
                      <a:off x="0" y="0"/>
                      <a:ext cx="8046720" cy="6769646"/>
                    </a:xfrm>
                    <a:prstGeom prst="rect">
                      <a:avLst/>
                    </a:prstGeom>
                    <a:ln>
                      <a:noFill/>
                    </a:ln>
                    <a:extLst>
                      <a:ext uri="{53640926-AAD7-44D8-BBD7-CCE9431645EC}">
                        <a14:shadowObscured xmlns:a14="http://schemas.microsoft.com/office/drawing/2010/main"/>
                      </a:ext>
                    </a:extLst>
                  </pic:spPr>
                </pic:pic>
              </a:graphicData>
            </a:graphic>
          </wp:inline>
        </w:drawing>
      </w:r>
    </w:p>
    <w:p w14:paraId="428CEC60" w14:textId="352A0F6D" w:rsidR="001F596E" w:rsidRDefault="00A4114B" w:rsidP="001F596E">
      <w:pPr>
        <w:jc w:val="center"/>
      </w:pPr>
      <w:r>
        <w:rPr>
          <w:noProof/>
        </w:rPr>
        <w:lastRenderedPageBreak/>
        <w:drawing>
          <wp:inline distT="0" distB="0" distL="0" distR="0" wp14:anchorId="299E9806" wp14:editId="251A48A7">
            <wp:extent cx="8046720" cy="6683741"/>
            <wp:effectExtent l="0" t="0" r="0" b="3175"/>
            <wp:docPr id="1336166334" name="Picture 1336166334" descr="Export Imagery from 2D SMS Modeling Software Including existing velocity profi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34" name="Picture 1336166334" descr="Export Imagery from 2D SMS Modeling Software Including existing velocity profiles"/>
                    <pic:cNvPicPr/>
                  </pic:nvPicPr>
                  <pic:blipFill rotWithShape="1">
                    <a:blip r:embed="rId40" cstate="print">
                      <a:extLst>
                        <a:ext uri="{28A0092B-C50C-407E-A947-70E740481C1C}">
                          <a14:useLocalDpi xmlns:a14="http://schemas.microsoft.com/office/drawing/2010/main" val="0"/>
                        </a:ext>
                      </a:extLst>
                    </a:blip>
                    <a:srcRect l="5200" t="2546" r="8116" b="4412"/>
                    <a:stretch/>
                  </pic:blipFill>
                  <pic:spPr bwMode="auto">
                    <a:xfrm>
                      <a:off x="0" y="0"/>
                      <a:ext cx="8046720" cy="6683741"/>
                    </a:xfrm>
                    <a:prstGeom prst="rect">
                      <a:avLst/>
                    </a:prstGeom>
                    <a:ln>
                      <a:noFill/>
                    </a:ln>
                    <a:extLst>
                      <a:ext uri="{53640926-AAD7-44D8-BBD7-CCE9431645EC}">
                        <a14:shadowObscured xmlns:a14="http://schemas.microsoft.com/office/drawing/2010/main"/>
                      </a:ext>
                    </a:extLst>
                  </pic:spPr>
                </pic:pic>
              </a:graphicData>
            </a:graphic>
          </wp:inline>
        </w:drawing>
      </w:r>
    </w:p>
    <w:p w14:paraId="633E69BB" w14:textId="61DF5D4B" w:rsidR="001F596E" w:rsidRDefault="00A4114B" w:rsidP="001F596E">
      <w:pPr>
        <w:jc w:val="center"/>
      </w:pPr>
      <w:r>
        <w:rPr>
          <w:noProof/>
        </w:rPr>
        <w:lastRenderedPageBreak/>
        <w:drawing>
          <wp:inline distT="0" distB="0" distL="0" distR="0" wp14:anchorId="171BA03C" wp14:editId="04EBF3C0">
            <wp:extent cx="8046720" cy="6684113"/>
            <wp:effectExtent l="0" t="0" r="0" b="2540"/>
            <wp:docPr id="1336166335" name="Picture 1336166335" descr="Export Imagery from 2D SMS Modeling Software Including Different Proposed Crossing Alternatives and the velocity profi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35" name="Picture 1336166335" descr="Export Imagery from 2D SMS Modeling Software Including Different Proposed Crossing Alternatives and the velocity profiles"/>
                    <pic:cNvPicPr/>
                  </pic:nvPicPr>
                  <pic:blipFill rotWithShape="1">
                    <a:blip r:embed="rId41" cstate="print">
                      <a:extLst>
                        <a:ext uri="{28A0092B-C50C-407E-A947-70E740481C1C}">
                          <a14:useLocalDpi xmlns:a14="http://schemas.microsoft.com/office/drawing/2010/main" val="0"/>
                        </a:ext>
                      </a:extLst>
                    </a:blip>
                    <a:srcRect l="5328" t="2069" r="7631" b="4354"/>
                    <a:stretch/>
                  </pic:blipFill>
                  <pic:spPr bwMode="auto">
                    <a:xfrm>
                      <a:off x="0" y="0"/>
                      <a:ext cx="8046720" cy="6684113"/>
                    </a:xfrm>
                    <a:prstGeom prst="rect">
                      <a:avLst/>
                    </a:prstGeom>
                    <a:ln>
                      <a:noFill/>
                    </a:ln>
                    <a:extLst>
                      <a:ext uri="{53640926-AAD7-44D8-BBD7-CCE9431645EC}">
                        <a14:shadowObscured xmlns:a14="http://schemas.microsoft.com/office/drawing/2010/main"/>
                      </a:ext>
                    </a:extLst>
                  </pic:spPr>
                </pic:pic>
              </a:graphicData>
            </a:graphic>
          </wp:inline>
        </w:drawing>
      </w:r>
    </w:p>
    <w:p w14:paraId="6C3674F5" w14:textId="33839D5F" w:rsidR="001F596E" w:rsidRDefault="001F596E">
      <w:pPr>
        <w:sectPr w:rsidR="001F596E" w:rsidSect="001F596E">
          <w:footerReference w:type="default" r:id="rId42"/>
          <w:pgSz w:w="15840" w:h="12240" w:orient="landscape" w:code="1"/>
          <w:pgMar w:top="720" w:right="720" w:bottom="720" w:left="720" w:header="360" w:footer="360" w:gutter="0"/>
          <w:pgNumType w:start="1"/>
          <w:cols w:space="720"/>
          <w:docGrid w:linePitch="360"/>
        </w:sectPr>
      </w:pPr>
    </w:p>
    <w:p w14:paraId="0C01B7E3" w14:textId="32B3A7B7" w:rsidR="004A35BB" w:rsidRDefault="004A35BB" w:rsidP="004A35BB">
      <w:pPr>
        <w:jc w:val="center"/>
      </w:pPr>
      <w:bookmarkStart w:id="143" w:name="AppendixB"/>
      <w:r>
        <w:rPr>
          <w:noProof/>
        </w:rPr>
        <w:lastRenderedPageBreak/>
        <w:drawing>
          <wp:inline distT="0" distB="0" distL="0" distR="0" wp14:anchorId="3135DB4B" wp14:editId="2BA6A161">
            <wp:extent cx="6675120" cy="8973613"/>
            <wp:effectExtent l="0" t="0" r="0" b="0"/>
            <wp:docPr id="2001955905" name="Picture 2001955905" descr="Example Table of Comparing Water Surface Elevations (Exisiting and Proposed Alternatives) at a 50 year flood frequenc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05" name="Picture 2001955905" descr="Example Table of Comparing Water Surface Elevations (Exisiting and Proposed Alternatives) at a 50 year flood frequency "/>
                    <pic:cNvPicPr/>
                  </pic:nvPicPr>
                  <pic:blipFill>
                    <a:blip r:embed="rId43">
                      <a:extLst>
                        <a:ext uri="{28A0092B-C50C-407E-A947-70E740481C1C}">
                          <a14:useLocalDpi xmlns:a14="http://schemas.microsoft.com/office/drawing/2010/main" val="0"/>
                        </a:ext>
                      </a:extLst>
                    </a:blip>
                    <a:stretch>
                      <a:fillRect/>
                    </a:stretch>
                  </pic:blipFill>
                  <pic:spPr>
                    <a:xfrm>
                      <a:off x="0" y="0"/>
                      <a:ext cx="6675120" cy="8973613"/>
                    </a:xfrm>
                    <a:prstGeom prst="rect">
                      <a:avLst/>
                    </a:prstGeom>
                  </pic:spPr>
                </pic:pic>
              </a:graphicData>
            </a:graphic>
          </wp:inline>
        </w:drawing>
      </w:r>
    </w:p>
    <w:p w14:paraId="2EFA146C" w14:textId="106C3C61" w:rsidR="004A35BB" w:rsidRDefault="004A35BB" w:rsidP="004A35BB">
      <w:pPr>
        <w:jc w:val="center"/>
      </w:pPr>
      <w:r>
        <w:rPr>
          <w:noProof/>
        </w:rPr>
        <w:lastRenderedPageBreak/>
        <w:drawing>
          <wp:inline distT="0" distB="0" distL="0" distR="0" wp14:anchorId="23550079" wp14:editId="490C7385">
            <wp:extent cx="6675120" cy="8973564"/>
            <wp:effectExtent l="0" t="0" r="0" b="0"/>
            <wp:docPr id="2001955906" name="Picture 2001955906" descr="Example Table of Comparing Water Surface Elevations (Exisiting and Proposed Alternatives) at a 50 year flood frequenc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06" name="Picture 2001955906" descr="Example Table of Comparing Water Surface Elevations (Exisiting and Proposed Alternatives) at a 50 year flood frequency "/>
                    <pic:cNvPicPr/>
                  </pic:nvPicPr>
                  <pic:blipFill>
                    <a:blip r:embed="rId44">
                      <a:extLst>
                        <a:ext uri="{28A0092B-C50C-407E-A947-70E740481C1C}">
                          <a14:useLocalDpi xmlns:a14="http://schemas.microsoft.com/office/drawing/2010/main" val="0"/>
                        </a:ext>
                      </a:extLst>
                    </a:blip>
                    <a:stretch>
                      <a:fillRect/>
                    </a:stretch>
                  </pic:blipFill>
                  <pic:spPr>
                    <a:xfrm>
                      <a:off x="0" y="0"/>
                      <a:ext cx="6675120" cy="8973564"/>
                    </a:xfrm>
                    <a:prstGeom prst="rect">
                      <a:avLst/>
                    </a:prstGeom>
                  </pic:spPr>
                </pic:pic>
              </a:graphicData>
            </a:graphic>
          </wp:inline>
        </w:drawing>
      </w:r>
    </w:p>
    <w:p w14:paraId="2442DF2C" w14:textId="2E5E0121" w:rsidR="004A35BB" w:rsidRDefault="004A35BB" w:rsidP="004A35BB">
      <w:pPr>
        <w:jc w:val="center"/>
      </w:pPr>
      <w:r>
        <w:rPr>
          <w:noProof/>
        </w:rPr>
        <w:lastRenderedPageBreak/>
        <w:drawing>
          <wp:inline distT="0" distB="0" distL="0" distR="0" wp14:anchorId="675E0FE0" wp14:editId="0B6E9DDF">
            <wp:extent cx="6675120" cy="8973564"/>
            <wp:effectExtent l="0" t="0" r="0" b="0"/>
            <wp:docPr id="2001955907" name="Picture 2001955907" descr="Example Table of Comparing Velocities (Exisiting and Proposed Alternatives)  at a 50 year flood frequenc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07" name="Picture 2001955907" descr="Example Table of Comparing Velocities (Exisiting and Proposed Alternatives)  at a 50 year flood frequency "/>
                    <pic:cNvPicPr/>
                  </pic:nvPicPr>
                  <pic:blipFill>
                    <a:blip r:embed="rId45">
                      <a:extLst>
                        <a:ext uri="{28A0092B-C50C-407E-A947-70E740481C1C}">
                          <a14:useLocalDpi xmlns:a14="http://schemas.microsoft.com/office/drawing/2010/main" val="0"/>
                        </a:ext>
                      </a:extLst>
                    </a:blip>
                    <a:stretch>
                      <a:fillRect/>
                    </a:stretch>
                  </pic:blipFill>
                  <pic:spPr>
                    <a:xfrm>
                      <a:off x="0" y="0"/>
                      <a:ext cx="6675120" cy="8973564"/>
                    </a:xfrm>
                    <a:prstGeom prst="rect">
                      <a:avLst/>
                    </a:prstGeom>
                  </pic:spPr>
                </pic:pic>
              </a:graphicData>
            </a:graphic>
          </wp:inline>
        </w:drawing>
      </w:r>
    </w:p>
    <w:p w14:paraId="0B17D36A" w14:textId="77777777" w:rsidR="00E634B7" w:rsidRDefault="004A35BB" w:rsidP="004A35BB">
      <w:pPr>
        <w:jc w:val="center"/>
        <w:sectPr w:rsidR="00E634B7" w:rsidSect="004A35BB">
          <w:footerReference w:type="default" r:id="rId46"/>
          <w:pgSz w:w="12240" w:h="15840" w:code="1"/>
          <w:pgMar w:top="720" w:right="720" w:bottom="720" w:left="720" w:header="360" w:footer="360" w:gutter="0"/>
          <w:pgNumType w:start="1"/>
          <w:cols w:space="720"/>
          <w:docGrid w:linePitch="360"/>
        </w:sectPr>
      </w:pPr>
      <w:r>
        <w:rPr>
          <w:noProof/>
        </w:rPr>
        <w:lastRenderedPageBreak/>
        <w:drawing>
          <wp:inline distT="0" distB="0" distL="0" distR="0" wp14:anchorId="1DDF0368" wp14:editId="5BF3672B">
            <wp:extent cx="6675120" cy="8973564"/>
            <wp:effectExtent l="0" t="0" r="0" b="0"/>
            <wp:docPr id="2001955908" name="Picture 2001955908" descr="Example Table of Comparing Velocities (Exisiting and Proposed Alternatives)  at a 50 year flood frequenc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08" name="Picture 2001955908" descr="Example Table of Comparing Velocities (Exisiting and Proposed Alternatives)  at a 50 year flood frequency "/>
                    <pic:cNvPicPr/>
                  </pic:nvPicPr>
                  <pic:blipFill>
                    <a:blip r:embed="rId47">
                      <a:extLst>
                        <a:ext uri="{28A0092B-C50C-407E-A947-70E740481C1C}">
                          <a14:useLocalDpi xmlns:a14="http://schemas.microsoft.com/office/drawing/2010/main" val="0"/>
                        </a:ext>
                      </a:extLst>
                    </a:blip>
                    <a:stretch>
                      <a:fillRect/>
                    </a:stretch>
                  </pic:blipFill>
                  <pic:spPr>
                    <a:xfrm>
                      <a:off x="0" y="0"/>
                      <a:ext cx="6675120" cy="8973564"/>
                    </a:xfrm>
                    <a:prstGeom prst="rect">
                      <a:avLst/>
                    </a:prstGeom>
                  </pic:spPr>
                </pic:pic>
              </a:graphicData>
            </a:graphic>
          </wp:inline>
        </w:drawing>
      </w:r>
    </w:p>
    <w:p w14:paraId="5198614E" w14:textId="5430F18F" w:rsidR="002C16EF" w:rsidRPr="005B5791" w:rsidRDefault="002C16EF" w:rsidP="002C16EF">
      <w:pPr>
        <w:pStyle w:val="NonContentsHeading1"/>
      </w:pPr>
      <w:r w:rsidRPr="005B5791">
        <w:lastRenderedPageBreak/>
        <w:t xml:space="preserve">Appendix </w:t>
      </w:r>
      <w:r>
        <w:t>B</w:t>
      </w:r>
      <w:r w:rsidRPr="005B5791">
        <w:t xml:space="preserve">: </w:t>
      </w:r>
      <w:r w:rsidR="00340BFD">
        <w:t>Estimated Flood Extents</w:t>
      </w:r>
    </w:p>
    <w:bookmarkEnd w:id="143"/>
    <w:p w14:paraId="6C7EDD98" w14:textId="650A465E" w:rsidR="00E634B7" w:rsidRPr="007649D9" w:rsidRDefault="00340BFD" w:rsidP="002C16EF">
      <w:pPr>
        <w:rPr>
          <w:color w:val="ED0000"/>
        </w:rPr>
        <w:sectPr w:rsidR="00E634B7" w:rsidRPr="007649D9" w:rsidSect="00E634B7">
          <w:pgSz w:w="12240" w:h="15840" w:code="1"/>
          <w:pgMar w:top="1440" w:right="1440" w:bottom="1008" w:left="1440" w:header="360" w:footer="360" w:gutter="0"/>
          <w:pgNumType w:start="1"/>
          <w:cols w:space="720"/>
          <w:docGrid w:linePitch="360"/>
        </w:sectPr>
      </w:pPr>
      <w:r w:rsidRPr="007649D9">
        <w:rPr>
          <w:color w:val="ED0000"/>
        </w:rPr>
        <w:t>Include plots/figures (as necessary) to display floodwater extents/comparisons between existing and proposed conditions</w:t>
      </w:r>
      <w:r w:rsidR="00E634B7" w:rsidRPr="007649D9">
        <w:rPr>
          <w:color w:val="ED0000"/>
        </w:rPr>
        <w:t xml:space="preserve"> for </w:t>
      </w:r>
      <w:r w:rsidR="00E634B7" w:rsidRPr="007649D9">
        <w:rPr>
          <w:color w:val="ED0000"/>
          <w:u w:val="single"/>
        </w:rPr>
        <w:t>all</w:t>
      </w:r>
      <w:r w:rsidR="00E634B7" w:rsidRPr="007649D9">
        <w:rPr>
          <w:color w:val="ED0000"/>
        </w:rPr>
        <w:t xml:space="preserve"> modeled flood events</w:t>
      </w:r>
      <w:r w:rsidRPr="007649D9">
        <w:rPr>
          <w:color w:val="ED0000"/>
        </w:rPr>
        <w:t>. Indicate water surface elevation differences on exhibits at critical locations along stream channel/reach if necessary.</w:t>
      </w:r>
    </w:p>
    <w:p w14:paraId="57249B60" w14:textId="081FEAA3" w:rsidR="002C16EF" w:rsidRPr="00322C39" w:rsidRDefault="00E634B7" w:rsidP="00E634B7">
      <w:pPr>
        <w:jc w:val="center"/>
        <w:rPr>
          <w:color w:val="FF0000"/>
        </w:rPr>
      </w:pPr>
      <w:r>
        <w:rPr>
          <w:noProof/>
          <w:color w:val="FF0000"/>
        </w:rPr>
        <w:lastRenderedPageBreak/>
        <w:drawing>
          <wp:inline distT="0" distB="0" distL="0" distR="0" wp14:anchorId="4B793593" wp14:editId="0FDBAB17">
            <wp:extent cx="8046720" cy="6775547"/>
            <wp:effectExtent l="0" t="0" r="0" b="6350"/>
            <wp:docPr id="2001955909" name="Picture 2001955909" descr="Export Imagery from 2D SMS Modeling Software Including Different Proposed Crossing Alternati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09" name="Picture 2001955909" descr="Export Imagery from 2D SMS Modeling Software Including Different Proposed Crossing Alternatives"/>
                    <pic:cNvPicPr/>
                  </pic:nvPicPr>
                  <pic:blipFill rotWithShape="1">
                    <a:blip r:embed="rId48" cstate="print">
                      <a:extLst>
                        <a:ext uri="{28A0092B-C50C-407E-A947-70E740481C1C}">
                          <a14:useLocalDpi xmlns:a14="http://schemas.microsoft.com/office/drawing/2010/main" val="0"/>
                        </a:ext>
                      </a:extLst>
                    </a:blip>
                    <a:srcRect l="9313" t="2307" r="10437" b="10241"/>
                    <a:stretch/>
                  </pic:blipFill>
                  <pic:spPr bwMode="auto">
                    <a:xfrm>
                      <a:off x="0" y="0"/>
                      <a:ext cx="8046720" cy="6775547"/>
                    </a:xfrm>
                    <a:prstGeom prst="rect">
                      <a:avLst/>
                    </a:prstGeom>
                    <a:ln>
                      <a:noFill/>
                    </a:ln>
                    <a:extLst>
                      <a:ext uri="{53640926-AAD7-44D8-BBD7-CCE9431645EC}">
                        <a14:shadowObscured xmlns:a14="http://schemas.microsoft.com/office/drawing/2010/main"/>
                      </a:ext>
                    </a:extLst>
                  </pic:spPr>
                </pic:pic>
              </a:graphicData>
            </a:graphic>
          </wp:inline>
        </w:drawing>
      </w:r>
    </w:p>
    <w:p w14:paraId="5A080FAC" w14:textId="77777777" w:rsidR="00E634B7" w:rsidRDefault="00E634B7" w:rsidP="002C16EF">
      <w:pPr>
        <w:sectPr w:rsidR="00E634B7" w:rsidSect="00E634B7">
          <w:pgSz w:w="15840" w:h="12240" w:orient="landscape" w:code="1"/>
          <w:pgMar w:top="720" w:right="720" w:bottom="720" w:left="720" w:header="360" w:footer="360" w:gutter="0"/>
          <w:pgNumType w:start="1"/>
          <w:cols w:space="720"/>
          <w:docGrid w:linePitch="360"/>
        </w:sectPr>
      </w:pPr>
    </w:p>
    <w:p w14:paraId="2DBA790B" w14:textId="7711080F" w:rsidR="00C31559" w:rsidRPr="005B5791" w:rsidRDefault="00E412E8" w:rsidP="00066913">
      <w:pPr>
        <w:pStyle w:val="NonContentsHeading1"/>
      </w:pPr>
      <w:bookmarkStart w:id="144" w:name="AppendixC"/>
      <w:r w:rsidRPr="005B5791">
        <w:lastRenderedPageBreak/>
        <w:t xml:space="preserve">Appendix </w:t>
      </w:r>
      <w:r w:rsidR="002C16EF">
        <w:t>C</w:t>
      </w:r>
      <w:r w:rsidRPr="005B5791">
        <w:t xml:space="preserve">: </w:t>
      </w:r>
      <w:r w:rsidR="00E634B7">
        <w:t>Miscellaneous Coverage Plots</w:t>
      </w:r>
    </w:p>
    <w:bookmarkEnd w:id="144"/>
    <w:p w14:paraId="3D9B9B41" w14:textId="1D9C8A34" w:rsidR="00214A93" w:rsidRPr="007649D9" w:rsidRDefault="00E634B7">
      <w:pPr>
        <w:rPr>
          <w:color w:val="ED0000"/>
        </w:rPr>
        <w:sectPr w:rsidR="00214A93" w:rsidRPr="007649D9" w:rsidSect="00E634B7">
          <w:pgSz w:w="12240" w:h="15840" w:code="1"/>
          <w:pgMar w:top="1440" w:right="1440" w:bottom="1008" w:left="1440" w:header="360" w:footer="360" w:gutter="0"/>
          <w:pgNumType w:start="1"/>
          <w:cols w:space="720"/>
          <w:docGrid w:linePitch="360"/>
        </w:sectPr>
      </w:pPr>
      <w:r w:rsidRPr="007649D9">
        <w:rPr>
          <w:color w:val="ED0000"/>
        </w:rPr>
        <w:t xml:space="preserve">Include miscellaneous coverage plots/exhibits as necessary for existing and selected alternatives (e.g. contour plot, mesh plot, mesh quality plot, materials coverage plot, monitor line profiles for WSE’s and net </w:t>
      </w:r>
      <w:proofErr w:type="gramStart"/>
      <w:r w:rsidRPr="007649D9">
        <w:rPr>
          <w:color w:val="ED0000"/>
        </w:rPr>
        <w:t xml:space="preserve">flow, </w:t>
      </w:r>
      <w:r w:rsidR="004A6C92" w:rsidRPr="007649D9">
        <w:rPr>
          <w:color w:val="ED0000"/>
        </w:rPr>
        <w:t xml:space="preserve"> </w:t>
      </w:r>
      <w:proofErr w:type="spellStart"/>
      <w:r w:rsidR="004A6C92" w:rsidRPr="007649D9">
        <w:rPr>
          <w:color w:val="ED0000"/>
        </w:rPr>
        <w:t>etc</w:t>
      </w:r>
      <w:proofErr w:type="spellEnd"/>
      <w:proofErr w:type="gramEnd"/>
      <w:r w:rsidRPr="007649D9">
        <w:rPr>
          <w:color w:val="ED0000"/>
        </w:rPr>
        <w:t>).</w:t>
      </w:r>
    </w:p>
    <w:p w14:paraId="1F79BFC5" w14:textId="06104D4F" w:rsidR="00214A93" w:rsidRDefault="00A43FCA" w:rsidP="00A43FCA">
      <w:pPr>
        <w:jc w:val="center"/>
        <w:rPr>
          <w:noProof/>
        </w:rPr>
      </w:pPr>
      <w:r>
        <w:rPr>
          <w:noProof/>
        </w:rPr>
        <w:lastRenderedPageBreak/>
        <w:drawing>
          <wp:inline distT="0" distB="0" distL="0" distR="0" wp14:anchorId="3A7288B8" wp14:editId="346F5A27">
            <wp:extent cx="9144000" cy="6467120"/>
            <wp:effectExtent l="0" t="0" r="0" b="0"/>
            <wp:docPr id="2001955911" name="Picture 2001955911" descr="Export Imagery from 2D SMS Modeling Software Including Different Proposed Crossing Alternati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1" name="Picture 2001955911" descr="Export Imagery from 2D SMS Modeling Software Including Different Proposed Crossing Alternatives"/>
                    <pic:cNvPicPr/>
                  </pic:nvPicPr>
                  <pic:blipFill rotWithShape="1">
                    <a:blip r:embed="rId49" cstate="print">
                      <a:extLst>
                        <a:ext uri="{28A0092B-C50C-407E-A947-70E740481C1C}">
                          <a14:useLocalDpi xmlns:a14="http://schemas.microsoft.com/office/drawing/2010/main" val="0"/>
                        </a:ext>
                      </a:extLst>
                    </a:blip>
                    <a:srcRect l="2873" t="2821" r="4399" b="12298"/>
                    <a:stretch/>
                  </pic:blipFill>
                  <pic:spPr bwMode="auto">
                    <a:xfrm>
                      <a:off x="0" y="0"/>
                      <a:ext cx="9144000" cy="6467120"/>
                    </a:xfrm>
                    <a:prstGeom prst="rect">
                      <a:avLst/>
                    </a:prstGeom>
                    <a:ln>
                      <a:noFill/>
                    </a:ln>
                    <a:extLst>
                      <a:ext uri="{53640926-AAD7-44D8-BBD7-CCE9431645EC}">
                        <a14:shadowObscured xmlns:a14="http://schemas.microsoft.com/office/drawing/2010/main"/>
                      </a:ext>
                    </a:extLst>
                  </pic:spPr>
                </pic:pic>
              </a:graphicData>
            </a:graphic>
          </wp:inline>
        </w:drawing>
      </w:r>
    </w:p>
    <w:p w14:paraId="26CA7E28" w14:textId="77777777" w:rsidR="00A43FCA" w:rsidRDefault="00A43FCA" w:rsidP="00A43FCA">
      <w:pPr>
        <w:jc w:val="center"/>
        <w:rPr>
          <w:noProof/>
        </w:rPr>
      </w:pPr>
    </w:p>
    <w:p w14:paraId="29343D19" w14:textId="65B35FE3" w:rsidR="00A43FCA" w:rsidRDefault="00A43FCA" w:rsidP="00A43FCA">
      <w:pPr>
        <w:jc w:val="center"/>
        <w:rPr>
          <w:noProof/>
        </w:rPr>
      </w:pPr>
      <w:r>
        <w:rPr>
          <w:noProof/>
        </w:rPr>
        <w:lastRenderedPageBreak/>
        <w:drawing>
          <wp:inline distT="0" distB="0" distL="0" distR="0" wp14:anchorId="2D726BA5" wp14:editId="509D3BA2">
            <wp:extent cx="9144000" cy="6626277"/>
            <wp:effectExtent l="0" t="0" r="0" b="3175"/>
            <wp:docPr id="2001955912" name="Picture 2001955912" descr="Export Imagery from 2D SMS Modeling Software Including Different Proposed Crossing Alternati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2" name="Picture 2001955912" descr="Export Imagery from 2D SMS Modeling Software Including Different Proposed Crossing Alternatives"/>
                    <pic:cNvPicPr/>
                  </pic:nvPicPr>
                  <pic:blipFill rotWithShape="1">
                    <a:blip r:embed="rId50" cstate="print">
                      <a:extLst>
                        <a:ext uri="{28A0092B-C50C-407E-A947-70E740481C1C}">
                          <a14:useLocalDpi xmlns:a14="http://schemas.microsoft.com/office/drawing/2010/main" val="0"/>
                        </a:ext>
                      </a:extLst>
                    </a:blip>
                    <a:srcRect l="3962" t="3333" r="4993" b="11276"/>
                    <a:stretch/>
                  </pic:blipFill>
                  <pic:spPr bwMode="auto">
                    <a:xfrm>
                      <a:off x="0" y="0"/>
                      <a:ext cx="9144000" cy="6626277"/>
                    </a:xfrm>
                    <a:prstGeom prst="rect">
                      <a:avLst/>
                    </a:prstGeom>
                    <a:ln>
                      <a:noFill/>
                    </a:ln>
                    <a:extLst>
                      <a:ext uri="{53640926-AAD7-44D8-BBD7-CCE9431645EC}">
                        <a14:shadowObscured xmlns:a14="http://schemas.microsoft.com/office/drawing/2010/main"/>
                      </a:ext>
                    </a:extLst>
                  </pic:spPr>
                </pic:pic>
              </a:graphicData>
            </a:graphic>
          </wp:inline>
        </w:drawing>
      </w:r>
    </w:p>
    <w:p w14:paraId="3794E98E" w14:textId="77777777" w:rsidR="00A43FCA" w:rsidRDefault="00A43FCA" w:rsidP="00A43FCA">
      <w:pPr>
        <w:jc w:val="center"/>
        <w:rPr>
          <w:noProof/>
        </w:rPr>
        <w:sectPr w:rsidR="00A43FCA" w:rsidSect="00214A93">
          <w:pgSz w:w="15840" w:h="12240" w:orient="landscape" w:code="1"/>
          <w:pgMar w:top="720" w:right="720" w:bottom="720" w:left="720" w:header="360" w:footer="360" w:gutter="0"/>
          <w:pgNumType w:start="1"/>
          <w:cols w:space="720"/>
          <w:docGrid w:linePitch="360"/>
        </w:sectPr>
      </w:pPr>
      <w:r>
        <w:rPr>
          <w:noProof/>
        </w:rPr>
        <w:lastRenderedPageBreak/>
        <w:drawing>
          <wp:inline distT="0" distB="0" distL="0" distR="0" wp14:anchorId="7BCC7230" wp14:editId="7E88C7F7">
            <wp:extent cx="9144000" cy="6608107"/>
            <wp:effectExtent l="0" t="0" r="0" b="2540"/>
            <wp:docPr id="2001955913" name="Picture 2001955913" descr="Export Imagery from 2D SMS Modeling Software Including Different Proposed Crossing Alternati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3" name="Picture 2001955913" descr="Export Imagery from 2D SMS Modeling Software Including Different Proposed Crossing Alternatives"/>
                    <pic:cNvPicPr/>
                  </pic:nvPicPr>
                  <pic:blipFill rotWithShape="1">
                    <a:blip r:embed="rId51" cstate="print">
                      <a:extLst>
                        <a:ext uri="{28A0092B-C50C-407E-A947-70E740481C1C}">
                          <a14:useLocalDpi xmlns:a14="http://schemas.microsoft.com/office/drawing/2010/main" val="0"/>
                        </a:ext>
                      </a:extLst>
                    </a:blip>
                    <a:srcRect l="3170" t="2692" r="3612" b="10118"/>
                    <a:stretch/>
                  </pic:blipFill>
                  <pic:spPr bwMode="auto">
                    <a:xfrm>
                      <a:off x="0" y="0"/>
                      <a:ext cx="9144000" cy="6608107"/>
                    </a:xfrm>
                    <a:prstGeom prst="rect">
                      <a:avLst/>
                    </a:prstGeom>
                    <a:ln>
                      <a:noFill/>
                    </a:ln>
                    <a:extLst>
                      <a:ext uri="{53640926-AAD7-44D8-BBD7-CCE9431645EC}">
                        <a14:shadowObscured xmlns:a14="http://schemas.microsoft.com/office/drawing/2010/main"/>
                      </a:ext>
                    </a:extLst>
                  </pic:spPr>
                </pic:pic>
              </a:graphicData>
            </a:graphic>
          </wp:inline>
        </w:drawing>
      </w:r>
    </w:p>
    <w:p w14:paraId="3FDCE6C2" w14:textId="15302881" w:rsidR="00A43FCA" w:rsidRDefault="00A43FCA" w:rsidP="00A43FCA">
      <w:pPr>
        <w:jc w:val="center"/>
        <w:rPr>
          <w:noProof/>
        </w:rPr>
      </w:pPr>
      <w:r>
        <w:rPr>
          <w:noProof/>
        </w:rPr>
        <w:lastRenderedPageBreak/>
        <w:drawing>
          <wp:inline distT="0" distB="0" distL="0" distR="0" wp14:anchorId="74192FB1" wp14:editId="188F1122">
            <wp:extent cx="5760720" cy="8290057"/>
            <wp:effectExtent l="0" t="0" r="0" b="0"/>
            <wp:docPr id="2001955914" name="Picture 2001955914" descr="Graphs showing Water Surface Elevations for different project alternatives ad specific flood frequency design yea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4" name="Picture 2001955914" descr="Graphs showing Water Surface Elevations for different project alternatives ad specific flood frequency design years"/>
                    <pic:cNvPicPr/>
                  </pic:nvPicPr>
                  <pic:blipFill rotWithShape="1">
                    <a:blip r:embed="rId52" cstate="print">
                      <a:extLst>
                        <a:ext uri="{28A0092B-C50C-407E-A947-70E740481C1C}">
                          <a14:useLocalDpi xmlns:a14="http://schemas.microsoft.com/office/drawing/2010/main" val="0"/>
                        </a:ext>
                      </a:extLst>
                    </a:blip>
                    <a:srcRect l="10652" t="1828" r="9457" b="9339"/>
                    <a:stretch/>
                  </pic:blipFill>
                  <pic:spPr bwMode="auto">
                    <a:xfrm>
                      <a:off x="0" y="0"/>
                      <a:ext cx="5760720" cy="8290057"/>
                    </a:xfrm>
                    <a:prstGeom prst="rect">
                      <a:avLst/>
                    </a:prstGeom>
                    <a:ln>
                      <a:noFill/>
                    </a:ln>
                    <a:extLst>
                      <a:ext uri="{53640926-AAD7-44D8-BBD7-CCE9431645EC}">
                        <a14:shadowObscured xmlns:a14="http://schemas.microsoft.com/office/drawing/2010/main"/>
                      </a:ext>
                    </a:extLst>
                  </pic:spPr>
                </pic:pic>
              </a:graphicData>
            </a:graphic>
          </wp:inline>
        </w:drawing>
      </w:r>
    </w:p>
    <w:p w14:paraId="159FE75B" w14:textId="778B152F" w:rsidR="00A43FCA" w:rsidRDefault="00A43FCA" w:rsidP="00A43FCA">
      <w:pPr>
        <w:jc w:val="center"/>
        <w:sectPr w:rsidR="00A43FCA" w:rsidSect="00A43FCA">
          <w:pgSz w:w="12240" w:h="15840" w:code="1"/>
          <w:pgMar w:top="1440" w:right="1440" w:bottom="1008" w:left="1440" w:header="360" w:footer="360" w:gutter="0"/>
          <w:pgNumType w:start="1"/>
          <w:cols w:space="720"/>
          <w:docGrid w:linePitch="360"/>
        </w:sectPr>
      </w:pPr>
    </w:p>
    <w:p w14:paraId="147CEDEE" w14:textId="0C1EAA7C" w:rsidR="00C31559" w:rsidRPr="005B5791" w:rsidRDefault="00E412E8" w:rsidP="00066913">
      <w:pPr>
        <w:pStyle w:val="NonContentsHeading1"/>
      </w:pPr>
      <w:bookmarkStart w:id="145" w:name="AppendixD"/>
      <w:r w:rsidRPr="005B5791">
        <w:lastRenderedPageBreak/>
        <w:t xml:space="preserve">Appendix </w:t>
      </w:r>
      <w:r w:rsidR="002C16EF">
        <w:t>D</w:t>
      </w:r>
      <w:r w:rsidRPr="005B5791">
        <w:t xml:space="preserve">: </w:t>
      </w:r>
      <w:r w:rsidR="002B543B">
        <w:t>Structure Comparison Summary</w:t>
      </w:r>
    </w:p>
    <w:bookmarkEnd w:id="145"/>
    <w:p w14:paraId="37F9B12A" w14:textId="77777777" w:rsidR="002B543B" w:rsidRPr="007649D9" w:rsidRDefault="00857A78" w:rsidP="00857A78">
      <w:pPr>
        <w:rPr>
          <w:color w:val="ED0000"/>
        </w:rPr>
        <w:sectPr w:rsidR="002B543B" w:rsidRPr="007649D9" w:rsidSect="00856C76">
          <w:pgSz w:w="12240" w:h="15840" w:code="1"/>
          <w:pgMar w:top="1440" w:right="1440" w:bottom="1008" w:left="1440" w:header="360" w:footer="360" w:gutter="0"/>
          <w:pgNumType w:start="1"/>
          <w:cols w:space="720"/>
          <w:docGrid w:linePitch="360"/>
        </w:sectPr>
      </w:pPr>
      <w:r w:rsidRPr="007649D9">
        <w:rPr>
          <w:color w:val="ED0000"/>
        </w:rPr>
        <w:t xml:space="preserve">Include </w:t>
      </w:r>
      <w:r w:rsidR="002B543B" w:rsidRPr="007649D9">
        <w:rPr>
          <w:color w:val="ED0000"/>
        </w:rPr>
        <w:t>SFN Form 18323 (Structure Comparison Summary)</w:t>
      </w:r>
    </w:p>
    <w:tbl>
      <w:tblPr>
        <w:tblW w:w="0" w:type="auto"/>
        <w:tblInd w:w="135"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CellMar>
          <w:left w:w="0" w:type="dxa"/>
          <w:right w:w="0" w:type="dxa"/>
        </w:tblCellMar>
        <w:tblLook w:val="01E0" w:firstRow="1" w:lastRow="1" w:firstColumn="1" w:lastColumn="1" w:noHBand="0" w:noVBand="0"/>
      </w:tblPr>
      <w:tblGrid>
        <w:gridCol w:w="1414"/>
        <w:gridCol w:w="2730"/>
        <w:gridCol w:w="1661"/>
        <w:gridCol w:w="1661"/>
        <w:gridCol w:w="1661"/>
        <w:gridCol w:w="1660"/>
      </w:tblGrid>
      <w:tr w:rsidR="002B543B" w14:paraId="0CA386BC" w14:textId="77777777" w:rsidTr="00C5066D">
        <w:trPr>
          <w:trHeight w:val="231"/>
        </w:trPr>
        <w:tc>
          <w:tcPr>
            <w:tcW w:w="10787" w:type="dxa"/>
            <w:gridSpan w:val="6"/>
            <w:tcBorders>
              <w:top w:val="nil"/>
              <w:left w:val="nil"/>
              <w:bottom w:val="nil"/>
              <w:right w:val="nil"/>
            </w:tcBorders>
          </w:tcPr>
          <w:p w14:paraId="4EB83A5B" w14:textId="77777777" w:rsidR="002B543B" w:rsidRDefault="002B543B" w:rsidP="00C5066D">
            <w:pPr>
              <w:pStyle w:val="TableParagraph"/>
              <w:spacing w:before="0" w:line="201" w:lineRule="exact"/>
              <w:ind w:left="45"/>
              <w:jc w:val="left"/>
              <w:rPr>
                <w:b/>
                <w:sz w:val="18"/>
              </w:rPr>
            </w:pPr>
            <w:r>
              <w:rPr>
                <w:b/>
                <w:sz w:val="18"/>
              </w:rPr>
              <w:lastRenderedPageBreak/>
              <w:t>STRUCTURE</w:t>
            </w:r>
            <w:r>
              <w:rPr>
                <w:b/>
                <w:spacing w:val="-11"/>
                <w:sz w:val="18"/>
              </w:rPr>
              <w:t xml:space="preserve"> </w:t>
            </w:r>
            <w:r>
              <w:rPr>
                <w:b/>
                <w:sz w:val="18"/>
              </w:rPr>
              <w:t>COMPARISON</w:t>
            </w:r>
            <w:r>
              <w:rPr>
                <w:b/>
                <w:spacing w:val="-10"/>
                <w:sz w:val="18"/>
              </w:rPr>
              <w:t xml:space="preserve"> </w:t>
            </w:r>
            <w:r>
              <w:rPr>
                <w:b/>
                <w:spacing w:val="-2"/>
                <w:sz w:val="18"/>
              </w:rPr>
              <w:t>SUMMARY</w:t>
            </w:r>
          </w:p>
        </w:tc>
      </w:tr>
      <w:tr w:rsidR="002B543B" w14:paraId="2A5E7761" w14:textId="77777777" w:rsidTr="00C5066D">
        <w:trPr>
          <w:trHeight w:val="238"/>
        </w:trPr>
        <w:tc>
          <w:tcPr>
            <w:tcW w:w="10787" w:type="dxa"/>
            <w:gridSpan w:val="6"/>
            <w:tcBorders>
              <w:top w:val="nil"/>
              <w:left w:val="nil"/>
              <w:bottom w:val="nil"/>
              <w:right w:val="nil"/>
            </w:tcBorders>
          </w:tcPr>
          <w:p w14:paraId="78748D52" w14:textId="77777777" w:rsidR="002B543B" w:rsidRDefault="002B543B" w:rsidP="00C5066D">
            <w:pPr>
              <w:pStyle w:val="TableParagraph"/>
              <w:spacing w:before="24" w:line="194" w:lineRule="exact"/>
              <w:ind w:left="45"/>
              <w:jc w:val="left"/>
              <w:rPr>
                <w:sz w:val="18"/>
              </w:rPr>
            </w:pPr>
            <w:r>
              <w:rPr>
                <w:sz w:val="18"/>
              </w:rPr>
              <w:t>North</w:t>
            </w:r>
            <w:r>
              <w:rPr>
                <w:spacing w:val="-6"/>
                <w:sz w:val="18"/>
              </w:rPr>
              <w:t xml:space="preserve"> </w:t>
            </w:r>
            <w:r>
              <w:rPr>
                <w:sz w:val="18"/>
              </w:rPr>
              <w:t>Dakota</w:t>
            </w:r>
            <w:r>
              <w:rPr>
                <w:spacing w:val="-6"/>
                <w:sz w:val="18"/>
              </w:rPr>
              <w:t xml:space="preserve"> </w:t>
            </w:r>
            <w:r>
              <w:rPr>
                <w:sz w:val="18"/>
              </w:rPr>
              <w:t>Department</w:t>
            </w:r>
            <w:r>
              <w:rPr>
                <w:spacing w:val="-6"/>
                <w:sz w:val="18"/>
              </w:rPr>
              <w:t xml:space="preserve"> </w:t>
            </w:r>
            <w:r>
              <w:rPr>
                <w:sz w:val="18"/>
              </w:rPr>
              <w:t>of</w:t>
            </w:r>
            <w:r>
              <w:rPr>
                <w:spacing w:val="-5"/>
                <w:sz w:val="18"/>
              </w:rPr>
              <w:t xml:space="preserve"> </w:t>
            </w:r>
            <w:r>
              <w:rPr>
                <w:sz w:val="18"/>
              </w:rPr>
              <w:t>Transportation,</w:t>
            </w:r>
            <w:r>
              <w:rPr>
                <w:spacing w:val="-6"/>
                <w:sz w:val="18"/>
              </w:rPr>
              <w:t xml:space="preserve"> </w:t>
            </w:r>
            <w:r>
              <w:rPr>
                <w:spacing w:val="-2"/>
                <w:sz w:val="18"/>
              </w:rPr>
              <w:t>Bridge</w:t>
            </w:r>
          </w:p>
        </w:tc>
      </w:tr>
      <w:tr w:rsidR="002B543B" w14:paraId="4D9ECF40" w14:textId="77777777" w:rsidTr="00C5066D">
        <w:trPr>
          <w:trHeight w:val="416"/>
        </w:trPr>
        <w:tc>
          <w:tcPr>
            <w:tcW w:w="10787" w:type="dxa"/>
            <w:gridSpan w:val="6"/>
            <w:tcBorders>
              <w:top w:val="nil"/>
              <w:left w:val="nil"/>
              <w:bottom w:val="nil"/>
              <w:right w:val="nil"/>
            </w:tcBorders>
          </w:tcPr>
          <w:p w14:paraId="05168FFF" w14:textId="77777777" w:rsidR="002B543B" w:rsidRDefault="002B543B" w:rsidP="00C5066D">
            <w:pPr>
              <w:pStyle w:val="TableParagraph"/>
              <w:spacing w:before="1"/>
              <w:ind w:left="45"/>
              <w:jc w:val="left"/>
              <w:rPr>
                <w:sz w:val="18"/>
              </w:rPr>
            </w:pPr>
            <w:r>
              <w:rPr>
                <w:sz w:val="18"/>
              </w:rPr>
              <w:t>SFN</w:t>
            </w:r>
            <w:r>
              <w:rPr>
                <w:spacing w:val="-5"/>
                <w:sz w:val="18"/>
              </w:rPr>
              <w:t xml:space="preserve"> </w:t>
            </w:r>
            <w:r>
              <w:rPr>
                <w:sz w:val="18"/>
              </w:rPr>
              <w:t>18323</w:t>
            </w:r>
            <w:r>
              <w:rPr>
                <w:spacing w:val="-4"/>
                <w:sz w:val="18"/>
              </w:rPr>
              <w:t xml:space="preserve"> </w:t>
            </w:r>
            <w:r>
              <w:rPr>
                <w:sz w:val="18"/>
              </w:rPr>
              <w:t>(Rev.</w:t>
            </w:r>
            <w:r>
              <w:rPr>
                <w:spacing w:val="-5"/>
                <w:sz w:val="18"/>
              </w:rPr>
              <w:t xml:space="preserve"> </w:t>
            </w:r>
            <w:r>
              <w:rPr>
                <w:sz w:val="18"/>
              </w:rPr>
              <w:t>1-</w:t>
            </w:r>
            <w:r>
              <w:rPr>
                <w:spacing w:val="-2"/>
                <w:sz w:val="18"/>
              </w:rPr>
              <w:t>2000)</w:t>
            </w:r>
          </w:p>
        </w:tc>
      </w:tr>
      <w:tr w:rsidR="002B543B" w14:paraId="698F0BDE" w14:textId="77777777" w:rsidTr="00C5066D">
        <w:trPr>
          <w:trHeight w:val="488"/>
        </w:trPr>
        <w:tc>
          <w:tcPr>
            <w:tcW w:w="10787" w:type="dxa"/>
            <w:gridSpan w:val="6"/>
            <w:tcBorders>
              <w:top w:val="nil"/>
              <w:left w:val="nil"/>
              <w:right w:val="nil"/>
            </w:tcBorders>
          </w:tcPr>
          <w:p w14:paraId="6081AB21" w14:textId="77777777" w:rsidR="002B543B" w:rsidRDefault="002B543B" w:rsidP="00C5066D">
            <w:pPr>
              <w:pStyle w:val="TableParagraph"/>
              <w:spacing w:before="202"/>
              <w:ind w:left="45"/>
              <w:jc w:val="left"/>
              <w:rPr>
                <w:b/>
                <w:sz w:val="18"/>
              </w:rPr>
            </w:pPr>
            <w:r>
              <w:rPr>
                <w:b/>
                <w:sz w:val="18"/>
              </w:rPr>
              <w:t>STRUCTURE</w:t>
            </w:r>
            <w:r>
              <w:rPr>
                <w:b/>
                <w:spacing w:val="-13"/>
                <w:sz w:val="18"/>
              </w:rPr>
              <w:t xml:space="preserve"> </w:t>
            </w:r>
            <w:r>
              <w:rPr>
                <w:b/>
                <w:spacing w:val="-4"/>
                <w:sz w:val="18"/>
              </w:rPr>
              <w:t>DATA</w:t>
            </w:r>
          </w:p>
        </w:tc>
      </w:tr>
      <w:tr w:rsidR="002B543B" w14:paraId="10773B11" w14:textId="77777777" w:rsidTr="00C5066D">
        <w:trPr>
          <w:trHeight w:val="344"/>
        </w:trPr>
        <w:tc>
          <w:tcPr>
            <w:tcW w:w="4144" w:type="dxa"/>
            <w:gridSpan w:val="2"/>
          </w:tcPr>
          <w:p w14:paraId="2FC73FA8" w14:textId="77777777" w:rsidR="002B543B" w:rsidRDefault="002B543B" w:rsidP="00C5066D">
            <w:pPr>
              <w:pStyle w:val="TableParagraph"/>
              <w:spacing w:before="59"/>
              <w:ind w:left="36"/>
              <w:rPr>
                <w:b/>
                <w:sz w:val="18"/>
              </w:rPr>
            </w:pPr>
            <w:r>
              <w:rPr>
                <w:b/>
                <w:spacing w:val="-4"/>
                <w:sz w:val="18"/>
              </w:rPr>
              <w:t>ITEM</w:t>
            </w:r>
          </w:p>
        </w:tc>
        <w:tc>
          <w:tcPr>
            <w:tcW w:w="1661" w:type="dxa"/>
          </w:tcPr>
          <w:p w14:paraId="09E1DB1D" w14:textId="77777777" w:rsidR="002B543B" w:rsidRDefault="002B543B" w:rsidP="00C5066D">
            <w:pPr>
              <w:pStyle w:val="TableParagraph"/>
              <w:spacing w:before="68"/>
              <w:rPr>
                <w:b/>
                <w:sz w:val="18"/>
              </w:rPr>
            </w:pPr>
            <w:r>
              <w:rPr>
                <w:b/>
                <w:spacing w:val="-2"/>
                <w:sz w:val="18"/>
              </w:rPr>
              <w:t>EXISTING</w:t>
            </w:r>
          </w:p>
        </w:tc>
        <w:tc>
          <w:tcPr>
            <w:tcW w:w="1661" w:type="dxa"/>
          </w:tcPr>
          <w:p w14:paraId="389F9B29" w14:textId="77777777" w:rsidR="002B543B" w:rsidRDefault="002B543B" w:rsidP="00C5066D">
            <w:pPr>
              <w:pStyle w:val="TableParagraph"/>
              <w:spacing w:before="68"/>
              <w:ind w:right="5"/>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1</w:t>
            </w:r>
          </w:p>
        </w:tc>
        <w:tc>
          <w:tcPr>
            <w:tcW w:w="1661" w:type="dxa"/>
          </w:tcPr>
          <w:p w14:paraId="5E105380" w14:textId="77777777" w:rsidR="002B543B" w:rsidRDefault="002B543B" w:rsidP="00C5066D">
            <w:pPr>
              <w:pStyle w:val="TableParagraph"/>
              <w:spacing w:before="68"/>
              <w:ind w:right="4"/>
              <w:rPr>
                <w:b/>
                <w:sz w:val="18"/>
              </w:rPr>
            </w:pPr>
            <w:r>
              <w:rPr>
                <w:b/>
                <w:sz w:val="18"/>
              </w:rPr>
              <w:t>ALT.</w:t>
            </w:r>
            <w:r>
              <w:rPr>
                <w:b/>
                <w:spacing w:val="-7"/>
                <w:sz w:val="18"/>
              </w:rPr>
              <w:t xml:space="preserve"> </w:t>
            </w:r>
            <w:r>
              <w:rPr>
                <w:b/>
                <w:sz w:val="18"/>
              </w:rPr>
              <w:t>NUMBER</w:t>
            </w:r>
            <w:r>
              <w:rPr>
                <w:b/>
                <w:spacing w:val="-7"/>
                <w:sz w:val="18"/>
              </w:rPr>
              <w:t xml:space="preserve"> </w:t>
            </w:r>
            <w:r>
              <w:rPr>
                <w:b/>
                <w:spacing w:val="-5"/>
                <w:sz w:val="18"/>
              </w:rPr>
              <w:t>1B</w:t>
            </w:r>
          </w:p>
        </w:tc>
        <w:tc>
          <w:tcPr>
            <w:tcW w:w="1660" w:type="dxa"/>
          </w:tcPr>
          <w:p w14:paraId="33604D03" w14:textId="77777777" w:rsidR="002B543B" w:rsidRDefault="002B543B" w:rsidP="00C5066D">
            <w:pPr>
              <w:pStyle w:val="TableParagraph"/>
              <w:spacing w:before="68"/>
              <w:ind w:left="36" w:right="1"/>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3</w:t>
            </w:r>
          </w:p>
        </w:tc>
      </w:tr>
      <w:tr w:rsidR="002B543B" w14:paraId="762F6617" w14:textId="77777777" w:rsidTr="00C5066D">
        <w:trPr>
          <w:trHeight w:val="344"/>
        </w:trPr>
        <w:tc>
          <w:tcPr>
            <w:tcW w:w="4144" w:type="dxa"/>
            <w:gridSpan w:val="2"/>
          </w:tcPr>
          <w:p w14:paraId="4921BFE3" w14:textId="77777777" w:rsidR="002B543B" w:rsidRDefault="002B543B" w:rsidP="00C5066D">
            <w:pPr>
              <w:pStyle w:val="TableParagraph"/>
              <w:spacing w:before="56"/>
              <w:ind w:left="35"/>
              <w:jc w:val="left"/>
              <w:rPr>
                <w:sz w:val="18"/>
              </w:rPr>
            </w:pPr>
            <w:r>
              <w:rPr>
                <w:sz w:val="18"/>
              </w:rPr>
              <w:t>TYPE</w:t>
            </w:r>
            <w:r>
              <w:rPr>
                <w:spacing w:val="-4"/>
                <w:sz w:val="18"/>
              </w:rPr>
              <w:t xml:space="preserve"> </w:t>
            </w:r>
            <w:r>
              <w:rPr>
                <w:sz w:val="18"/>
              </w:rPr>
              <w:t>OR</w:t>
            </w:r>
            <w:r>
              <w:rPr>
                <w:spacing w:val="-4"/>
                <w:sz w:val="18"/>
              </w:rPr>
              <w:t xml:space="preserve"> </w:t>
            </w:r>
            <w:r>
              <w:rPr>
                <w:spacing w:val="-2"/>
                <w:sz w:val="18"/>
              </w:rPr>
              <w:t>DESCRIPTION</w:t>
            </w:r>
          </w:p>
        </w:tc>
        <w:tc>
          <w:tcPr>
            <w:tcW w:w="1661" w:type="dxa"/>
          </w:tcPr>
          <w:p w14:paraId="2ECB3099" w14:textId="77777777" w:rsidR="002B543B" w:rsidRDefault="002B543B" w:rsidP="00C5066D">
            <w:pPr>
              <w:pStyle w:val="TableParagraph"/>
              <w:ind w:right="3"/>
              <w:rPr>
                <w:sz w:val="18"/>
              </w:rPr>
            </w:pPr>
            <w:r>
              <w:rPr>
                <w:sz w:val="18"/>
              </w:rPr>
              <w:t>Cont. Conc. Slab</w:t>
            </w:r>
          </w:p>
        </w:tc>
        <w:tc>
          <w:tcPr>
            <w:tcW w:w="1661" w:type="dxa"/>
          </w:tcPr>
          <w:p w14:paraId="44141BD9" w14:textId="77777777" w:rsidR="002B543B" w:rsidRDefault="002B543B" w:rsidP="00C5066D">
            <w:pPr>
              <w:pStyle w:val="TableParagraph"/>
              <w:ind w:right="3"/>
              <w:rPr>
                <w:sz w:val="18"/>
              </w:rPr>
            </w:pPr>
            <w:r>
              <w:rPr>
                <w:sz w:val="18"/>
              </w:rPr>
              <w:t>Quad 12’x12’ RCB</w:t>
            </w:r>
          </w:p>
        </w:tc>
        <w:tc>
          <w:tcPr>
            <w:tcW w:w="1661" w:type="dxa"/>
          </w:tcPr>
          <w:p w14:paraId="527D2B7F" w14:textId="77777777" w:rsidR="002B543B" w:rsidRPr="000364CB" w:rsidRDefault="002B543B" w:rsidP="00C5066D">
            <w:pPr>
              <w:pStyle w:val="TableParagraph"/>
              <w:ind w:left="36"/>
              <w:rPr>
                <w:sz w:val="18"/>
              </w:rPr>
            </w:pPr>
            <w:r w:rsidRPr="000364CB">
              <w:rPr>
                <w:sz w:val="18"/>
              </w:rPr>
              <w:t>-</w:t>
            </w:r>
          </w:p>
        </w:tc>
        <w:tc>
          <w:tcPr>
            <w:tcW w:w="1660" w:type="dxa"/>
          </w:tcPr>
          <w:p w14:paraId="26FA94E9" w14:textId="77777777" w:rsidR="002B543B" w:rsidRDefault="002B543B" w:rsidP="00C5066D">
            <w:pPr>
              <w:pStyle w:val="TableParagraph"/>
              <w:ind w:left="36"/>
              <w:rPr>
                <w:sz w:val="18"/>
              </w:rPr>
            </w:pPr>
            <w:r>
              <w:rPr>
                <w:sz w:val="18"/>
              </w:rPr>
              <w:t>-</w:t>
            </w:r>
          </w:p>
        </w:tc>
      </w:tr>
      <w:tr w:rsidR="002B543B" w14:paraId="66346CD3" w14:textId="77777777" w:rsidTr="00C5066D">
        <w:trPr>
          <w:trHeight w:val="344"/>
        </w:trPr>
        <w:tc>
          <w:tcPr>
            <w:tcW w:w="4144" w:type="dxa"/>
            <w:gridSpan w:val="2"/>
          </w:tcPr>
          <w:p w14:paraId="136C6A15" w14:textId="77777777" w:rsidR="002B543B" w:rsidRDefault="002B543B" w:rsidP="00C5066D">
            <w:pPr>
              <w:pStyle w:val="TableParagraph"/>
              <w:spacing w:before="56"/>
              <w:ind w:left="35"/>
              <w:jc w:val="left"/>
              <w:rPr>
                <w:sz w:val="18"/>
              </w:rPr>
            </w:pPr>
            <w:r>
              <w:rPr>
                <w:sz w:val="18"/>
              </w:rPr>
              <w:t>NUMBER</w:t>
            </w:r>
            <w:r>
              <w:rPr>
                <w:spacing w:val="-7"/>
                <w:sz w:val="18"/>
              </w:rPr>
              <w:t xml:space="preserve"> </w:t>
            </w:r>
            <w:r>
              <w:rPr>
                <w:sz w:val="18"/>
              </w:rPr>
              <w:t>OF</w:t>
            </w:r>
            <w:r>
              <w:rPr>
                <w:spacing w:val="-5"/>
                <w:sz w:val="18"/>
              </w:rPr>
              <w:t xml:space="preserve"> </w:t>
            </w:r>
            <w:r>
              <w:rPr>
                <w:sz w:val="18"/>
              </w:rPr>
              <w:t>SPANS,</w:t>
            </w:r>
            <w:r>
              <w:rPr>
                <w:spacing w:val="-6"/>
                <w:sz w:val="18"/>
              </w:rPr>
              <w:t xml:space="preserve"> </w:t>
            </w:r>
            <w:r>
              <w:rPr>
                <w:sz w:val="18"/>
              </w:rPr>
              <w:t>BARRELS,</w:t>
            </w:r>
            <w:r>
              <w:rPr>
                <w:spacing w:val="-6"/>
                <w:sz w:val="18"/>
              </w:rPr>
              <w:t xml:space="preserve"> </w:t>
            </w:r>
            <w:r>
              <w:rPr>
                <w:spacing w:val="-4"/>
                <w:sz w:val="18"/>
              </w:rPr>
              <w:t>ETC.</w:t>
            </w:r>
          </w:p>
        </w:tc>
        <w:tc>
          <w:tcPr>
            <w:tcW w:w="1661" w:type="dxa"/>
          </w:tcPr>
          <w:p w14:paraId="412E667E" w14:textId="77777777" w:rsidR="002B543B" w:rsidRDefault="002B543B" w:rsidP="00C5066D">
            <w:pPr>
              <w:pStyle w:val="TableParagraph"/>
              <w:ind w:right="2"/>
              <w:rPr>
                <w:sz w:val="18"/>
              </w:rPr>
            </w:pPr>
            <w:r>
              <w:rPr>
                <w:sz w:val="18"/>
              </w:rPr>
              <w:t>2</w:t>
            </w:r>
          </w:p>
        </w:tc>
        <w:tc>
          <w:tcPr>
            <w:tcW w:w="1661" w:type="dxa"/>
          </w:tcPr>
          <w:p w14:paraId="2C1ED8D3" w14:textId="77777777" w:rsidR="002B543B" w:rsidRDefault="002B543B" w:rsidP="00C5066D">
            <w:pPr>
              <w:pStyle w:val="TableParagraph"/>
              <w:ind w:right="1"/>
              <w:rPr>
                <w:sz w:val="18"/>
              </w:rPr>
            </w:pPr>
            <w:r>
              <w:rPr>
                <w:sz w:val="18"/>
              </w:rPr>
              <w:t>4</w:t>
            </w:r>
          </w:p>
        </w:tc>
        <w:tc>
          <w:tcPr>
            <w:tcW w:w="1661" w:type="dxa"/>
          </w:tcPr>
          <w:p w14:paraId="3670E374" w14:textId="77777777" w:rsidR="002B543B" w:rsidRDefault="002B543B" w:rsidP="00C5066D">
            <w:pPr>
              <w:pStyle w:val="TableParagraph"/>
              <w:ind w:right="2"/>
              <w:rPr>
                <w:sz w:val="18"/>
              </w:rPr>
            </w:pPr>
            <w:r>
              <w:rPr>
                <w:sz w:val="18"/>
              </w:rPr>
              <w:t>-</w:t>
            </w:r>
          </w:p>
        </w:tc>
        <w:tc>
          <w:tcPr>
            <w:tcW w:w="1660" w:type="dxa"/>
          </w:tcPr>
          <w:p w14:paraId="23D2B9F3" w14:textId="77777777" w:rsidR="002B543B" w:rsidRDefault="002B543B" w:rsidP="00C5066D">
            <w:pPr>
              <w:pStyle w:val="TableParagraph"/>
              <w:ind w:left="36"/>
              <w:rPr>
                <w:sz w:val="18"/>
              </w:rPr>
            </w:pPr>
            <w:r>
              <w:rPr>
                <w:sz w:val="18"/>
              </w:rPr>
              <w:t>-</w:t>
            </w:r>
          </w:p>
        </w:tc>
      </w:tr>
      <w:tr w:rsidR="002B543B" w14:paraId="44A902CA" w14:textId="77777777" w:rsidTr="00C5066D">
        <w:trPr>
          <w:trHeight w:val="344"/>
        </w:trPr>
        <w:tc>
          <w:tcPr>
            <w:tcW w:w="4144" w:type="dxa"/>
            <w:gridSpan w:val="2"/>
          </w:tcPr>
          <w:p w14:paraId="043FDAC9" w14:textId="77777777" w:rsidR="002B543B" w:rsidRDefault="002B543B" w:rsidP="00C5066D">
            <w:pPr>
              <w:pStyle w:val="TableParagraph"/>
              <w:spacing w:before="56"/>
              <w:ind w:left="35"/>
              <w:jc w:val="left"/>
              <w:rPr>
                <w:sz w:val="18"/>
              </w:rPr>
            </w:pPr>
            <w:r>
              <w:rPr>
                <w:sz w:val="18"/>
              </w:rPr>
              <w:t>OVERALL</w:t>
            </w:r>
            <w:r>
              <w:rPr>
                <w:spacing w:val="-9"/>
                <w:sz w:val="18"/>
              </w:rPr>
              <w:t xml:space="preserve"> </w:t>
            </w:r>
            <w:r>
              <w:rPr>
                <w:spacing w:val="-2"/>
                <w:sz w:val="18"/>
              </w:rPr>
              <w:t>LENGTH</w:t>
            </w:r>
          </w:p>
        </w:tc>
        <w:tc>
          <w:tcPr>
            <w:tcW w:w="1661" w:type="dxa"/>
          </w:tcPr>
          <w:p w14:paraId="20B8F55D" w14:textId="77777777" w:rsidR="002B543B" w:rsidRDefault="002B543B" w:rsidP="00C5066D">
            <w:pPr>
              <w:pStyle w:val="TableParagraph"/>
              <w:ind w:right="1"/>
              <w:rPr>
                <w:sz w:val="18"/>
              </w:rPr>
            </w:pPr>
            <w:r>
              <w:rPr>
                <w:sz w:val="18"/>
              </w:rPr>
              <w:t>65</w:t>
            </w:r>
          </w:p>
        </w:tc>
        <w:tc>
          <w:tcPr>
            <w:tcW w:w="1661" w:type="dxa"/>
          </w:tcPr>
          <w:p w14:paraId="72A9A7EE" w14:textId="77777777" w:rsidR="002B543B" w:rsidRDefault="002B543B" w:rsidP="00C5066D">
            <w:pPr>
              <w:pStyle w:val="TableParagraph"/>
              <w:ind w:right="1"/>
              <w:rPr>
                <w:sz w:val="18"/>
              </w:rPr>
            </w:pPr>
            <w:r>
              <w:rPr>
                <w:sz w:val="18"/>
              </w:rPr>
              <w:t>72</w:t>
            </w:r>
          </w:p>
        </w:tc>
        <w:tc>
          <w:tcPr>
            <w:tcW w:w="1661" w:type="dxa"/>
          </w:tcPr>
          <w:p w14:paraId="719C49AC" w14:textId="77777777" w:rsidR="002B543B" w:rsidRDefault="002B543B" w:rsidP="00C5066D">
            <w:pPr>
              <w:pStyle w:val="TableParagraph"/>
              <w:ind w:right="1"/>
              <w:rPr>
                <w:sz w:val="18"/>
              </w:rPr>
            </w:pPr>
            <w:r>
              <w:rPr>
                <w:sz w:val="18"/>
              </w:rPr>
              <w:t>-</w:t>
            </w:r>
          </w:p>
        </w:tc>
        <w:tc>
          <w:tcPr>
            <w:tcW w:w="1660" w:type="dxa"/>
          </w:tcPr>
          <w:p w14:paraId="13C34133" w14:textId="77777777" w:rsidR="002B543B" w:rsidRDefault="002B543B" w:rsidP="00C5066D">
            <w:pPr>
              <w:pStyle w:val="TableParagraph"/>
              <w:ind w:left="36"/>
              <w:rPr>
                <w:sz w:val="18"/>
              </w:rPr>
            </w:pPr>
            <w:r>
              <w:rPr>
                <w:sz w:val="18"/>
              </w:rPr>
              <w:t>-</w:t>
            </w:r>
          </w:p>
        </w:tc>
      </w:tr>
      <w:tr w:rsidR="002B543B" w14:paraId="33D2E1C4" w14:textId="77777777" w:rsidTr="00C5066D">
        <w:trPr>
          <w:trHeight w:val="344"/>
        </w:trPr>
        <w:tc>
          <w:tcPr>
            <w:tcW w:w="4144" w:type="dxa"/>
            <w:gridSpan w:val="2"/>
          </w:tcPr>
          <w:p w14:paraId="22DCE13E" w14:textId="77777777" w:rsidR="002B543B" w:rsidRDefault="002B543B" w:rsidP="00C5066D">
            <w:pPr>
              <w:pStyle w:val="TableParagraph"/>
              <w:spacing w:before="75"/>
              <w:ind w:left="35"/>
              <w:jc w:val="left"/>
              <w:rPr>
                <w:sz w:val="18"/>
              </w:rPr>
            </w:pPr>
            <w:r>
              <w:rPr>
                <w:sz w:val="18"/>
              </w:rPr>
              <w:t>TOTAL</w:t>
            </w:r>
            <w:r>
              <w:rPr>
                <w:spacing w:val="3"/>
                <w:sz w:val="18"/>
              </w:rPr>
              <w:t xml:space="preserve"> </w:t>
            </w:r>
            <w:r>
              <w:rPr>
                <w:sz w:val="18"/>
              </w:rPr>
              <w:t>WATERWAY AREA</w:t>
            </w:r>
            <w:r>
              <w:rPr>
                <w:spacing w:val="3"/>
                <w:sz w:val="18"/>
              </w:rPr>
              <w:t xml:space="preserve"> </w:t>
            </w:r>
            <w:r>
              <w:rPr>
                <w:spacing w:val="-4"/>
                <w:sz w:val="18"/>
              </w:rPr>
              <w:t>(FT</w:t>
            </w:r>
            <w:r>
              <w:rPr>
                <w:spacing w:val="-4"/>
                <w:sz w:val="18"/>
                <w:vertAlign w:val="superscript"/>
              </w:rPr>
              <w:t>2</w:t>
            </w:r>
            <w:r>
              <w:rPr>
                <w:spacing w:val="-4"/>
                <w:sz w:val="18"/>
              </w:rPr>
              <w:t>)</w:t>
            </w:r>
          </w:p>
        </w:tc>
        <w:tc>
          <w:tcPr>
            <w:tcW w:w="1661" w:type="dxa"/>
          </w:tcPr>
          <w:p w14:paraId="0EB9C38B" w14:textId="77777777" w:rsidR="002B543B" w:rsidRDefault="002B543B" w:rsidP="00C5066D">
            <w:pPr>
              <w:pStyle w:val="TableParagraph"/>
              <w:ind w:right="1"/>
              <w:rPr>
                <w:sz w:val="18"/>
              </w:rPr>
            </w:pPr>
            <w:r>
              <w:rPr>
                <w:sz w:val="18"/>
              </w:rPr>
              <w:t>514</w:t>
            </w:r>
          </w:p>
        </w:tc>
        <w:tc>
          <w:tcPr>
            <w:tcW w:w="1661" w:type="dxa"/>
          </w:tcPr>
          <w:p w14:paraId="078F71EF" w14:textId="77777777" w:rsidR="002B543B" w:rsidRDefault="002B543B" w:rsidP="00C5066D">
            <w:pPr>
              <w:pStyle w:val="TableParagraph"/>
              <w:ind w:right="1"/>
              <w:rPr>
                <w:sz w:val="18"/>
              </w:rPr>
            </w:pPr>
            <w:r>
              <w:rPr>
                <w:sz w:val="18"/>
              </w:rPr>
              <w:t>576</w:t>
            </w:r>
          </w:p>
        </w:tc>
        <w:tc>
          <w:tcPr>
            <w:tcW w:w="1661" w:type="dxa"/>
          </w:tcPr>
          <w:p w14:paraId="25128769" w14:textId="77777777" w:rsidR="002B543B" w:rsidRDefault="002B543B" w:rsidP="00C5066D">
            <w:pPr>
              <w:pStyle w:val="TableParagraph"/>
              <w:ind w:right="1"/>
              <w:rPr>
                <w:sz w:val="18"/>
              </w:rPr>
            </w:pPr>
            <w:r>
              <w:rPr>
                <w:sz w:val="18"/>
              </w:rPr>
              <w:t>-</w:t>
            </w:r>
          </w:p>
        </w:tc>
        <w:tc>
          <w:tcPr>
            <w:tcW w:w="1660" w:type="dxa"/>
          </w:tcPr>
          <w:p w14:paraId="52E199B7" w14:textId="77777777" w:rsidR="002B543B" w:rsidRDefault="002B543B" w:rsidP="00C5066D">
            <w:pPr>
              <w:pStyle w:val="TableParagraph"/>
              <w:ind w:left="36"/>
              <w:rPr>
                <w:sz w:val="18"/>
              </w:rPr>
            </w:pPr>
            <w:r>
              <w:rPr>
                <w:sz w:val="18"/>
              </w:rPr>
              <w:t>-</w:t>
            </w:r>
          </w:p>
        </w:tc>
      </w:tr>
      <w:tr w:rsidR="002B543B" w14:paraId="0CBC7452" w14:textId="77777777" w:rsidTr="00C5066D">
        <w:trPr>
          <w:trHeight w:val="344"/>
        </w:trPr>
        <w:tc>
          <w:tcPr>
            <w:tcW w:w="4144" w:type="dxa"/>
            <w:gridSpan w:val="2"/>
          </w:tcPr>
          <w:p w14:paraId="3C2BDF57" w14:textId="77777777" w:rsidR="002B543B" w:rsidRDefault="002B543B" w:rsidP="00C5066D">
            <w:pPr>
              <w:pStyle w:val="TableParagraph"/>
              <w:spacing w:before="56"/>
              <w:ind w:left="35"/>
              <w:jc w:val="left"/>
              <w:rPr>
                <w:sz w:val="18"/>
              </w:rPr>
            </w:pPr>
            <w:r>
              <w:rPr>
                <w:sz w:val="18"/>
              </w:rPr>
              <w:t>CLEARANCE</w:t>
            </w:r>
            <w:r>
              <w:rPr>
                <w:spacing w:val="-11"/>
                <w:sz w:val="18"/>
              </w:rPr>
              <w:t xml:space="preserve"> </w:t>
            </w:r>
            <w:r>
              <w:rPr>
                <w:spacing w:val="-2"/>
                <w:sz w:val="18"/>
              </w:rPr>
              <w:t>ELEVATION</w:t>
            </w:r>
          </w:p>
        </w:tc>
        <w:tc>
          <w:tcPr>
            <w:tcW w:w="1661" w:type="dxa"/>
          </w:tcPr>
          <w:p w14:paraId="7A23DCDA" w14:textId="77777777" w:rsidR="002B543B" w:rsidRDefault="002B543B" w:rsidP="00C5066D">
            <w:pPr>
              <w:pStyle w:val="TableParagraph"/>
              <w:ind w:right="5"/>
              <w:rPr>
                <w:sz w:val="18"/>
              </w:rPr>
            </w:pPr>
            <w:r>
              <w:rPr>
                <w:sz w:val="18"/>
              </w:rPr>
              <w:t>1631.0</w:t>
            </w:r>
          </w:p>
        </w:tc>
        <w:tc>
          <w:tcPr>
            <w:tcW w:w="1661" w:type="dxa"/>
          </w:tcPr>
          <w:p w14:paraId="4CDC85A4" w14:textId="77777777" w:rsidR="002B543B" w:rsidRDefault="002B543B" w:rsidP="00C5066D">
            <w:pPr>
              <w:pStyle w:val="TableParagraph"/>
              <w:ind w:right="5"/>
              <w:rPr>
                <w:sz w:val="18"/>
              </w:rPr>
            </w:pPr>
            <w:r>
              <w:rPr>
                <w:sz w:val="18"/>
              </w:rPr>
              <w:t>1630.5</w:t>
            </w:r>
          </w:p>
        </w:tc>
        <w:tc>
          <w:tcPr>
            <w:tcW w:w="1661" w:type="dxa"/>
          </w:tcPr>
          <w:p w14:paraId="42FFB487" w14:textId="77777777" w:rsidR="002B543B" w:rsidRDefault="002B543B" w:rsidP="00C5066D">
            <w:pPr>
              <w:pStyle w:val="TableParagraph"/>
              <w:ind w:right="5"/>
              <w:rPr>
                <w:sz w:val="18"/>
              </w:rPr>
            </w:pPr>
            <w:r>
              <w:rPr>
                <w:sz w:val="18"/>
              </w:rPr>
              <w:t>-</w:t>
            </w:r>
          </w:p>
        </w:tc>
        <w:tc>
          <w:tcPr>
            <w:tcW w:w="1660" w:type="dxa"/>
          </w:tcPr>
          <w:p w14:paraId="66BD719D" w14:textId="77777777" w:rsidR="002B543B" w:rsidRDefault="002B543B" w:rsidP="00C5066D">
            <w:pPr>
              <w:pStyle w:val="TableParagraph"/>
              <w:ind w:left="36"/>
              <w:rPr>
                <w:sz w:val="18"/>
              </w:rPr>
            </w:pPr>
            <w:r>
              <w:rPr>
                <w:sz w:val="18"/>
              </w:rPr>
              <w:t>-</w:t>
            </w:r>
          </w:p>
        </w:tc>
      </w:tr>
      <w:tr w:rsidR="002B543B" w14:paraId="71DB3046" w14:textId="77777777" w:rsidTr="00C5066D">
        <w:trPr>
          <w:trHeight w:val="344"/>
        </w:trPr>
        <w:tc>
          <w:tcPr>
            <w:tcW w:w="4144" w:type="dxa"/>
            <w:gridSpan w:val="2"/>
          </w:tcPr>
          <w:p w14:paraId="34C730ED" w14:textId="77777777" w:rsidR="002B543B" w:rsidRDefault="002B543B" w:rsidP="00C5066D">
            <w:pPr>
              <w:pStyle w:val="TableParagraph"/>
              <w:spacing w:before="56"/>
              <w:ind w:left="35"/>
              <w:jc w:val="left"/>
              <w:rPr>
                <w:sz w:val="18"/>
              </w:rPr>
            </w:pPr>
            <w:r>
              <w:rPr>
                <w:sz w:val="18"/>
              </w:rPr>
              <w:t>ROADWAY</w:t>
            </w:r>
            <w:r>
              <w:rPr>
                <w:spacing w:val="-3"/>
                <w:sz w:val="18"/>
              </w:rPr>
              <w:t xml:space="preserve"> </w:t>
            </w:r>
            <w:r>
              <w:rPr>
                <w:sz w:val="18"/>
              </w:rPr>
              <w:t>OVERTOPPING</w:t>
            </w:r>
            <w:r>
              <w:rPr>
                <w:spacing w:val="1"/>
                <w:sz w:val="18"/>
              </w:rPr>
              <w:t xml:space="preserve"> </w:t>
            </w:r>
            <w:r>
              <w:rPr>
                <w:spacing w:val="-2"/>
                <w:sz w:val="18"/>
              </w:rPr>
              <w:t>ELEVATION</w:t>
            </w:r>
          </w:p>
        </w:tc>
        <w:tc>
          <w:tcPr>
            <w:tcW w:w="1661" w:type="dxa"/>
          </w:tcPr>
          <w:p w14:paraId="58ACC458" w14:textId="77777777" w:rsidR="002B543B" w:rsidRDefault="002B543B" w:rsidP="00C5066D">
            <w:pPr>
              <w:pStyle w:val="TableParagraph"/>
              <w:ind w:right="5"/>
              <w:rPr>
                <w:sz w:val="18"/>
              </w:rPr>
            </w:pPr>
            <w:r>
              <w:rPr>
                <w:sz w:val="18"/>
              </w:rPr>
              <w:t>1633.6</w:t>
            </w:r>
          </w:p>
        </w:tc>
        <w:tc>
          <w:tcPr>
            <w:tcW w:w="1661" w:type="dxa"/>
          </w:tcPr>
          <w:p w14:paraId="76F55269" w14:textId="77777777" w:rsidR="002B543B" w:rsidRDefault="002B543B" w:rsidP="00C5066D">
            <w:pPr>
              <w:pStyle w:val="TableParagraph"/>
              <w:ind w:right="5"/>
              <w:rPr>
                <w:sz w:val="18"/>
              </w:rPr>
            </w:pPr>
            <w:r>
              <w:rPr>
                <w:sz w:val="18"/>
              </w:rPr>
              <w:t>1634.5</w:t>
            </w:r>
          </w:p>
        </w:tc>
        <w:tc>
          <w:tcPr>
            <w:tcW w:w="1661" w:type="dxa"/>
          </w:tcPr>
          <w:p w14:paraId="3C677C4F" w14:textId="77777777" w:rsidR="002B543B" w:rsidRDefault="002B543B" w:rsidP="00C5066D">
            <w:pPr>
              <w:pStyle w:val="TableParagraph"/>
              <w:ind w:right="5"/>
              <w:rPr>
                <w:sz w:val="18"/>
              </w:rPr>
            </w:pPr>
            <w:r>
              <w:rPr>
                <w:sz w:val="18"/>
              </w:rPr>
              <w:t>-</w:t>
            </w:r>
          </w:p>
        </w:tc>
        <w:tc>
          <w:tcPr>
            <w:tcW w:w="1660" w:type="dxa"/>
          </w:tcPr>
          <w:p w14:paraId="6918A768" w14:textId="77777777" w:rsidR="002B543B" w:rsidRDefault="002B543B" w:rsidP="00C5066D">
            <w:pPr>
              <w:pStyle w:val="TableParagraph"/>
              <w:ind w:left="36"/>
              <w:rPr>
                <w:sz w:val="18"/>
              </w:rPr>
            </w:pPr>
            <w:r>
              <w:rPr>
                <w:sz w:val="18"/>
              </w:rPr>
              <w:t>-</w:t>
            </w:r>
          </w:p>
        </w:tc>
      </w:tr>
      <w:tr w:rsidR="002B543B" w14:paraId="5A77632D" w14:textId="77777777" w:rsidTr="00C5066D">
        <w:trPr>
          <w:trHeight w:val="652"/>
        </w:trPr>
        <w:tc>
          <w:tcPr>
            <w:tcW w:w="10787" w:type="dxa"/>
            <w:gridSpan w:val="6"/>
            <w:tcBorders>
              <w:left w:val="nil"/>
              <w:bottom w:val="nil"/>
              <w:right w:val="nil"/>
            </w:tcBorders>
          </w:tcPr>
          <w:p w14:paraId="00D7D210" w14:textId="77777777" w:rsidR="002B543B" w:rsidRDefault="002B543B" w:rsidP="00C5066D">
            <w:pPr>
              <w:pStyle w:val="TableParagraph"/>
              <w:spacing w:before="159"/>
              <w:ind w:left="0"/>
              <w:jc w:val="left"/>
              <w:rPr>
                <w:rFonts w:ascii="Times New Roman"/>
                <w:sz w:val="18"/>
              </w:rPr>
            </w:pPr>
          </w:p>
          <w:p w14:paraId="72A26130" w14:textId="77777777" w:rsidR="002B543B" w:rsidRDefault="002B543B" w:rsidP="00C5066D">
            <w:pPr>
              <w:pStyle w:val="TableParagraph"/>
              <w:spacing w:before="0"/>
              <w:ind w:left="45"/>
              <w:jc w:val="left"/>
              <w:rPr>
                <w:b/>
                <w:sz w:val="18"/>
              </w:rPr>
            </w:pPr>
            <w:r>
              <w:rPr>
                <w:b/>
                <w:spacing w:val="-2"/>
                <w:sz w:val="18"/>
              </w:rPr>
              <w:t>Hydraulic</w:t>
            </w:r>
            <w:r>
              <w:rPr>
                <w:b/>
                <w:spacing w:val="1"/>
                <w:sz w:val="18"/>
              </w:rPr>
              <w:t xml:space="preserve"> </w:t>
            </w:r>
            <w:r>
              <w:rPr>
                <w:b/>
                <w:spacing w:val="-2"/>
                <w:sz w:val="18"/>
              </w:rPr>
              <w:t>Comparison</w:t>
            </w:r>
          </w:p>
        </w:tc>
      </w:tr>
      <w:tr w:rsidR="002B543B" w14:paraId="15A1265C" w14:textId="77777777" w:rsidTr="00C5066D">
        <w:trPr>
          <w:trHeight w:val="344"/>
        </w:trPr>
        <w:tc>
          <w:tcPr>
            <w:tcW w:w="4144" w:type="dxa"/>
            <w:gridSpan w:val="2"/>
          </w:tcPr>
          <w:p w14:paraId="31249A94" w14:textId="77777777" w:rsidR="002B543B" w:rsidRDefault="002B543B" w:rsidP="00C5066D">
            <w:pPr>
              <w:pStyle w:val="TableParagraph"/>
              <w:spacing w:before="56"/>
              <w:ind w:left="1272"/>
              <w:jc w:val="left"/>
              <w:rPr>
                <w:sz w:val="18"/>
              </w:rPr>
            </w:pPr>
            <w:r>
              <w:rPr>
                <w:sz w:val="18"/>
              </w:rPr>
              <w:t>25-Year</w:t>
            </w:r>
            <w:r>
              <w:rPr>
                <w:spacing w:val="-6"/>
                <w:sz w:val="18"/>
              </w:rPr>
              <w:t xml:space="preserve"> </w:t>
            </w:r>
            <w:r>
              <w:rPr>
                <w:spacing w:val="-2"/>
                <w:sz w:val="18"/>
              </w:rPr>
              <w:t>Frequency</w:t>
            </w:r>
          </w:p>
        </w:tc>
        <w:tc>
          <w:tcPr>
            <w:tcW w:w="1661" w:type="dxa"/>
          </w:tcPr>
          <w:p w14:paraId="644AE273" w14:textId="77777777" w:rsidR="002B543B" w:rsidRDefault="002B543B" w:rsidP="00C5066D">
            <w:pPr>
              <w:pStyle w:val="TableParagraph"/>
              <w:ind w:right="2"/>
              <w:rPr>
                <w:sz w:val="18"/>
              </w:rPr>
            </w:pPr>
            <w:r>
              <w:rPr>
                <w:sz w:val="18"/>
              </w:rPr>
              <w:t>Q</w:t>
            </w:r>
            <w:r>
              <w:rPr>
                <w:spacing w:val="-4"/>
                <w:sz w:val="18"/>
              </w:rPr>
              <w:t xml:space="preserve"> </w:t>
            </w:r>
            <w:r>
              <w:rPr>
                <w:sz w:val="18"/>
              </w:rPr>
              <w:t>=</w:t>
            </w:r>
            <w:r>
              <w:rPr>
                <w:spacing w:val="-1"/>
                <w:sz w:val="18"/>
              </w:rPr>
              <w:t xml:space="preserve"> </w:t>
            </w:r>
            <w:r>
              <w:rPr>
                <w:sz w:val="18"/>
              </w:rPr>
              <w:t>1835.9</w:t>
            </w:r>
            <w:r>
              <w:rPr>
                <w:spacing w:val="-1"/>
                <w:sz w:val="18"/>
              </w:rPr>
              <w:t xml:space="preserve"> </w:t>
            </w:r>
            <w:r>
              <w:rPr>
                <w:spacing w:val="-5"/>
                <w:sz w:val="18"/>
              </w:rPr>
              <w:t>CFS</w:t>
            </w:r>
          </w:p>
        </w:tc>
        <w:tc>
          <w:tcPr>
            <w:tcW w:w="4982" w:type="dxa"/>
            <w:gridSpan w:val="3"/>
            <w:tcBorders>
              <w:top w:val="nil"/>
              <w:right w:val="nil"/>
            </w:tcBorders>
          </w:tcPr>
          <w:p w14:paraId="27DE48F2" w14:textId="77777777" w:rsidR="002B543B" w:rsidRDefault="002B543B" w:rsidP="00C5066D">
            <w:pPr>
              <w:pStyle w:val="TableParagraph"/>
              <w:spacing w:before="0"/>
              <w:ind w:left="0"/>
              <w:jc w:val="left"/>
              <w:rPr>
                <w:rFonts w:ascii="Times New Roman"/>
                <w:sz w:val="16"/>
              </w:rPr>
            </w:pPr>
          </w:p>
        </w:tc>
      </w:tr>
      <w:tr w:rsidR="002B543B" w14:paraId="678E2760" w14:textId="77777777" w:rsidTr="00C5066D">
        <w:trPr>
          <w:trHeight w:val="344"/>
        </w:trPr>
        <w:tc>
          <w:tcPr>
            <w:tcW w:w="4144" w:type="dxa"/>
            <w:gridSpan w:val="2"/>
          </w:tcPr>
          <w:p w14:paraId="624964F9" w14:textId="77777777" w:rsidR="002B543B" w:rsidRDefault="002B543B" w:rsidP="00C5066D">
            <w:pPr>
              <w:pStyle w:val="TableParagraph"/>
              <w:spacing w:before="59"/>
              <w:ind w:left="36"/>
              <w:rPr>
                <w:b/>
                <w:sz w:val="18"/>
              </w:rPr>
            </w:pPr>
            <w:r>
              <w:rPr>
                <w:b/>
                <w:spacing w:val="-4"/>
                <w:sz w:val="18"/>
              </w:rPr>
              <w:t>ITEM</w:t>
            </w:r>
          </w:p>
        </w:tc>
        <w:tc>
          <w:tcPr>
            <w:tcW w:w="1661" w:type="dxa"/>
          </w:tcPr>
          <w:p w14:paraId="34B37E39" w14:textId="77777777" w:rsidR="002B543B" w:rsidRDefault="002B543B" w:rsidP="00C5066D">
            <w:pPr>
              <w:pStyle w:val="TableParagraph"/>
              <w:spacing w:before="68"/>
              <w:rPr>
                <w:b/>
                <w:sz w:val="18"/>
              </w:rPr>
            </w:pPr>
            <w:r>
              <w:rPr>
                <w:b/>
                <w:spacing w:val="-2"/>
                <w:sz w:val="18"/>
              </w:rPr>
              <w:t>EXISTING</w:t>
            </w:r>
          </w:p>
        </w:tc>
        <w:tc>
          <w:tcPr>
            <w:tcW w:w="1661" w:type="dxa"/>
          </w:tcPr>
          <w:p w14:paraId="64FE1B69" w14:textId="77777777" w:rsidR="002B543B" w:rsidRDefault="002B543B" w:rsidP="00C5066D">
            <w:pPr>
              <w:pStyle w:val="TableParagraph"/>
              <w:spacing w:before="68"/>
              <w:ind w:right="5"/>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1</w:t>
            </w:r>
          </w:p>
        </w:tc>
        <w:tc>
          <w:tcPr>
            <w:tcW w:w="1661" w:type="dxa"/>
          </w:tcPr>
          <w:p w14:paraId="036E68A9" w14:textId="77777777" w:rsidR="002B543B" w:rsidRDefault="002B543B" w:rsidP="00C5066D">
            <w:pPr>
              <w:pStyle w:val="TableParagraph"/>
              <w:spacing w:before="68"/>
              <w:ind w:right="4"/>
              <w:rPr>
                <w:b/>
                <w:sz w:val="18"/>
              </w:rPr>
            </w:pPr>
            <w:r>
              <w:rPr>
                <w:b/>
                <w:sz w:val="18"/>
              </w:rPr>
              <w:t>ALT.</w:t>
            </w:r>
            <w:r>
              <w:rPr>
                <w:b/>
                <w:spacing w:val="-7"/>
                <w:sz w:val="18"/>
              </w:rPr>
              <w:t xml:space="preserve"> </w:t>
            </w:r>
            <w:r>
              <w:rPr>
                <w:b/>
                <w:sz w:val="18"/>
              </w:rPr>
              <w:t>NUMBER</w:t>
            </w:r>
            <w:r>
              <w:rPr>
                <w:b/>
                <w:spacing w:val="-7"/>
                <w:sz w:val="18"/>
              </w:rPr>
              <w:t xml:space="preserve"> </w:t>
            </w:r>
            <w:r>
              <w:rPr>
                <w:b/>
                <w:spacing w:val="-5"/>
                <w:sz w:val="18"/>
              </w:rPr>
              <w:t>1B</w:t>
            </w:r>
          </w:p>
        </w:tc>
        <w:tc>
          <w:tcPr>
            <w:tcW w:w="1660" w:type="dxa"/>
          </w:tcPr>
          <w:p w14:paraId="3DB1C2E2" w14:textId="77777777" w:rsidR="002B543B" w:rsidRDefault="002B543B" w:rsidP="00C5066D">
            <w:pPr>
              <w:pStyle w:val="TableParagraph"/>
              <w:spacing w:before="68"/>
              <w:ind w:left="36" w:right="1"/>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3</w:t>
            </w:r>
          </w:p>
        </w:tc>
      </w:tr>
      <w:tr w:rsidR="002B543B" w14:paraId="0510E302" w14:textId="77777777" w:rsidTr="00C5066D">
        <w:trPr>
          <w:trHeight w:val="344"/>
        </w:trPr>
        <w:tc>
          <w:tcPr>
            <w:tcW w:w="4144" w:type="dxa"/>
            <w:gridSpan w:val="2"/>
          </w:tcPr>
          <w:p w14:paraId="53896E75" w14:textId="77777777" w:rsidR="002B543B" w:rsidRDefault="002B543B" w:rsidP="00C5066D">
            <w:pPr>
              <w:pStyle w:val="TableParagraph"/>
              <w:spacing w:before="56"/>
              <w:ind w:left="35"/>
              <w:jc w:val="left"/>
              <w:rPr>
                <w:sz w:val="18"/>
              </w:rPr>
            </w:pPr>
            <w:r>
              <w:rPr>
                <w:sz w:val="18"/>
              </w:rPr>
              <w:t>DISCHARGE</w:t>
            </w:r>
            <w:r>
              <w:rPr>
                <w:spacing w:val="-12"/>
                <w:sz w:val="18"/>
              </w:rPr>
              <w:t xml:space="preserve"> </w:t>
            </w:r>
            <w:r>
              <w:rPr>
                <w:sz w:val="18"/>
              </w:rPr>
              <w:t>THROUGH</w:t>
            </w:r>
            <w:r>
              <w:rPr>
                <w:spacing w:val="-11"/>
                <w:sz w:val="18"/>
              </w:rPr>
              <w:t xml:space="preserve"> </w:t>
            </w:r>
            <w:r>
              <w:rPr>
                <w:sz w:val="18"/>
              </w:rPr>
              <w:t>STRUCTURE</w:t>
            </w:r>
            <w:r>
              <w:rPr>
                <w:spacing w:val="-11"/>
                <w:sz w:val="18"/>
              </w:rPr>
              <w:t xml:space="preserve"> </w:t>
            </w:r>
            <w:r>
              <w:rPr>
                <w:spacing w:val="-2"/>
                <w:sz w:val="18"/>
              </w:rPr>
              <w:t>(CFS)</w:t>
            </w:r>
          </w:p>
        </w:tc>
        <w:tc>
          <w:tcPr>
            <w:tcW w:w="1661" w:type="dxa"/>
          </w:tcPr>
          <w:p w14:paraId="5A5F5D83" w14:textId="77777777" w:rsidR="002B543B" w:rsidRDefault="002B543B" w:rsidP="00C5066D">
            <w:pPr>
              <w:pStyle w:val="TableParagraph"/>
              <w:ind w:right="5"/>
              <w:rPr>
                <w:sz w:val="18"/>
              </w:rPr>
            </w:pPr>
            <w:r>
              <w:rPr>
                <w:sz w:val="18"/>
              </w:rPr>
              <w:t>1835.9</w:t>
            </w:r>
          </w:p>
        </w:tc>
        <w:tc>
          <w:tcPr>
            <w:tcW w:w="1661" w:type="dxa"/>
          </w:tcPr>
          <w:p w14:paraId="179350B8" w14:textId="77777777" w:rsidR="002B543B" w:rsidRDefault="002B543B" w:rsidP="00C5066D">
            <w:pPr>
              <w:pStyle w:val="TableParagraph"/>
              <w:ind w:right="5"/>
              <w:rPr>
                <w:sz w:val="18"/>
              </w:rPr>
            </w:pPr>
            <w:r>
              <w:rPr>
                <w:sz w:val="18"/>
              </w:rPr>
              <w:t>1835.9</w:t>
            </w:r>
          </w:p>
        </w:tc>
        <w:tc>
          <w:tcPr>
            <w:tcW w:w="1661" w:type="dxa"/>
          </w:tcPr>
          <w:p w14:paraId="098C6C6D" w14:textId="77777777" w:rsidR="002B543B" w:rsidRDefault="002B543B" w:rsidP="00C5066D">
            <w:pPr>
              <w:pStyle w:val="TableParagraph"/>
              <w:ind w:right="5"/>
              <w:rPr>
                <w:sz w:val="18"/>
              </w:rPr>
            </w:pPr>
            <w:r>
              <w:rPr>
                <w:sz w:val="18"/>
              </w:rPr>
              <w:t>-</w:t>
            </w:r>
          </w:p>
        </w:tc>
        <w:tc>
          <w:tcPr>
            <w:tcW w:w="1660" w:type="dxa"/>
          </w:tcPr>
          <w:p w14:paraId="6B28534F" w14:textId="77777777" w:rsidR="002B543B" w:rsidRDefault="002B543B" w:rsidP="00C5066D">
            <w:pPr>
              <w:pStyle w:val="TableParagraph"/>
              <w:ind w:left="36"/>
              <w:rPr>
                <w:sz w:val="18"/>
              </w:rPr>
            </w:pPr>
            <w:r>
              <w:rPr>
                <w:sz w:val="18"/>
              </w:rPr>
              <w:t>-</w:t>
            </w:r>
          </w:p>
        </w:tc>
      </w:tr>
      <w:tr w:rsidR="002B543B" w14:paraId="6249ACC2" w14:textId="77777777" w:rsidTr="00C5066D">
        <w:trPr>
          <w:trHeight w:val="344"/>
        </w:trPr>
        <w:tc>
          <w:tcPr>
            <w:tcW w:w="4144" w:type="dxa"/>
            <w:gridSpan w:val="2"/>
          </w:tcPr>
          <w:p w14:paraId="73E16704" w14:textId="77777777" w:rsidR="002B543B" w:rsidRDefault="002B543B" w:rsidP="00C5066D">
            <w:pPr>
              <w:pStyle w:val="TableParagraph"/>
              <w:spacing w:before="56"/>
              <w:ind w:left="35"/>
              <w:jc w:val="left"/>
              <w:rPr>
                <w:sz w:val="18"/>
              </w:rPr>
            </w:pPr>
            <w:r>
              <w:rPr>
                <w:sz w:val="18"/>
              </w:rPr>
              <w:t>DISCHARGE</w:t>
            </w:r>
            <w:r>
              <w:rPr>
                <w:spacing w:val="-6"/>
                <w:sz w:val="18"/>
              </w:rPr>
              <w:t xml:space="preserve"> </w:t>
            </w:r>
            <w:r>
              <w:rPr>
                <w:sz w:val="18"/>
              </w:rPr>
              <w:t>OVER</w:t>
            </w:r>
            <w:r>
              <w:rPr>
                <w:spacing w:val="-6"/>
                <w:sz w:val="18"/>
              </w:rPr>
              <w:t xml:space="preserve"> </w:t>
            </w:r>
            <w:r>
              <w:rPr>
                <w:sz w:val="18"/>
              </w:rPr>
              <w:t>ROADWAY</w:t>
            </w:r>
            <w:r>
              <w:rPr>
                <w:spacing w:val="-8"/>
                <w:sz w:val="18"/>
              </w:rPr>
              <w:t xml:space="preserve"> </w:t>
            </w:r>
            <w:r>
              <w:rPr>
                <w:spacing w:val="-2"/>
                <w:sz w:val="18"/>
              </w:rPr>
              <w:t>(CFS)</w:t>
            </w:r>
          </w:p>
        </w:tc>
        <w:tc>
          <w:tcPr>
            <w:tcW w:w="1661" w:type="dxa"/>
          </w:tcPr>
          <w:p w14:paraId="2939F380" w14:textId="77777777" w:rsidR="002B543B" w:rsidRDefault="002B543B" w:rsidP="00C5066D">
            <w:pPr>
              <w:pStyle w:val="TableParagraph"/>
              <w:ind w:right="2"/>
              <w:rPr>
                <w:sz w:val="18"/>
              </w:rPr>
            </w:pPr>
            <w:r>
              <w:rPr>
                <w:sz w:val="18"/>
              </w:rPr>
              <w:t>0</w:t>
            </w:r>
          </w:p>
        </w:tc>
        <w:tc>
          <w:tcPr>
            <w:tcW w:w="1661" w:type="dxa"/>
          </w:tcPr>
          <w:p w14:paraId="2F3F3078" w14:textId="77777777" w:rsidR="002B543B" w:rsidRDefault="002B543B" w:rsidP="00C5066D">
            <w:pPr>
              <w:pStyle w:val="TableParagraph"/>
              <w:ind w:right="1"/>
              <w:rPr>
                <w:sz w:val="18"/>
              </w:rPr>
            </w:pPr>
            <w:r>
              <w:rPr>
                <w:sz w:val="18"/>
              </w:rPr>
              <w:t>0</w:t>
            </w:r>
          </w:p>
        </w:tc>
        <w:tc>
          <w:tcPr>
            <w:tcW w:w="1661" w:type="dxa"/>
          </w:tcPr>
          <w:p w14:paraId="26334390" w14:textId="77777777" w:rsidR="002B543B" w:rsidRDefault="002B543B" w:rsidP="00C5066D">
            <w:pPr>
              <w:pStyle w:val="TableParagraph"/>
              <w:ind w:right="2"/>
              <w:rPr>
                <w:sz w:val="18"/>
              </w:rPr>
            </w:pPr>
            <w:r>
              <w:rPr>
                <w:sz w:val="18"/>
              </w:rPr>
              <w:t>-</w:t>
            </w:r>
          </w:p>
        </w:tc>
        <w:tc>
          <w:tcPr>
            <w:tcW w:w="1660" w:type="dxa"/>
          </w:tcPr>
          <w:p w14:paraId="17B3A83B" w14:textId="77777777" w:rsidR="002B543B" w:rsidRDefault="002B543B" w:rsidP="00C5066D">
            <w:pPr>
              <w:pStyle w:val="TableParagraph"/>
              <w:ind w:left="36"/>
              <w:rPr>
                <w:sz w:val="18"/>
              </w:rPr>
            </w:pPr>
            <w:r>
              <w:rPr>
                <w:sz w:val="18"/>
              </w:rPr>
              <w:t>-</w:t>
            </w:r>
          </w:p>
        </w:tc>
      </w:tr>
      <w:tr w:rsidR="002B543B" w14:paraId="6A63A649" w14:textId="77777777" w:rsidTr="00C5066D">
        <w:trPr>
          <w:trHeight w:val="344"/>
        </w:trPr>
        <w:tc>
          <w:tcPr>
            <w:tcW w:w="4144" w:type="dxa"/>
            <w:gridSpan w:val="2"/>
          </w:tcPr>
          <w:p w14:paraId="3F7579B3" w14:textId="77777777" w:rsidR="002B543B" w:rsidRDefault="002B543B" w:rsidP="00C5066D">
            <w:pPr>
              <w:pStyle w:val="TableParagraph"/>
              <w:spacing w:before="56"/>
              <w:ind w:left="35"/>
              <w:jc w:val="left"/>
              <w:rPr>
                <w:sz w:val="18"/>
              </w:rPr>
            </w:pPr>
            <w:r>
              <w:rPr>
                <w:sz w:val="18"/>
              </w:rPr>
              <w:t>UPSTREAM</w:t>
            </w:r>
            <w:r>
              <w:rPr>
                <w:spacing w:val="-9"/>
                <w:sz w:val="18"/>
              </w:rPr>
              <w:t xml:space="preserve"> </w:t>
            </w:r>
            <w:r>
              <w:rPr>
                <w:spacing w:val="-4"/>
                <w:sz w:val="18"/>
              </w:rPr>
              <w:t>STAGE</w:t>
            </w:r>
          </w:p>
        </w:tc>
        <w:tc>
          <w:tcPr>
            <w:tcW w:w="1661" w:type="dxa"/>
          </w:tcPr>
          <w:p w14:paraId="18CA9F19" w14:textId="77777777" w:rsidR="002B543B" w:rsidRDefault="002B543B" w:rsidP="00C5066D">
            <w:pPr>
              <w:pStyle w:val="TableParagraph"/>
              <w:ind w:right="5"/>
              <w:rPr>
                <w:sz w:val="18"/>
              </w:rPr>
            </w:pPr>
            <w:r>
              <w:rPr>
                <w:sz w:val="18"/>
              </w:rPr>
              <w:t>1627.6</w:t>
            </w:r>
          </w:p>
        </w:tc>
        <w:tc>
          <w:tcPr>
            <w:tcW w:w="1661" w:type="dxa"/>
          </w:tcPr>
          <w:p w14:paraId="3046381B" w14:textId="77777777" w:rsidR="002B543B" w:rsidRDefault="002B543B" w:rsidP="00C5066D">
            <w:pPr>
              <w:pStyle w:val="TableParagraph"/>
              <w:ind w:right="5"/>
              <w:rPr>
                <w:sz w:val="18"/>
              </w:rPr>
            </w:pPr>
            <w:r>
              <w:rPr>
                <w:sz w:val="18"/>
              </w:rPr>
              <w:t>1627.1</w:t>
            </w:r>
          </w:p>
        </w:tc>
        <w:tc>
          <w:tcPr>
            <w:tcW w:w="1661" w:type="dxa"/>
          </w:tcPr>
          <w:p w14:paraId="10E33C3A" w14:textId="77777777" w:rsidR="002B543B" w:rsidRDefault="002B543B" w:rsidP="00C5066D">
            <w:pPr>
              <w:pStyle w:val="TableParagraph"/>
              <w:ind w:right="5"/>
              <w:rPr>
                <w:sz w:val="18"/>
              </w:rPr>
            </w:pPr>
            <w:r>
              <w:rPr>
                <w:sz w:val="18"/>
              </w:rPr>
              <w:t>-</w:t>
            </w:r>
          </w:p>
        </w:tc>
        <w:tc>
          <w:tcPr>
            <w:tcW w:w="1660" w:type="dxa"/>
          </w:tcPr>
          <w:p w14:paraId="788A3D6E" w14:textId="77777777" w:rsidR="002B543B" w:rsidRDefault="002B543B" w:rsidP="00C5066D">
            <w:pPr>
              <w:pStyle w:val="TableParagraph"/>
              <w:ind w:left="36"/>
              <w:rPr>
                <w:sz w:val="18"/>
              </w:rPr>
            </w:pPr>
            <w:r>
              <w:rPr>
                <w:sz w:val="18"/>
              </w:rPr>
              <w:t>-</w:t>
            </w:r>
          </w:p>
        </w:tc>
      </w:tr>
      <w:tr w:rsidR="002B543B" w14:paraId="01DF5B3E" w14:textId="77777777" w:rsidTr="00C5066D">
        <w:trPr>
          <w:trHeight w:val="344"/>
        </w:trPr>
        <w:tc>
          <w:tcPr>
            <w:tcW w:w="4144" w:type="dxa"/>
            <w:gridSpan w:val="2"/>
          </w:tcPr>
          <w:p w14:paraId="0BEF2C25" w14:textId="77777777" w:rsidR="002B543B" w:rsidRDefault="002B543B" w:rsidP="00C5066D">
            <w:pPr>
              <w:pStyle w:val="TableParagraph"/>
              <w:spacing w:before="56"/>
              <w:ind w:left="35"/>
              <w:jc w:val="left"/>
              <w:rPr>
                <w:sz w:val="18"/>
              </w:rPr>
            </w:pPr>
            <w:r>
              <w:rPr>
                <w:sz w:val="18"/>
              </w:rPr>
              <w:t>DOWNSTREAM</w:t>
            </w:r>
            <w:r>
              <w:rPr>
                <w:spacing w:val="-2"/>
                <w:sz w:val="18"/>
              </w:rPr>
              <w:t xml:space="preserve"> </w:t>
            </w:r>
            <w:r>
              <w:rPr>
                <w:spacing w:val="-4"/>
                <w:sz w:val="18"/>
              </w:rPr>
              <w:t>STAGE</w:t>
            </w:r>
          </w:p>
        </w:tc>
        <w:tc>
          <w:tcPr>
            <w:tcW w:w="1661" w:type="dxa"/>
          </w:tcPr>
          <w:p w14:paraId="717D30F3" w14:textId="77777777" w:rsidR="002B543B" w:rsidRDefault="002B543B" w:rsidP="00C5066D">
            <w:pPr>
              <w:pStyle w:val="TableParagraph"/>
              <w:ind w:right="5"/>
              <w:rPr>
                <w:sz w:val="18"/>
              </w:rPr>
            </w:pPr>
            <w:r>
              <w:rPr>
                <w:sz w:val="18"/>
              </w:rPr>
              <w:t>1626.6</w:t>
            </w:r>
          </w:p>
        </w:tc>
        <w:tc>
          <w:tcPr>
            <w:tcW w:w="1661" w:type="dxa"/>
          </w:tcPr>
          <w:p w14:paraId="6ACBCC3E" w14:textId="77777777" w:rsidR="002B543B" w:rsidRDefault="002B543B" w:rsidP="00C5066D">
            <w:pPr>
              <w:pStyle w:val="TableParagraph"/>
              <w:ind w:right="5"/>
              <w:rPr>
                <w:sz w:val="18"/>
              </w:rPr>
            </w:pPr>
            <w:r>
              <w:rPr>
                <w:sz w:val="18"/>
              </w:rPr>
              <w:t>1626.6</w:t>
            </w:r>
          </w:p>
        </w:tc>
        <w:tc>
          <w:tcPr>
            <w:tcW w:w="1661" w:type="dxa"/>
          </w:tcPr>
          <w:p w14:paraId="27674B01" w14:textId="77777777" w:rsidR="002B543B" w:rsidRDefault="002B543B" w:rsidP="00C5066D">
            <w:pPr>
              <w:pStyle w:val="TableParagraph"/>
              <w:ind w:right="5"/>
              <w:rPr>
                <w:sz w:val="18"/>
              </w:rPr>
            </w:pPr>
            <w:r>
              <w:rPr>
                <w:sz w:val="18"/>
              </w:rPr>
              <w:t>-</w:t>
            </w:r>
          </w:p>
        </w:tc>
        <w:tc>
          <w:tcPr>
            <w:tcW w:w="1660" w:type="dxa"/>
          </w:tcPr>
          <w:p w14:paraId="40B52F2B" w14:textId="77777777" w:rsidR="002B543B" w:rsidRDefault="002B543B" w:rsidP="00C5066D">
            <w:pPr>
              <w:pStyle w:val="TableParagraph"/>
              <w:ind w:left="36"/>
              <w:rPr>
                <w:sz w:val="18"/>
              </w:rPr>
            </w:pPr>
            <w:r>
              <w:rPr>
                <w:sz w:val="18"/>
              </w:rPr>
              <w:t>-</w:t>
            </w:r>
          </w:p>
        </w:tc>
      </w:tr>
      <w:tr w:rsidR="002B543B" w14:paraId="2C4BC379" w14:textId="77777777" w:rsidTr="00C5066D">
        <w:trPr>
          <w:trHeight w:val="344"/>
        </w:trPr>
        <w:tc>
          <w:tcPr>
            <w:tcW w:w="4144" w:type="dxa"/>
            <w:gridSpan w:val="2"/>
          </w:tcPr>
          <w:p w14:paraId="70BC0C19" w14:textId="77777777" w:rsidR="002B543B" w:rsidRDefault="002B543B" w:rsidP="00C5066D">
            <w:pPr>
              <w:pStyle w:val="TableParagraph"/>
              <w:spacing w:before="56"/>
              <w:ind w:left="35"/>
              <w:jc w:val="left"/>
              <w:rPr>
                <w:sz w:val="18"/>
              </w:rPr>
            </w:pPr>
            <w:r>
              <w:rPr>
                <w:sz w:val="18"/>
              </w:rPr>
              <w:t>AVG.</w:t>
            </w:r>
            <w:r>
              <w:rPr>
                <w:spacing w:val="-7"/>
                <w:sz w:val="18"/>
              </w:rPr>
              <w:t xml:space="preserve"> </w:t>
            </w:r>
            <w:r>
              <w:rPr>
                <w:sz w:val="18"/>
              </w:rPr>
              <w:t>VEL.</w:t>
            </w:r>
            <w:r>
              <w:rPr>
                <w:spacing w:val="-6"/>
                <w:sz w:val="18"/>
              </w:rPr>
              <w:t xml:space="preserve"> </w:t>
            </w:r>
            <w:r>
              <w:rPr>
                <w:sz w:val="18"/>
              </w:rPr>
              <w:t>THROUGH</w:t>
            </w:r>
            <w:r>
              <w:rPr>
                <w:spacing w:val="-7"/>
                <w:sz w:val="18"/>
              </w:rPr>
              <w:t xml:space="preserve"> </w:t>
            </w:r>
            <w:r>
              <w:rPr>
                <w:sz w:val="18"/>
              </w:rPr>
              <w:t>STRUCTURE</w:t>
            </w:r>
            <w:r>
              <w:rPr>
                <w:spacing w:val="-6"/>
                <w:sz w:val="18"/>
              </w:rPr>
              <w:t xml:space="preserve"> </w:t>
            </w:r>
            <w:r>
              <w:rPr>
                <w:spacing w:val="-2"/>
                <w:sz w:val="18"/>
              </w:rPr>
              <w:t>(FT/SEC)</w:t>
            </w:r>
          </w:p>
        </w:tc>
        <w:tc>
          <w:tcPr>
            <w:tcW w:w="1661" w:type="dxa"/>
          </w:tcPr>
          <w:p w14:paraId="79290C39" w14:textId="77777777" w:rsidR="002B543B" w:rsidRDefault="002B543B" w:rsidP="00C5066D">
            <w:pPr>
              <w:pStyle w:val="TableParagraph"/>
              <w:ind w:right="5"/>
              <w:rPr>
                <w:sz w:val="18"/>
              </w:rPr>
            </w:pPr>
            <w:r>
              <w:rPr>
                <w:sz w:val="18"/>
              </w:rPr>
              <w:t>7.7</w:t>
            </w:r>
          </w:p>
        </w:tc>
        <w:tc>
          <w:tcPr>
            <w:tcW w:w="1661" w:type="dxa"/>
          </w:tcPr>
          <w:p w14:paraId="36C6E244" w14:textId="77777777" w:rsidR="002B543B" w:rsidRDefault="002B543B" w:rsidP="00C5066D">
            <w:pPr>
              <w:pStyle w:val="TableParagraph"/>
              <w:ind w:right="4"/>
              <w:rPr>
                <w:sz w:val="18"/>
              </w:rPr>
            </w:pPr>
            <w:r>
              <w:rPr>
                <w:sz w:val="18"/>
              </w:rPr>
              <w:t>5.7</w:t>
            </w:r>
          </w:p>
        </w:tc>
        <w:tc>
          <w:tcPr>
            <w:tcW w:w="1661" w:type="dxa"/>
          </w:tcPr>
          <w:p w14:paraId="06E3126A" w14:textId="77777777" w:rsidR="002B543B" w:rsidRDefault="002B543B" w:rsidP="00C5066D">
            <w:pPr>
              <w:pStyle w:val="TableParagraph"/>
              <w:ind w:right="5"/>
              <w:rPr>
                <w:sz w:val="18"/>
              </w:rPr>
            </w:pPr>
            <w:r>
              <w:rPr>
                <w:sz w:val="18"/>
              </w:rPr>
              <w:t>-</w:t>
            </w:r>
          </w:p>
        </w:tc>
        <w:tc>
          <w:tcPr>
            <w:tcW w:w="1660" w:type="dxa"/>
          </w:tcPr>
          <w:p w14:paraId="50461977" w14:textId="77777777" w:rsidR="002B543B" w:rsidRDefault="002B543B" w:rsidP="00C5066D">
            <w:pPr>
              <w:pStyle w:val="TableParagraph"/>
              <w:ind w:left="36"/>
              <w:rPr>
                <w:sz w:val="18"/>
              </w:rPr>
            </w:pPr>
            <w:r>
              <w:rPr>
                <w:sz w:val="18"/>
              </w:rPr>
              <w:t>-</w:t>
            </w:r>
          </w:p>
        </w:tc>
      </w:tr>
      <w:tr w:rsidR="002B543B" w14:paraId="3D499E68" w14:textId="77777777" w:rsidTr="00C5066D">
        <w:trPr>
          <w:trHeight w:val="652"/>
        </w:trPr>
        <w:tc>
          <w:tcPr>
            <w:tcW w:w="10787" w:type="dxa"/>
            <w:gridSpan w:val="6"/>
            <w:tcBorders>
              <w:left w:val="nil"/>
              <w:bottom w:val="nil"/>
              <w:right w:val="nil"/>
            </w:tcBorders>
          </w:tcPr>
          <w:p w14:paraId="7196B93E" w14:textId="77777777" w:rsidR="002B543B" w:rsidRDefault="002B543B" w:rsidP="00C5066D">
            <w:pPr>
              <w:pStyle w:val="TableParagraph"/>
              <w:spacing w:before="159"/>
              <w:ind w:left="0"/>
              <w:jc w:val="left"/>
              <w:rPr>
                <w:rFonts w:ascii="Times New Roman"/>
                <w:sz w:val="18"/>
              </w:rPr>
            </w:pPr>
          </w:p>
          <w:p w14:paraId="3E4D79E2" w14:textId="77777777" w:rsidR="002B543B" w:rsidRDefault="002B543B" w:rsidP="00C5066D">
            <w:pPr>
              <w:pStyle w:val="TableParagraph"/>
              <w:spacing w:before="0"/>
              <w:ind w:left="45"/>
              <w:jc w:val="left"/>
              <w:rPr>
                <w:b/>
                <w:sz w:val="18"/>
              </w:rPr>
            </w:pPr>
            <w:r>
              <w:rPr>
                <w:b/>
                <w:spacing w:val="-2"/>
                <w:sz w:val="18"/>
              </w:rPr>
              <w:t>Hydraulic</w:t>
            </w:r>
            <w:r>
              <w:rPr>
                <w:b/>
                <w:spacing w:val="1"/>
                <w:sz w:val="18"/>
              </w:rPr>
              <w:t xml:space="preserve"> </w:t>
            </w:r>
            <w:r>
              <w:rPr>
                <w:b/>
                <w:spacing w:val="-2"/>
                <w:sz w:val="18"/>
              </w:rPr>
              <w:t>Comparison</w:t>
            </w:r>
          </w:p>
        </w:tc>
      </w:tr>
      <w:tr w:rsidR="002B543B" w14:paraId="76CC40DD" w14:textId="77777777" w:rsidTr="00C5066D">
        <w:trPr>
          <w:trHeight w:val="344"/>
        </w:trPr>
        <w:tc>
          <w:tcPr>
            <w:tcW w:w="4144" w:type="dxa"/>
            <w:gridSpan w:val="2"/>
          </w:tcPr>
          <w:p w14:paraId="4C4EC450" w14:textId="77777777" w:rsidR="002B543B" w:rsidRDefault="002B543B" w:rsidP="00C5066D">
            <w:pPr>
              <w:pStyle w:val="TableParagraph"/>
              <w:spacing w:before="56"/>
              <w:ind w:left="1221"/>
              <w:jc w:val="left"/>
              <w:rPr>
                <w:sz w:val="18"/>
              </w:rPr>
            </w:pPr>
            <w:r>
              <w:rPr>
                <w:sz w:val="18"/>
              </w:rPr>
              <w:t>100-Year</w:t>
            </w:r>
            <w:r>
              <w:rPr>
                <w:spacing w:val="-7"/>
                <w:sz w:val="18"/>
              </w:rPr>
              <w:t xml:space="preserve"> </w:t>
            </w:r>
            <w:r>
              <w:rPr>
                <w:spacing w:val="-2"/>
                <w:sz w:val="18"/>
              </w:rPr>
              <w:t>Frequency</w:t>
            </w:r>
          </w:p>
        </w:tc>
        <w:tc>
          <w:tcPr>
            <w:tcW w:w="1661" w:type="dxa"/>
          </w:tcPr>
          <w:p w14:paraId="04CE0450" w14:textId="77777777" w:rsidR="002B543B" w:rsidRDefault="002B543B" w:rsidP="00C5066D">
            <w:pPr>
              <w:pStyle w:val="TableParagraph"/>
              <w:ind w:right="2"/>
              <w:rPr>
                <w:sz w:val="18"/>
              </w:rPr>
            </w:pPr>
            <w:r>
              <w:rPr>
                <w:sz w:val="18"/>
              </w:rPr>
              <w:t>Q</w:t>
            </w:r>
            <w:r>
              <w:rPr>
                <w:spacing w:val="-4"/>
                <w:sz w:val="18"/>
              </w:rPr>
              <w:t xml:space="preserve"> </w:t>
            </w:r>
            <w:r>
              <w:rPr>
                <w:sz w:val="18"/>
              </w:rPr>
              <w:t>=</w:t>
            </w:r>
            <w:r>
              <w:rPr>
                <w:spacing w:val="-1"/>
                <w:sz w:val="18"/>
              </w:rPr>
              <w:t xml:space="preserve"> </w:t>
            </w:r>
            <w:r>
              <w:rPr>
                <w:sz w:val="18"/>
              </w:rPr>
              <w:t>2925.4</w:t>
            </w:r>
            <w:r>
              <w:rPr>
                <w:spacing w:val="-1"/>
                <w:sz w:val="18"/>
              </w:rPr>
              <w:t xml:space="preserve"> </w:t>
            </w:r>
            <w:r>
              <w:rPr>
                <w:spacing w:val="-5"/>
                <w:sz w:val="18"/>
              </w:rPr>
              <w:t>CFS</w:t>
            </w:r>
          </w:p>
        </w:tc>
        <w:tc>
          <w:tcPr>
            <w:tcW w:w="4982" w:type="dxa"/>
            <w:gridSpan w:val="3"/>
            <w:tcBorders>
              <w:top w:val="nil"/>
              <w:right w:val="nil"/>
            </w:tcBorders>
          </w:tcPr>
          <w:p w14:paraId="6E881CF8" w14:textId="77777777" w:rsidR="002B543B" w:rsidRDefault="002B543B" w:rsidP="00C5066D">
            <w:pPr>
              <w:pStyle w:val="TableParagraph"/>
              <w:spacing w:before="0"/>
              <w:ind w:left="0"/>
              <w:jc w:val="left"/>
              <w:rPr>
                <w:rFonts w:ascii="Times New Roman"/>
                <w:sz w:val="16"/>
              </w:rPr>
            </w:pPr>
          </w:p>
        </w:tc>
      </w:tr>
      <w:tr w:rsidR="002B543B" w14:paraId="7F39A3EA" w14:textId="77777777" w:rsidTr="00C5066D">
        <w:trPr>
          <w:trHeight w:val="344"/>
        </w:trPr>
        <w:tc>
          <w:tcPr>
            <w:tcW w:w="4144" w:type="dxa"/>
            <w:gridSpan w:val="2"/>
          </w:tcPr>
          <w:p w14:paraId="14E15859" w14:textId="77777777" w:rsidR="002B543B" w:rsidRDefault="002B543B" w:rsidP="00C5066D">
            <w:pPr>
              <w:pStyle w:val="TableParagraph"/>
              <w:spacing w:before="59"/>
              <w:ind w:left="36"/>
              <w:rPr>
                <w:b/>
                <w:sz w:val="18"/>
              </w:rPr>
            </w:pPr>
            <w:r>
              <w:rPr>
                <w:b/>
                <w:spacing w:val="-4"/>
                <w:sz w:val="18"/>
              </w:rPr>
              <w:t>ITEM</w:t>
            </w:r>
          </w:p>
        </w:tc>
        <w:tc>
          <w:tcPr>
            <w:tcW w:w="1661" w:type="dxa"/>
          </w:tcPr>
          <w:p w14:paraId="2406FDC4" w14:textId="77777777" w:rsidR="002B543B" w:rsidRDefault="002B543B" w:rsidP="00C5066D">
            <w:pPr>
              <w:pStyle w:val="TableParagraph"/>
              <w:spacing w:before="68"/>
              <w:rPr>
                <w:b/>
                <w:sz w:val="18"/>
              </w:rPr>
            </w:pPr>
            <w:r>
              <w:rPr>
                <w:b/>
                <w:spacing w:val="-2"/>
                <w:sz w:val="18"/>
              </w:rPr>
              <w:t>EXISTING</w:t>
            </w:r>
          </w:p>
        </w:tc>
        <w:tc>
          <w:tcPr>
            <w:tcW w:w="1661" w:type="dxa"/>
          </w:tcPr>
          <w:p w14:paraId="3B41FADB" w14:textId="77777777" w:rsidR="002B543B" w:rsidRDefault="002B543B" w:rsidP="00C5066D">
            <w:pPr>
              <w:pStyle w:val="TableParagraph"/>
              <w:spacing w:before="68"/>
              <w:ind w:right="5"/>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1</w:t>
            </w:r>
          </w:p>
        </w:tc>
        <w:tc>
          <w:tcPr>
            <w:tcW w:w="1661" w:type="dxa"/>
          </w:tcPr>
          <w:p w14:paraId="6D41754E" w14:textId="77777777" w:rsidR="002B543B" w:rsidRDefault="002B543B" w:rsidP="00C5066D">
            <w:pPr>
              <w:pStyle w:val="TableParagraph"/>
              <w:spacing w:before="68"/>
              <w:ind w:right="4"/>
              <w:rPr>
                <w:b/>
                <w:sz w:val="18"/>
              </w:rPr>
            </w:pPr>
            <w:r>
              <w:rPr>
                <w:b/>
                <w:sz w:val="18"/>
              </w:rPr>
              <w:t>ALT.</w:t>
            </w:r>
            <w:r>
              <w:rPr>
                <w:b/>
                <w:spacing w:val="-7"/>
                <w:sz w:val="18"/>
              </w:rPr>
              <w:t xml:space="preserve"> </w:t>
            </w:r>
            <w:r>
              <w:rPr>
                <w:b/>
                <w:sz w:val="18"/>
              </w:rPr>
              <w:t>NUMBER</w:t>
            </w:r>
            <w:r>
              <w:rPr>
                <w:b/>
                <w:spacing w:val="-7"/>
                <w:sz w:val="18"/>
              </w:rPr>
              <w:t xml:space="preserve"> </w:t>
            </w:r>
            <w:r>
              <w:rPr>
                <w:b/>
                <w:spacing w:val="-5"/>
                <w:sz w:val="18"/>
              </w:rPr>
              <w:t>1B</w:t>
            </w:r>
          </w:p>
        </w:tc>
        <w:tc>
          <w:tcPr>
            <w:tcW w:w="1660" w:type="dxa"/>
          </w:tcPr>
          <w:p w14:paraId="033E11B3" w14:textId="77777777" w:rsidR="002B543B" w:rsidRDefault="002B543B" w:rsidP="00C5066D">
            <w:pPr>
              <w:pStyle w:val="TableParagraph"/>
              <w:spacing w:before="68"/>
              <w:ind w:left="36" w:right="1"/>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3</w:t>
            </w:r>
          </w:p>
        </w:tc>
      </w:tr>
      <w:tr w:rsidR="002B543B" w14:paraId="00FA5D5F" w14:textId="77777777" w:rsidTr="00C5066D">
        <w:trPr>
          <w:trHeight w:val="344"/>
        </w:trPr>
        <w:tc>
          <w:tcPr>
            <w:tcW w:w="4144" w:type="dxa"/>
            <w:gridSpan w:val="2"/>
          </w:tcPr>
          <w:p w14:paraId="6152486F" w14:textId="77777777" w:rsidR="002B543B" w:rsidRDefault="002B543B" w:rsidP="00C5066D">
            <w:pPr>
              <w:pStyle w:val="TableParagraph"/>
              <w:spacing w:before="56"/>
              <w:ind w:left="35"/>
              <w:jc w:val="left"/>
              <w:rPr>
                <w:sz w:val="18"/>
              </w:rPr>
            </w:pPr>
            <w:r>
              <w:rPr>
                <w:sz w:val="18"/>
              </w:rPr>
              <w:t>DISCHARGE</w:t>
            </w:r>
            <w:r>
              <w:rPr>
                <w:spacing w:val="-12"/>
                <w:sz w:val="18"/>
              </w:rPr>
              <w:t xml:space="preserve"> </w:t>
            </w:r>
            <w:r>
              <w:rPr>
                <w:sz w:val="18"/>
              </w:rPr>
              <w:t>THROUGH</w:t>
            </w:r>
            <w:r>
              <w:rPr>
                <w:spacing w:val="-11"/>
                <w:sz w:val="18"/>
              </w:rPr>
              <w:t xml:space="preserve"> </w:t>
            </w:r>
            <w:r>
              <w:rPr>
                <w:sz w:val="18"/>
              </w:rPr>
              <w:t>STRUCTURE</w:t>
            </w:r>
            <w:r>
              <w:rPr>
                <w:spacing w:val="-11"/>
                <w:sz w:val="18"/>
              </w:rPr>
              <w:t xml:space="preserve"> </w:t>
            </w:r>
            <w:r>
              <w:rPr>
                <w:spacing w:val="-2"/>
                <w:sz w:val="18"/>
              </w:rPr>
              <w:t>(CFS)</w:t>
            </w:r>
          </w:p>
        </w:tc>
        <w:tc>
          <w:tcPr>
            <w:tcW w:w="1661" w:type="dxa"/>
          </w:tcPr>
          <w:p w14:paraId="2CB1C7FB" w14:textId="77777777" w:rsidR="002B543B" w:rsidRDefault="002B543B" w:rsidP="00C5066D">
            <w:pPr>
              <w:pStyle w:val="TableParagraph"/>
              <w:ind w:right="5"/>
              <w:rPr>
                <w:sz w:val="18"/>
              </w:rPr>
            </w:pPr>
            <w:r>
              <w:rPr>
                <w:sz w:val="18"/>
              </w:rPr>
              <w:t>2925.4</w:t>
            </w:r>
          </w:p>
        </w:tc>
        <w:tc>
          <w:tcPr>
            <w:tcW w:w="1661" w:type="dxa"/>
          </w:tcPr>
          <w:p w14:paraId="3B51B31D" w14:textId="77777777" w:rsidR="002B543B" w:rsidRDefault="002B543B" w:rsidP="00C5066D">
            <w:pPr>
              <w:pStyle w:val="TableParagraph"/>
              <w:ind w:right="5"/>
              <w:rPr>
                <w:sz w:val="18"/>
              </w:rPr>
            </w:pPr>
            <w:r>
              <w:rPr>
                <w:sz w:val="18"/>
              </w:rPr>
              <w:t>2925.4</w:t>
            </w:r>
          </w:p>
        </w:tc>
        <w:tc>
          <w:tcPr>
            <w:tcW w:w="1661" w:type="dxa"/>
          </w:tcPr>
          <w:p w14:paraId="48512B96" w14:textId="77777777" w:rsidR="002B543B" w:rsidRDefault="002B543B" w:rsidP="00C5066D">
            <w:pPr>
              <w:pStyle w:val="TableParagraph"/>
              <w:ind w:right="5"/>
              <w:rPr>
                <w:sz w:val="18"/>
              </w:rPr>
            </w:pPr>
            <w:r>
              <w:rPr>
                <w:sz w:val="18"/>
              </w:rPr>
              <w:t>-</w:t>
            </w:r>
          </w:p>
        </w:tc>
        <w:tc>
          <w:tcPr>
            <w:tcW w:w="1660" w:type="dxa"/>
          </w:tcPr>
          <w:p w14:paraId="6D020157" w14:textId="77777777" w:rsidR="002B543B" w:rsidRDefault="002B543B" w:rsidP="00C5066D">
            <w:pPr>
              <w:pStyle w:val="TableParagraph"/>
              <w:ind w:left="36"/>
              <w:rPr>
                <w:sz w:val="18"/>
              </w:rPr>
            </w:pPr>
            <w:r>
              <w:rPr>
                <w:sz w:val="18"/>
              </w:rPr>
              <w:t>-</w:t>
            </w:r>
          </w:p>
        </w:tc>
      </w:tr>
      <w:tr w:rsidR="002B543B" w14:paraId="2935A7DE" w14:textId="77777777" w:rsidTr="00C5066D">
        <w:trPr>
          <w:trHeight w:val="344"/>
        </w:trPr>
        <w:tc>
          <w:tcPr>
            <w:tcW w:w="4144" w:type="dxa"/>
            <w:gridSpan w:val="2"/>
          </w:tcPr>
          <w:p w14:paraId="1FDCB53E" w14:textId="77777777" w:rsidR="002B543B" w:rsidRDefault="002B543B" w:rsidP="00C5066D">
            <w:pPr>
              <w:pStyle w:val="TableParagraph"/>
              <w:spacing w:before="56"/>
              <w:ind w:left="35"/>
              <w:jc w:val="left"/>
              <w:rPr>
                <w:sz w:val="18"/>
              </w:rPr>
            </w:pPr>
            <w:r>
              <w:rPr>
                <w:sz w:val="18"/>
              </w:rPr>
              <w:t>DISCHARGE</w:t>
            </w:r>
            <w:r>
              <w:rPr>
                <w:spacing w:val="-6"/>
                <w:sz w:val="18"/>
              </w:rPr>
              <w:t xml:space="preserve"> </w:t>
            </w:r>
            <w:r>
              <w:rPr>
                <w:sz w:val="18"/>
              </w:rPr>
              <w:t>OVER</w:t>
            </w:r>
            <w:r>
              <w:rPr>
                <w:spacing w:val="-6"/>
                <w:sz w:val="18"/>
              </w:rPr>
              <w:t xml:space="preserve"> </w:t>
            </w:r>
            <w:r>
              <w:rPr>
                <w:sz w:val="18"/>
              </w:rPr>
              <w:t>ROADWAY</w:t>
            </w:r>
            <w:r>
              <w:rPr>
                <w:spacing w:val="-8"/>
                <w:sz w:val="18"/>
              </w:rPr>
              <w:t xml:space="preserve"> </w:t>
            </w:r>
            <w:r>
              <w:rPr>
                <w:spacing w:val="-2"/>
                <w:sz w:val="18"/>
              </w:rPr>
              <w:t>(CFS)</w:t>
            </w:r>
          </w:p>
        </w:tc>
        <w:tc>
          <w:tcPr>
            <w:tcW w:w="1661" w:type="dxa"/>
          </w:tcPr>
          <w:p w14:paraId="7121DA0C" w14:textId="77777777" w:rsidR="002B543B" w:rsidRDefault="002B543B" w:rsidP="00C5066D">
            <w:pPr>
              <w:pStyle w:val="TableParagraph"/>
              <w:ind w:right="2"/>
              <w:rPr>
                <w:sz w:val="18"/>
              </w:rPr>
            </w:pPr>
            <w:r>
              <w:rPr>
                <w:sz w:val="18"/>
              </w:rPr>
              <w:t>0</w:t>
            </w:r>
          </w:p>
        </w:tc>
        <w:tc>
          <w:tcPr>
            <w:tcW w:w="1661" w:type="dxa"/>
          </w:tcPr>
          <w:p w14:paraId="3AB6F17D" w14:textId="77777777" w:rsidR="002B543B" w:rsidRDefault="002B543B" w:rsidP="00C5066D">
            <w:pPr>
              <w:pStyle w:val="TableParagraph"/>
              <w:ind w:right="1"/>
              <w:rPr>
                <w:sz w:val="18"/>
              </w:rPr>
            </w:pPr>
            <w:r>
              <w:rPr>
                <w:sz w:val="18"/>
              </w:rPr>
              <w:t>0</w:t>
            </w:r>
          </w:p>
        </w:tc>
        <w:tc>
          <w:tcPr>
            <w:tcW w:w="1661" w:type="dxa"/>
          </w:tcPr>
          <w:p w14:paraId="175B12AB" w14:textId="77777777" w:rsidR="002B543B" w:rsidRDefault="002B543B" w:rsidP="00C5066D">
            <w:pPr>
              <w:pStyle w:val="TableParagraph"/>
              <w:ind w:right="2"/>
              <w:rPr>
                <w:sz w:val="18"/>
              </w:rPr>
            </w:pPr>
            <w:r>
              <w:rPr>
                <w:sz w:val="18"/>
              </w:rPr>
              <w:t>-</w:t>
            </w:r>
          </w:p>
        </w:tc>
        <w:tc>
          <w:tcPr>
            <w:tcW w:w="1660" w:type="dxa"/>
          </w:tcPr>
          <w:p w14:paraId="1BE7DDD3" w14:textId="77777777" w:rsidR="002B543B" w:rsidRDefault="002B543B" w:rsidP="00C5066D">
            <w:pPr>
              <w:pStyle w:val="TableParagraph"/>
              <w:ind w:left="36"/>
              <w:rPr>
                <w:sz w:val="18"/>
              </w:rPr>
            </w:pPr>
            <w:r>
              <w:rPr>
                <w:sz w:val="18"/>
              </w:rPr>
              <w:t>-</w:t>
            </w:r>
          </w:p>
        </w:tc>
      </w:tr>
      <w:tr w:rsidR="002B543B" w14:paraId="600698B9" w14:textId="77777777" w:rsidTr="00C5066D">
        <w:trPr>
          <w:trHeight w:val="344"/>
        </w:trPr>
        <w:tc>
          <w:tcPr>
            <w:tcW w:w="4144" w:type="dxa"/>
            <w:gridSpan w:val="2"/>
          </w:tcPr>
          <w:p w14:paraId="0A75BCAE" w14:textId="77777777" w:rsidR="002B543B" w:rsidRDefault="002B543B" w:rsidP="00C5066D">
            <w:pPr>
              <w:pStyle w:val="TableParagraph"/>
              <w:spacing w:before="56"/>
              <w:ind w:left="35"/>
              <w:jc w:val="left"/>
              <w:rPr>
                <w:sz w:val="18"/>
              </w:rPr>
            </w:pPr>
            <w:r>
              <w:rPr>
                <w:sz w:val="18"/>
              </w:rPr>
              <w:t>UPSTREAM</w:t>
            </w:r>
            <w:r>
              <w:rPr>
                <w:spacing w:val="-9"/>
                <w:sz w:val="18"/>
              </w:rPr>
              <w:t xml:space="preserve"> </w:t>
            </w:r>
            <w:r>
              <w:rPr>
                <w:spacing w:val="-4"/>
                <w:sz w:val="18"/>
              </w:rPr>
              <w:t>STAGE</w:t>
            </w:r>
          </w:p>
        </w:tc>
        <w:tc>
          <w:tcPr>
            <w:tcW w:w="1661" w:type="dxa"/>
          </w:tcPr>
          <w:p w14:paraId="61D40832" w14:textId="77777777" w:rsidR="002B543B" w:rsidRDefault="002B543B" w:rsidP="00C5066D">
            <w:pPr>
              <w:pStyle w:val="TableParagraph"/>
              <w:ind w:right="5"/>
              <w:rPr>
                <w:sz w:val="18"/>
              </w:rPr>
            </w:pPr>
            <w:r>
              <w:rPr>
                <w:sz w:val="18"/>
              </w:rPr>
              <w:t>1629.4</w:t>
            </w:r>
          </w:p>
        </w:tc>
        <w:tc>
          <w:tcPr>
            <w:tcW w:w="1661" w:type="dxa"/>
          </w:tcPr>
          <w:p w14:paraId="1E4B4DB8" w14:textId="77777777" w:rsidR="002B543B" w:rsidRDefault="002B543B" w:rsidP="00C5066D">
            <w:pPr>
              <w:pStyle w:val="TableParagraph"/>
              <w:ind w:right="5"/>
              <w:rPr>
                <w:sz w:val="18"/>
              </w:rPr>
            </w:pPr>
            <w:r>
              <w:rPr>
                <w:sz w:val="18"/>
              </w:rPr>
              <w:t>1628.8</w:t>
            </w:r>
          </w:p>
        </w:tc>
        <w:tc>
          <w:tcPr>
            <w:tcW w:w="1661" w:type="dxa"/>
          </w:tcPr>
          <w:p w14:paraId="49F1405E" w14:textId="77777777" w:rsidR="002B543B" w:rsidRDefault="002B543B" w:rsidP="00C5066D">
            <w:pPr>
              <w:pStyle w:val="TableParagraph"/>
              <w:ind w:right="5"/>
              <w:rPr>
                <w:sz w:val="18"/>
              </w:rPr>
            </w:pPr>
            <w:r>
              <w:rPr>
                <w:sz w:val="18"/>
              </w:rPr>
              <w:t>-</w:t>
            </w:r>
          </w:p>
        </w:tc>
        <w:tc>
          <w:tcPr>
            <w:tcW w:w="1660" w:type="dxa"/>
          </w:tcPr>
          <w:p w14:paraId="473F3CA6" w14:textId="77777777" w:rsidR="002B543B" w:rsidRDefault="002B543B" w:rsidP="00C5066D">
            <w:pPr>
              <w:pStyle w:val="TableParagraph"/>
              <w:ind w:left="36"/>
              <w:rPr>
                <w:sz w:val="18"/>
              </w:rPr>
            </w:pPr>
            <w:r>
              <w:rPr>
                <w:sz w:val="18"/>
              </w:rPr>
              <w:t>-</w:t>
            </w:r>
          </w:p>
        </w:tc>
      </w:tr>
      <w:tr w:rsidR="002B543B" w14:paraId="4613A85E" w14:textId="77777777" w:rsidTr="00C5066D">
        <w:trPr>
          <w:trHeight w:val="344"/>
        </w:trPr>
        <w:tc>
          <w:tcPr>
            <w:tcW w:w="4144" w:type="dxa"/>
            <w:gridSpan w:val="2"/>
          </w:tcPr>
          <w:p w14:paraId="781DEB0A" w14:textId="77777777" w:rsidR="002B543B" w:rsidRDefault="002B543B" w:rsidP="00C5066D">
            <w:pPr>
              <w:pStyle w:val="TableParagraph"/>
              <w:spacing w:before="56"/>
              <w:ind w:left="35"/>
              <w:jc w:val="left"/>
              <w:rPr>
                <w:sz w:val="18"/>
              </w:rPr>
            </w:pPr>
            <w:r>
              <w:rPr>
                <w:sz w:val="18"/>
              </w:rPr>
              <w:t>DOWNSTREAM</w:t>
            </w:r>
            <w:r>
              <w:rPr>
                <w:spacing w:val="-2"/>
                <w:sz w:val="18"/>
              </w:rPr>
              <w:t xml:space="preserve"> </w:t>
            </w:r>
            <w:r>
              <w:rPr>
                <w:spacing w:val="-4"/>
                <w:sz w:val="18"/>
              </w:rPr>
              <w:t>STAGE</w:t>
            </w:r>
          </w:p>
        </w:tc>
        <w:tc>
          <w:tcPr>
            <w:tcW w:w="1661" w:type="dxa"/>
          </w:tcPr>
          <w:p w14:paraId="2ECEC5CF" w14:textId="77777777" w:rsidR="002B543B" w:rsidRDefault="002B543B" w:rsidP="00C5066D">
            <w:pPr>
              <w:pStyle w:val="TableParagraph"/>
              <w:ind w:right="5"/>
              <w:rPr>
                <w:sz w:val="18"/>
              </w:rPr>
            </w:pPr>
            <w:r>
              <w:rPr>
                <w:sz w:val="18"/>
              </w:rPr>
              <w:t>1627.8</w:t>
            </w:r>
          </w:p>
        </w:tc>
        <w:tc>
          <w:tcPr>
            <w:tcW w:w="1661" w:type="dxa"/>
          </w:tcPr>
          <w:p w14:paraId="4D8774AF" w14:textId="77777777" w:rsidR="002B543B" w:rsidRDefault="002B543B" w:rsidP="00C5066D">
            <w:pPr>
              <w:pStyle w:val="TableParagraph"/>
              <w:ind w:right="5"/>
              <w:rPr>
                <w:sz w:val="18"/>
              </w:rPr>
            </w:pPr>
            <w:r>
              <w:rPr>
                <w:sz w:val="18"/>
              </w:rPr>
              <w:t>1627.8</w:t>
            </w:r>
          </w:p>
        </w:tc>
        <w:tc>
          <w:tcPr>
            <w:tcW w:w="1661" w:type="dxa"/>
          </w:tcPr>
          <w:p w14:paraId="60943949" w14:textId="77777777" w:rsidR="002B543B" w:rsidRDefault="002B543B" w:rsidP="00C5066D">
            <w:pPr>
              <w:pStyle w:val="TableParagraph"/>
              <w:ind w:right="5"/>
              <w:rPr>
                <w:sz w:val="18"/>
              </w:rPr>
            </w:pPr>
            <w:r>
              <w:rPr>
                <w:sz w:val="18"/>
              </w:rPr>
              <w:t>-</w:t>
            </w:r>
          </w:p>
        </w:tc>
        <w:tc>
          <w:tcPr>
            <w:tcW w:w="1660" w:type="dxa"/>
          </w:tcPr>
          <w:p w14:paraId="31668BF3" w14:textId="77777777" w:rsidR="002B543B" w:rsidRDefault="002B543B" w:rsidP="00C5066D">
            <w:pPr>
              <w:pStyle w:val="TableParagraph"/>
              <w:ind w:left="36"/>
              <w:rPr>
                <w:sz w:val="18"/>
              </w:rPr>
            </w:pPr>
            <w:r>
              <w:rPr>
                <w:sz w:val="18"/>
              </w:rPr>
              <w:t>-</w:t>
            </w:r>
          </w:p>
        </w:tc>
      </w:tr>
      <w:tr w:rsidR="002B543B" w14:paraId="34EF7F09" w14:textId="77777777" w:rsidTr="00C5066D">
        <w:trPr>
          <w:trHeight w:val="344"/>
        </w:trPr>
        <w:tc>
          <w:tcPr>
            <w:tcW w:w="4144" w:type="dxa"/>
            <w:gridSpan w:val="2"/>
          </w:tcPr>
          <w:p w14:paraId="7B2EF5BC" w14:textId="77777777" w:rsidR="002B543B" w:rsidRDefault="002B543B" w:rsidP="00C5066D">
            <w:pPr>
              <w:pStyle w:val="TableParagraph"/>
              <w:spacing w:before="56"/>
              <w:ind w:left="35"/>
              <w:jc w:val="left"/>
              <w:rPr>
                <w:sz w:val="18"/>
              </w:rPr>
            </w:pPr>
            <w:r>
              <w:rPr>
                <w:sz w:val="18"/>
              </w:rPr>
              <w:t>AVG.</w:t>
            </w:r>
            <w:r>
              <w:rPr>
                <w:spacing w:val="-7"/>
                <w:sz w:val="18"/>
              </w:rPr>
              <w:t xml:space="preserve"> </w:t>
            </w:r>
            <w:r>
              <w:rPr>
                <w:sz w:val="18"/>
              </w:rPr>
              <w:t>VEL.</w:t>
            </w:r>
            <w:r>
              <w:rPr>
                <w:spacing w:val="-6"/>
                <w:sz w:val="18"/>
              </w:rPr>
              <w:t xml:space="preserve"> </w:t>
            </w:r>
            <w:r>
              <w:rPr>
                <w:sz w:val="18"/>
              </w:rPr>
              <w:t>THROUGH</w:t>
            </w:r>
            <w:r>
              <w:rPr>
                <w:spacing w:val="-7"/>
                <w:sz w:val="18"/>
              </w:rPr>
              <w:t xml:space="preserve"> </w:t>
            </w:r>
            <w:r>
              <w:rPr>
                <w:sz w:val="18"/>
              </w:rPr>
              <w:t>STRUCTURE</w:t>
            </w:r>
            <w:r>
              <w:rPr>
                <w:spacing w:val="-6"/>
                <w:sz w:val="18"/>
              </w:rPr>
              <w:t xml:space="preserve"> </w:t>
            </w:r>
            <w:r>
              <w:rPr>
                <w:spacing w:val="-2"/>
                <w:sz w:val="18"/>
              </w:rPr>
              <w:t>(FT/SEC)</w:t>
            </w:r>
          </w:p>
        </w:tc>
        <w:tc>
          <w:tcPr>
            <w:tcW w:w="1661" w:type="dxa"/>
          </w:tcPr>
          <w:p w14:paraId="53963A76" w14:textId="77777777" w:rsidR="002B543B" w:rsidRDefault="002B543B" w:rsidP="00C5066D">
            <w:pPr>
              <w:pStyle w:val="TableParagraph"/>
              <w:ind w:right="5"/>
              <w:rPr>
                <w:sz w:val="18"/>
              </w:rPr>
            </w:pPr>
            <w:r>
              <w:rPr>
                <w:sz w:val="18"/>
              </w:rPr>
              <w:t>9.7</w:t>
            </w:r>
          </w:p>
        </w:tc>
        <w:tc>
          <w:tcPr>
            <w:tcW w:w="1661" w:type="dxa"/>
          </w:tcPr>
          <w:p w14:paraId="454DA2CC" w14:textId="77777777" w:rsidR="002B543B" w:rsidRDefault="002B543B" w:rsidP="00C5066D">
            <w:pPr>
              <w:pStyle w:val="TableParagraph"/>
              <w:ind w:right="4"/>
              <w:rPr>
                <w:sz w:val="18"/>
              </w:rPr>
            </w:pPr>
            <w:r>
              <w:rPr>
                <w:sz w:val="18"/>
              </w:rPr>
              <w:t>7.9</w:t>
            </w:r>
          </w:p>
        </w:tc>
        <w:tc>
          <w:tcPr>
            <w:tcW w:w="1661" w:type="dxa"/>
          </w:tcPr>
          <w:p w14:paraId="4E6B5575" w14:textId="77777777" w:rsidR="002B543B" w:rsidRDefault="002B543B" w:rsidP="00C5066D">
            <w:pPr>
              <w:pStyle w:val="TableParagraph"/>
              <w:ind w:right="5"/>
              <w:rPr>
                <w:sz w:val="18"/>
              </w:rPr>
            </w:pPr>
            <w:r>
              <w:rPr>
                <w:sz w:val="18"/>
              </w:rPr>
              <w:t>-</w:t>
            </w:r>
          </w:p>
        </w:tc>
        <w:tc>
          <w:tcPr>
            <w:tcW w:w="1660" w:type="dxa"/>
          </w:tcPr>
          <w:p w14:paraId="06BA522F" w14:textId="77777777" w:rsidR="002B543B" w:rsidRDefault="002B543B" w:rsidP="00C5066D">
            <w:pPr>
              <w:pStyle w:val="TableParagraph"/>
              <w:ind w:left="36"/>
              <w:rPr>
                <w:sz w:val="18"/>
              </w:rPr>
            </w:pPr>
            <w:r>
              <w:rPr>
                <w:sz w:val="18"/>
              </w:rPr>
              <w:t>-</w:t>
            </w:r>
          </w:p>
        </w:tc>
      </w:tr>
      <w:tr w:rsidR="002B543B" w14:paraId="06E4449B" w14:textId="77777777" w:rsidTr="00C5066D">
        <w:trPr>
          <w:trHeight w:val="652"/>
        </w:trPr>
        <w:tc>
          <w:tcPr>
            <w:tcW w:w="10787" w:type="dxa"/>
            <w:gridSpan w:val="6"/>
            <w:tcBorders>
              <w:left w:val="nil"/>
              <w:bottom w:val="nil"/>
              <w:right w:val="nil"/>
            </w:tcBorders>
          </w:tcPr>
          <w:p w14:paraId="62E94B51" w14:textId="77777777" w:rsidR="002B543B" w:rsidRDefault="002B543B" w:rsidP="00C5066D">
            <w:pPr>
              <w:pStyle w:val="TableParagraph"/>
              <w:spacing w:before="159"/>
              <w:ind w:left="0"/>
              <w:jc w:val="left"/>
              <w:rPr>
                <w:rFonts w:ascii="Times New Roman"/>
                <w:sz w:val="18"/>
              </w:rPr>
            </w:pPr>
          </w:p>
          <w:p w14:paraId="2AFB5478" w14:textId="77777777" w:rsidR="002B543B" w:rsidRDefault="002B543B" w:rsidP="00C5066D">
            <w:pPr>
              <w:pStyle w:val="TableParagraph"/>
              <w:spacing w:before="0"/>
              <w:ind w:left="45"/>
              <w:jc w:val="left"/>
              <w:rPr>
                <w:b/>
                <w:sz w:val="18"/>
              </w:rPr>
            </w:pPr>
            <w:r>
              <w:rPr>
                <w:b/>
                <w:spacing w:val="-2"/>
                <w:sz w:val="18"/>
              </w:rPr>
              <w:t>Hydraulic</w:t>
            </w:r>
            <w:r>
              <w:rPr>
                <w:b/>
                <w:spacing w:val="1"/>
                <w:sz w:val="18"/>
              </w:rPr>
              <w:t xml:space="preserve"> </w:t>
            </w:r>
            <w:r>
              <w:rPr>
                <w:b/>
                <w:spacing w:val="-2"/>
                <w:sz w:val="18"/>
              </w:rPr>
              <w:t>Comparison</w:t>
            </w:r>
          </w:p>
        </w:tc>
      </w:tr>
      <w:tr w:rsidR="002B543B" w14:paraId="3B75FAAF" w14:textId="77777777" w:rsidTr="00C5066D">
        <w:trPr>
          <w:trHeight w:val="345"/>
        </w:trPr>
        <w:tc>
          <w:tcPr>
            <w:tcW w:w="4144" w:type="dxa"/>
            <w:gridSpan w:val="2"/>
          </w:tcPr>
          <w:p w14:paraId="7E28ACF2" w14:textId="77777777" w:rsidR="002B543B" w:rsidRDefault="002B543B" w:rsidP="00C5066D">
            <w:pPr>
              <w:pStyle w:val="TableParagraph"/>
              <w:spacing w:before="57"/>
              <w:ind w:left="1221"/>
              <w:jc w:val="left"/>
              <w:rPr>
                <w:sz w:val="18"/>
              </w:rPr>
            </w:pPr>
            <w:r>
              <w:rPr>
                <w:sz w:val="18"/>
              </w:rPr>
              <w:t>200-Year</w:t>
            </w:r>
            <w:r>
              <w:rPr>
                <w:spacing w:val="-7"/>
                <w:sz w:val="18"/>
              </w:rPr>
              <w:t xml:space="preserve"> </w:t>
            </w:r>
            <w:r>
              <w:rPr>
                <w:spacing w:val="-2"/>
                <w:sz w:val="18"/>
              </w:rPr>
              <w:t>Frequency</w:t>
            </w:r>
          </w:p>
        </w:tc>
        <w:tc>
          <w:tcPr>
            <w:tcW w:w="1661" w:type="dxa"/>
          </w:tcPr>
          <w:p w14:paraId="797FBA6B" w14:textId="77777777" w:rsidR="002B543B" w:rsidRDefault="002B543B" w:rsidP="00C5066D">
            <w:pPr>
              <w:pStyle w:val="TableParagraph"/>
              <w:ind w:right="2"/>
              <w:rPr>
                <w:sz w:val="18"/>
              </w:rPr>
            </w:pPr>
            <w:r>
              <w:rPr>
                <w:sz w:val="18"/>
              </w:rPr>
              <w:t>Q</w:t>
            </w:r>
            <w:r>
              <w:rPr>
                <w:spacing w:val="-4"/>
                <w:sz w:val="18"/>
              </w:rPr>
              <w:t xml:space="preserve"> </w:t>
            </w:r>
            <w:r>
              <w:rPr>
                <w:sz w:val="18"/>
              </w:rPr>
              <w:t>=</w:t>
            </w:r>
            <w:r>
              <w:rPr>
                <w:spacing w:val="-1"/>
                <w:sz w:val="18"/>
              </w:rPr>
              <w:t xml:space="preserve"> </w:t>
            </w:r>
            <w:r>
              <w:rPr>
                <w:sz w:val="18"/>
              </w:rPr>
              <w:t>4257.7</w:t>
            </w:r>
            <w:r>
              <w:rPr>
                <w:spacing w:val="-1"/>
                <w:sz w:val="18"/>
              </w:rPr>
              <w:t xml:space="preserve"> </w:t>
            </w:r>
            <w:r>
              <w:rPr>
                <w:spacing w:val="-5"/>
                <w:sz w:val="18"/>
              </w:rPr>
              <w:t>CFS</w:t>
            </w:r>
          </w:p>
        </w:tc>
        <w:tc>
          <w:tcPr>
            <w:tcW w:w="4982" w:type="dxa"/>
            <w:gridSpan w:val="3"/>
            <w:tcBorders>
              <w:top w:val="nil"/>
              <w:right w:val="nil"/>
            </w:tcBorders>
          </w:tcPr>
          <w:p w14:paraId="341F9A7A" w14:textId="77777777" w:rsidR="002B543B" w:rsidRDefault="002B543B" w:rsidP="00C5066D">
            <w:pPr>
              <w:pStyle w:val="TableParagraph"/>
              <w:spacing w:before="0"/>
              <w:ind w:left="0"/>
              <w:jc w:val="left"/>
              <w:rPr>
                <w:rFonts w:ascii="Times New Roman"/>
                <w:sz w:val="16"/>
              </w:rPr>
            </w:pPr>
          </w:p>
        </w:tc>
      </w:tr>
      <w:tr w:rsidR="002B543B" w14:paraId="187A1BBD" w14:textId="77777777" w:rsidTr="00C5066D">
        <w:trPr>
          <w:trHeight w:val="344"/>
        </w:trPr>
        <w:tc>
          <w:tcPr>
            <w:tcW w:w="4144" w:type="dxa"/>
            <w:gridSpan w:val="2"/>
          </w:tcPr>
          <w:p w14:paraId="381EE68A" w14:textId="77777777" w:rsidR="002B543B" w:rsidRDefault="002B543B" w:rsidP="00C5066D">
            <w:pPr>
              <w:pStyle w:val="TableParagraph"/>
              <w:spacing w:before="59"/>
              <w:ind w:left="36"/>
              <w:rPr>
                <w:b/>
                <w:sz w:val="18"/>
              </w:rPr>
            </w:pPr>
            <w:r>
              <w:rPr>
                <w:b/>
                <w:spacing w:val="-4"/>
                <w:sz w:val="18"/>
              </w:rPr>
              <w:t>ITEM</w:t>
            </w:r>
          </w:p>
        </w:tc>
        <w:tc>
          <w:tcPr>
            <w:tcW w:w="1661" w:type="dxa"/>
          </w:tcPr>
          <w:p w14:paraId="147F033E" w14:textId="77777777" w:rsidR="002B543B" w:rsidRDefault="002B543B" w:rsidP="00C5066D">
            <w:pPr>
              <w:pStyle w:val="TableParagraph"/>
              <w:spacing w:before="68"/>
              <w:rPr>
                <w:b/>
                <w:sz w:val="18"/>
              </w:rPr>
            </w:pPr>
            <w:r>
              <w:rPr>
                <w:b/>
                <w:spacing w:val="-2"/>
                <w:sz w:val="18"/>
              </w:rPr>
              <w:t>EXISTING</w:t>
            </w:r>
          </w:p>
        </w:tc>
        <w:tc>
          <w:tcPr>
            <w:tcW w:w="1661" w:type="dxa"/>
          </w:tcPr>
          <w:p w14:paraId="67AC2375" w14:textId="77777777" w:rsidR="002B543B" w:rsidRDefault="002B543B" w:rsidP="00C5066D">
            <w:pPr>
              <w:pStyle w:val="TableParagraph"/>
              <w:spacing w:before="68"/>
              <w:ind w:right="5"/>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1</w:t>
            </w:r>
          </w:p>
        </w:tc>
        <w:tc>
          <w:tcPr>
            <w:tcW w:w="1661" w:type="dxa"/>
          </w:tcPr>
          <w:p w14:paraId="51D939B6" w14:textId="77777777" w:rsidR="002B543B" w:rsidRDefault="002B543B" w:rsidP="00C5066D">
            <w:pPr>
              <w:pStyle w:val="TableParagraph"/>
              <w:spacing w:before="68"/>
              <w:ind w:right="4"/>
              <w:rPr>
                <w:b/>
                <w:sz w:val="18"/>
              </w:rPr>
            </w:pPr>
            <w:r>
              <w:rPr>
                <w:b/>
                <w:sz w:val="18"/>
              </w:rPr>
              <w:t>ALT.</w:t>
            </w:r>
            <w:r>
              <w:rPr>
                <w:b/>
                <w:spacing w:val="-7"/>
                <w:sz w:val="18"/>
              </w:rPr>
              <w:t xml:space="preserve"> </w:t>
            </w:r>
            <w:r>
              <w:rPr>
                <w:b/>
                <w:sz w:val="18"/>
              </w:rPr>
              <w:t>NUMBER</w:t>
            </w:r>
            <w:r>
              <w:rPr>
                <w:b/>
                <w:spacing w:val="-7"/>
                <w:sz w:val="18"/>
              </w:rPr>
              <w:t xml:space="preserve"> </w:t>
            </w:r>
            <w:r>
              <w:rPr>
                <w:b/>
                <w:spacing w:val="-5"/>
                <w:sz w:val="18"/>
              </w:rPr>
              <w:t>1B</w:t>
            </w:r>
          </w:p>
        </w:tc>
        <w:tc>
          <w:tcPr>
            <w:tcW w:w="1660" w:type="dxa"/>
          </w:tcPr>
          <w:p w14:paraId="1587DEC6" w14:textId="77777777" w:rsidR="002B543B" w:rsidRDefault="002B543B" w:rsidP="00C5066D">
            <w:pPr>
              <w:pStyle w:val="TableParagraph"/>
              <w:spacing w:before="68"/>
              <w:ind w:left="36" w:right="1"/>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3</w:t>
            </w:r>
          </w:p>
        </w:tc>
      </w:tr>
      <w:tr w:rsidR="002B543B" w14:paraId="2951BD6F" w14:textId="77777777" w:rsidTr="00C5066D">
        <w:trPr>
          <w:trHeight w:val="344"/>
        </w:trPr>
        <w:tc>
          <w:tcPr>
            <w:tcW w:w="4144" w:type="dxa"/>
            <w:gridSpan w:val="2"/>
          </w:tcPr>
          <w:p w14:paraId="1F86D1EB" w14:textId="77777777" w:rsidR="002B543B" w:rsidRDefault="002B543B" w:rsidP="00C5066D">
            <w:pPr>
              <w:pStyle w:val="TableParagraph"/>
              <w:spacing w:before="56"/>
              <w:ind w:left="35"/>
              <w:jc w:val="left"/>
              <w:rPr>
                <w:sz w:val="18"/>
              </w:rPr>
            </w:pPr>
            <w:r>
              <w:rPr>
                <w:sz w:val="18"/>
              </w:rPr>
              <w:t>DISCHARGE</w:t>
            </w:r>
            <w:r>
              <w:rPr>
                <w:spacing w:val="-12"/>
                <w:sz w:val="18"/>
              </w:rPr>
              <w:t xml:space="preserve"> </w:t>
            </w:r>
            <w:r>
              <w:rPr>
                <w:sz w:val="18"/>
              </w:rPr>
              <w:t>THROUGH</w:t>
            </w:r>
            <w:r>
              <w:rPr>
                <w:spacing w:val="-11"/>
                <w:sz w:val="18"/>
              </w:rPr>
              <w:t xml:space="preserve"> </w:t>
            </w:r>
            <w:r>
              <w:rPr>
                <w:sz w:val="18"/>
              </w:rPr>
              <w:t>STRUCTURE</w:t>
            </w:r>
            <w:r>
              <w:rPr>
                <w:spacing w:val="-11"/>
                <w:sz w:val="18"/>
              </w:rPr>
              <w:t xml:space="preserve"> </w:t>
            </w:r>
            <w:r>
              <w:rPr>
                <w:spacing w:val="-2"/>
                <w:sz w:val="18"/>
              </w:rPr>
              <w:t>(CFS)</w:t>
            </w:r>
          </w:p>
        </w:tc>
        <w:tc>
          <w:tcPr>
            <w:tcW w:w="1661" w:type="dxa"/>
          </w:tcPr>
          <w:p w14:paraId="122FD6F3" w14:textId="77777777" w:rsidR="002B543B" w:rsidRDefault="002B543B" w:rsidP="00C5066D">
            <w:pPr>
              <w:pStyle w:val="TableParagraph"/>
              <w:ind w:right="5"/>
              <w:rPr>
                <w:sz w:val="18"/>
              </w:rPr>
            </w:pPr>
            <w:r>
              <w:rPr>
                <w:sz w:val="18"/>
              </w:rPr>
              <w:t>4257.7</w:t>
            </w:r>
          </w:p>
        </w:tc>
        <w:tc>
          <w:tcPr>
            <w:tcW w:w="1661" w:type="dxa"/>
          </w:tcPr>
          <w:p w14:paraId="5055F30E" w14:textId="77777777" w:rsidR="002B543B" w:rsidRDefault="002B543B" w:rsidP="00C5066D">
            <w:pPr>
              <w:pStyle w:val="TableParagraph"/>
              <w:ind w:right="5"/>
              <w:rPr>
                <w:sz w:val="18"/>
              </w:rPr>
            </w:pPr>
            <w:r>
              <w:rPr>
                <w:sz w:val="18"/>
              </w:rPr>
              <w:t>4257.7</w:t>
            </w:r>
          </w:p>
        </w:tc>
        <w:tc>
          <w:tcPr>
            <w:tcW w:w="1661" w:type="dxa"/>
          </w:tcPr>
          <w:p w14:paraId="0C5A4491" w14:textId="77777777" w:rsidR="002B543B" w:rsidRDefault="002B543B" w:rsidP="00C5066D">
            <w:pPr>
              <w:pStyle w:val="TableParagraph"/>
              <w:ind w:right="5"/>
              <w:rPr>
                <w:sz w:val="18"/>
              </w:rPr>
            </w:pPr>
            <w:r>
              <w:rPr>
                <w:sz w:val="18"/>
              </w:rPr>
              <w:t>-</w:t>
            </w:r>
          </w:p>
        </w:tc>
        <w:tc>
          <w:tcPr>
            <w:tcW w:w="1660" w:type="dxa"/>
          </w:tcPr>
          <w:p w14:paraId="7E053867" w14:textId="77777777" w:rsidR="002B543B" w:rsidRDefault="002B543B" w:rsidP="00C5066D">
            <w:pPr>
              <w:pStyle w:val="TableParagraph"/>
              <w:ind w:left="36"/>
              <w:rPr>
                <w:sz w:val="18"/>
              </w:rPr>
            </w:pPr>
            <w:r>
              <w:rPr>
                <w:sz w:val="18"/>
              </w:rPr>
              <w:t>-</w:t>
            </w:r>
          </w:p>
        </w:tc>
      </w:tr>
      <w:tr w:rsidR="002B543B" w14:paraId="75FBE4BF" w14:textId="77777777" w:rsidTr="00C5066D">
        <w:trPr>
          <w:trHeight w:val="344"/>
        </w:trPr>
        <w:tc>
          <w:tcPr>
            <w:tcW w:w="4144" w:type="dxa"/>
            <w:gridSpan w:val="2"/>
          </w:tcPr>
          <w:p w14:paraId="3FDD0219" w14:textId="77777777" w:rsidR="002B543B" w:rsidRDefault="002B543B" w:rsidP="00C5066D">
            <w:pPr>
              <w:pStyle w:val="TableParagraph"/>
              <w:spacing w:before="56"/>
              <w:ind w:left="35"/>
              <w:jc w:val="left"/>
              <w:rPr>
                <w:sz w:val="18"/>
              </w:rPr>
            </w:pPr>
            <w:r>
              <w:rPr>
                <w:sz w:val="18"/>
              </w:rPr>
              <w:t>DISCHARGE</w:t>
            </w:r>
            <w:r>
              <w:rPr>
                <w:spacing w:val="-6"/>
                <w:sz w:val="18"/>
              </w:rPr>
              <w:t xml:space="preserve"> </w:t>
            </w:r>
            <w:r>
              <w:rPr>
                <w:sz w:val="18"/>
              </w:rPr>
              <w:t>OVER</w:t>
            </w:r>
            <w:r>
              <w:rPr>
                <w:spacing w:val="-6"/>
                <w:sz w:val="18"/>
              </w:rPr>
              <w:t xml:space="preserve"> </w:t>
            </w:r>
            <w:r>
              <w:rPr>
                <w:sz w:val="18"/>
              </w:rPr>
              <w:t>ROADWAY</w:t>
            </w:r>
            <w:r>
              <w:rPr>
                <w:spacing w:val="-8"/>
                <w:sz w:val="18"/>
              </w:rPr>
              <w:t xml:space="preserve"> </w:t>
            </w:r>
            <w:r>
              <w:rPr>
                <w:spacing w:val="-2"/>
                <w:sz w:val="18"/>
              </w:rPr>
              <w:t>(CFS)</w:t>
            </w:r>
          </w:p>
        </w:tc>
        <w:tc>
          <w:tcPr>
            <w:tcW w:w="1661" w:type="dxa"/>
          </w:tcPr>
          <w:p w14:paraId="1CA64A75" w14:textId="77777777" w:rsidR="002B543B" w:rsidRDefault="002B543B" w:rsidP="00C5066D">
            <w:pPr>
              <w:pStyle w:val="TableParagraph"/>
              <w:ind w:right="2"/>
              <w:rPr>
                <w:sz w:val="18"/>
              </w:rPr>
            </w:pPr>
            <w:r>
              <w:rPr>
                <w:sz w:val="18"/>
              </w:rPr>
              <w:t>0</w:t>
            </w:r>
          </w:p>
        </w:tc>
        <w:tc>
          <w:tcPr>
            <w:tcW w:w="1661" w:type="dxa"/>
          </w:tcPr>
          <w:p w14:paraId="32832805" w14:textId="77777777" w:rsidR="002B543B" w:rsidRDefault="002B543B" w:rsidP="00C5066D">
            <w:pPr>
              <w:pStyle w:val="TableParagraph"/>
              <w:ind w:right="1"/>
              <w:rPr>
                <w:sz w:val="18"/>
              </w:rPr>
            </w:pPr>
            <w:r>
              <w:rPr>
                <w:sz w:val="18"/>
              </w:rPr>
              <w:t>0</w:t>
            </w:r>
          </w:p>
        </w:tc>
        <w:tc>
          <w:tcPr>
            <w:tcW w:w="1661" w:type="dxa"/>
          </w:tcPr>
          <w:p w14:paraId="6CA32686" w14:textId="77777777" w:rsidR="002B543B" w:rsidRDefault="002B543B" w:rsidP="00C5066D">
            <w:pPr>
              <w:pStyle w:val="TableParagraph"/>
              <w:ind w:right="2"/>
              <w:rPr>
                <w:sz w:val="18"/>
              </w:rPr>
            </w:pPr>
            <w:r>
              <w:rPr>
                <w:sz w:val="18"/>
              </w:rPr>
              <w:t>-</w:t>
            </w:r>
          </w:p>
        </w:tc>
        <w:tc>
          <w:tcPr>
            <w:tcW w:w="1660" w:type="dxa"/>
          </w:tcPr>
          <w:p w14:paraId="4A09D34C" w14:textId="77777777" w:rsidR="002B543B" w:rsidRDefault="002B543B" w:rsidP="00C5066D">
            <w:pPr>
              <w:pStyle w:val="TableParagraph"/>
              <w:ind w:left="36"/>
              <w:rPr>
                <w:sz w:val="18"/>
              </w:rPr>
            </w:pPr>
            <w:r>
              <w:rPr>
                <w:sz w:val="18"/>
              </w:rPr>
              <w:t>-</w:t>
            </w:r>
          </w:p>
        </w:tc>
      </w:tr>
      <w:tr w:rsidR="002B543B" w14:paraId="285D76D5" w14:textId="77777777" w:rsidTr="00C5066D">
        <w:trPr>
          <w:trHeight w:val="344"/>
        </w:trPr>
        <w:tc>
          <w:tcPr>
            <w:tcW w:w="4144" w:type="dxa"/>
            <w:gridSpan w:val="2"/>
          </w:tcPr>
          <w:p w14:paraId="5B8360EE" w14:textId="77777777" w:rsidR="002B543B" w:rsidRDefault="002B543B" w:rsidP="00C5066D">
            <w:pPr>
              <w:pStyle w:val="TableParagraph"/>
              <w:spacing w:before="56"/>
              <w:ind w:left="35"/>
              <w:jc w:val="left"/>
              <w:rPr>
                <w:sz w:val="18"/>
              </w:rPr>
            </w:pPr>
            <w:r>
              <w:rPr>
                <w:sz w:val="18"/>
              </w:rPr>
              <w:t>UPSTREAM</w:t>
            </w:r>
            <w:r>
              <w:rPr>
                <w:spacing w:val="-9"/>
                <w:sz w:val="18"/>
              </w:rPr>
              <w:t xml:space="preserve"> </w:t>
            </w:r>
            <w:r>
              <w:rPr>
                <w:spacing w:val="-4"/>
                <w:sz w:val="18"/>
              </w:rPr>
              <w:t>STAGE</w:t>
            </w:r>
          </w:p>
        </w:tc>
        <w:tc>
          <w:tcPr>
            <w:tcW w:w="1661" w:type="dxa"/>
          </w:tcPr>
          <w:p w14:paraId="5A2A79E1" w14:textId="77777777" w:rsidR="002B543B" w:rsidRDefault="002B543B" w:rsidP="00C5066D">
            <w:pPr>
              <w:pStyle w:val="TableParagraph"/>
              <w:ind w:right="5"/>
              <w:rPr>
                <w:sz w:val="18"/>
              </w:rPr>
            </w:pPr>
            <w:r>
              <w:rPr>
                <w:sz w:val="18"/>
              </w:rPr>
              <w:t>1631.2</w:t>
            </w:r>
          </w:p>
        </w:tc>
        <w:tc>
          <w:tcPr>
            <w:tcW w:w="1661" w:type="dxa"/>
          </w:tcPr>
          <w:p w14:paraId="2A928A66" w14:textId="77777777" w:rsidR="002B543B" w:rsidRDefault="002B543B" w:rsidP="00C5066D">
            <w:pPr>
              <w:pStyle w:val="TableParagraph"/>
              <w:ind w:right="5"/>
              <w:rPr>
                <w:sz w:val="18"/>
              </w:rPr>
            </w:pPr>
            <w:r>
              <w:rPr>
                <w:sz w:val="18"/>
              </w:rPr>
              <w:t>1630.6</w:t>
            </w:r>
          </w:p>
        </w:tc>
        <w:tc>
          <w:tcPr>
            <w:tcW w:w="1661" w:type="dxa"/>
          </w:tcPr>
          <w:p w14:paraId="52D446D7" w14:textId="77777777" w:rsidR="002B543B" w:rsidRDefault="002B543B" w:rsidP="00C5066D">
            <w:pPr>
              <w:pStyle w:val="TableParagraph"/>
              <w:ind w:right="5"/>
              <w:rPr>
                <w:sz w:val="18"/>
              </w:rPr>
            </w:pPr>
            <w:r>
              <w:rPr>
                <w:sz w:val="18"/>
              </w:rPr>
              <w:t>-</w:t>
            </w:r>
          </w:p>
        </w:tc>
        <w:tc>
          <w:tcPr>
            <w:tcW w:w="1660" w:type="dxa"/>
          </w:tcPr>
          <w:p w14:paraId="34AE9380" w14:textId="77777777" w:rsidR="002B543B" w:rsidRDefault="002B543B" w:rsidP="00C5066D">
            <w:pPr>
              <w:pStyle w:val="TableParagraph"/>
              <w:ind w:left="36"/>
              <w:rPr>
                <w:sz w:val="18"/>
              </w:rPr>
            </w:pPr>
            <w:r>
              <w:rPr>
                <w:sz w:val="18"/>
              </w:rPr>
              <w:t>-</w:t>
            </w:r>
          </w:p>
        </w:tc>
      </w:tr>
      <w:tr w:rsidR="002B543B" w14:paraId="47B7A730" w14:textId="77777777" w:rsidTr="00C5066D">
        <w:trPr>
          <w:trHeight w:val="344"/>
        </w:trPr>
        <w:tc>
          <w:tcPr>
            <w:tcW w:w="4144" w:type="dxa"/>
            <w:gridSpan w:val="2"/>
          </w:tcPr>
          <w:p w14:paraId="24A4A159" w14:textId="77777777" w:rsidR="002B543B" w:rsidRDefault="002B543B" w:rsidP="00C5066D">
            <w:pPr>
              <w:pStyle w:val="TableParagraph"/>
              <w:spacing w:before="56"/>
              <w:ind w:left="35"/>
              <w:jc w:val="left"/>
              <w:rPr>
                <w:sz w:val="18"/>
              </w:rPr>
            </w:pPr>
            <w:r>
              <w:rPr>
                <w:sz w:val="18"/>
              </w:rPr>
              <w:t>DOWNSTREAM</w:t>
            </w:r>
            <w:r>
              <w:rPr>
                <w:spacing w:val="-2"/>
                <w:sz w:val="18"/>
              </w:rPr>
              <w:t xml:space="preserve"> </w:t>
            </w:r>
            <w:r>
              <w:rPr>
                <w:spacing w:val="-4"/>
                <w:sz w:val="18"/>
              </w:rPr>
              <w:t>STAGE</w:t>
            </w:r>
          </w:p>
        </w:tc>
        <w:tc>
          <w:tcPr>
            <w:tcW w:w="1661" w:type="dxa"/>
          </w:tcPr>
          <w:p w14:paraId="5ACE903F" w14:textId="77777777" w:rsidR="002B543B" w:rsidRDefault="002B543B" w:rsidP="00C5066D">
            <w:pPr>
              <w:pStyle w:val="TableParagraph"/>
              <w:ind w:right="5"/>
              <w:rPr>
                <w:sz w:val="18"/>
              </w:rPr>
            </w:pPr>
            <w:r>
              <w:rPr>
                <w:sz w:val="18"/>
              </w:rPr>
              <w:t>1629.0</w:t>
            </w:r>
          </w:p>
        </w:tc>
        <w:tc>
          <w:tcPr>
            <w:tcW w:w="1661" w:type="dxa"/>
          </w:tcPr>
          <w:p w14:paraId="4180B494" w14:textId="77777777" w:rsidR="002B543B" w:rsidRDefault="002B543B" w:rsidP="00C5066D">
            <w:pPr>
              <w:pStyle w:val="TableParagraph"/>
              <w:ind w:right="5"/>
              <w:rPr>
                <w:sz w:val="18"/>
              </w:rPr>
            </w:pPr>
            <w:r>
              <w:rPr>
                <w:sz w:val="18"/>
              </w:rPr>
              <w:t>1629.0</w:t>
            </w:r>
          </w:p>
        </w:tc>
        <w:tc>
          <w:tcPr>
            <w:tcW w:w="1661" w:type="dxa"/>
          </w:tcPr>
          <w:p w14:paraId="019C56A1" w14:textId="77777777" w:rsidR="002B543B" w:rsidRDefault="002B543B" w:rsidP="00C5066D">
            <w:pPr>
              <w:pStyle w:val="TableParagraph"/>
              <w:ind w:right="5"/>
              <w:rPr>
                <w:sz w:val="18"/>
              </w:rPr>
            </w:pPr>
            <w:r>
              <w:rPr>
                <w:sz w:val="18"/>
              </w:rPr>
              <w:t>-</w:t>
            </w:r>
          </w:p>
        </w:tc>
        <w:tc>
          <w:tcPr>
            <w:tcW w:w="1660" w:type="dxa"/>
          </w:tcPr>
          <w:p w14:paraId="65B40F31" w14:textId="77777777" w:rsidR="002B543B" w:rsidRDefault="002B543B" w:rsidP="00C5066D">
            <w:pPr>
              <w:pStyle w:val="TableParagraph"/>
              <w:ind w:left="36"/>
              <w:rPr>
                <w:sz w:val="18"/>
              </w:rPr>
            </w:pPr>
            <w:r>
              <w:rPr>
                <w:sz w:val="18"/>
              </w:rPr>
              <w:t>-</w:t>
            </w:r>
          </w:p>
        </w:tc>
      </w:tr>
      <w:tr w:rsidR="002B543B" w14:paraId="27E427F6" w14:textId="77777777" w:rsidTr="00C5066D">
        <w:trPr>
          <w:trHeight w:val="344"/>
        </w:trPr>
        <w:tc>
          <w:tcPr>
            <w:tcW w:w="4144" w:type="dxa"/>
            <w:gridSpan w:val="2"/>
          </w:tcPr>
          <w:p w14:paraId="6B95C051" w14:textId="77777777" w:rsidR="002B543B" w:rsidRDefault="002B543B" w:rsidP="00C5066D">
            <w:pPr>
              <w:pStyle w:val="TableParagraph"/>
              <w:spacing w:before="56"/>
              <w:ind w:left="35"/>
              <w:jc w:val="left"/>
              <w:rPr>
                <w:sz w:val="18"/>
              </w:rPr>
            </w:pPr>
            <w:r>
              <w:rPr>
                <w:sz w:val="18"/>
              </w:rPr>
              <w:t>AVG.</w:t>
            </w:r>
            <w:r>
              <w:rPr>
                <w:spacing w:val="-7"/>
                <w:sz w:val="18"/>
              </w:rPr>
              <w:t xml:space="preserve"> </w:t>
            </w:r>
            <w:r>
              <w:rPr>
                <w:sz w:val="18"/>
              </w:rPr>
              <w:t>VEL.</w:t>
            </w:r>
            <w:r>
              <w:rPr>
                <w:spacing w:val="-6"/>
                <w:sz w:val="18"/>
              </w:rPr>
              <w:t xml:space="preserve"> </w:t>
            </w:r>
            <w:r>
              <w:rPr>
                <w:sz w:val="18"/>
              </w:rPr>
              <w:t>THROUGH</w:t>
            </w:r>
            <w:r>
              <w:rPr>
                <w:spacing w:val="-7"/>
                <w:sz w:val="18"/>
              </w:rPr>
              <w:t xml:space="preserve"> </w:t>
            </w:r>
            <w:r>
              <w:rPr>
                <w:sz w:val="18"/>
              </w:rPr>
              <w:t>STRUCTURE</w:t>
            </w:r>
            <w:r>
              <w:rPr>
                <w:spacing w:val="-6"/>
                <w:sz w:val="18"/>
              </w:rPr>
              <w:t xml:space="preserve"> </w:t>
            </w:r>
            <w:r>
              <w:rPr>
                <w:spacing w:val="-2"/>
                <w:sz w:val="18"/>
              </w:rPr>
              <w:t>(FT/SEC)</w:t>
            </w:r>
          </w:p>
        </w:tc>
        <w:tc>
          <w:tcPr>
            <w:tcW w:w="1661" w:type="dxa"/>
          </w:tcPr>
          <w:p w14:paraId="6AFFC222" w14:textId="77777777" w:rsidR="002B543B" w:rsidRDefault="002B543B" w:rsidP="00C5066D">
            <w:pPr>
              <w:pStyle w:val="TableParagraph"/>
              <w:ind w:right="5"/>
              <w:rPr>
                <w:sz w:val="18"/>
              </w:rPr>
            </w:pPr>
            <w:r>
              <w:rPr>
                <w:sz w:val="18"/>
              </w:rPr>
              <w:t>11.5</w:t>
            </w:r>
          </w:p>
        </w:tc>
        <w:tc>
          <w:tcPr>
            <w:tcW w:w="1661" w:type="dxa"/>
          </w:tcPr>
          <w:p w14:paraId="70C782F7" w14:textId="77777777" w:rsidR="002B543B" w:rsidRDefault="002B543B" w:rsidP="00C5066D">
            <w:pPr>
              <w:pStyle w:val="TableParagraph"/>
              <w:ind w:right="4"/>
              <w:rPr>
                <w:sz w:val="18"/>
              </w:rPr>
            </w:pPr>
            <w:r>
              <w:rPr>
                <w:sz w:val="18"/>
              </w:rPr>
              <w:t>9.9</w:t>
            </w:r>
          </w:p>
        </w:tc>
        <w:tc>
          <w:tcPr>
            <w:tcW w:w="1661" w:type="dxa"/>
          </w:tcPr>
          <w:p w14:paraId="30F83E3C" w14:textId="77777777" w:rsidR="002B543B" w:rsidRDefault="002B543B" w:rsidP="00C5066D">
            <w:pPr>
              <w:pStyle w:val="TableParagraph"/>
              <w:ind w:right="5"/>
              <w:rPr>
                <w:sz w:val="18"/>
              </w:rPr>
            </w:pPr>
            <w:r>
              <w:rPr>
                <w:sz w:val="18"/>
              </w:rPr>
              <w:t>-</w:t>
            </w:r>
          </w:p>
        </w:tc>
        <w:tc>
          <w:tcPr>
            <w:tcW w:w="1660" w:type="dxa"/>
          </w:tcPr>
          <w:p w14:paraId="3E784B0E" w14:textId="77777777" w:rsidR="002B543B" w:rsidRDefault="002B543B" w:rsidP="00C5066D">
            <w:pPr>
              <w:pStyle w:val="TableParagraph"/>
              <w:ind w:left="36"/>
              <w:rPr>
                <w:sz w:val="18"/>
              </w:rPr>
            </w:pPr>
            <w:r>
              <w:rPr>
                <w:sz w:val="18"/>
              </w:rPr>
              <w:t>-</w:t>
            </w:r>
          </w:p>
        </w:tc>
      </w:tr>
      <w:tr w:rsidR="002B543B" w14:paraId="7054B242" w14:textId="77777777" w:rsidTr="00C5066D">
        <w:trPr>
          <w:trHeight w:val="346"/>
        </w:trPr>
        <w:tc>
          <w:tcPr>
            <w:tcW w:w="1414" w:type="dxa"/>
            <w:tcBorders>
              <w:bottom w:val="nil"/>
              <w:right w:val="nil"/>
            </w:tcBorders>
          </w:tcPr>
          <w:p w14:paraId="76DDD3F8" w14:textId="77777777" w:rsidR="002B543B" w:rsidRDefault="002B543B" w:rsidP="00C5066D">
            <w:pPr>
              <w:pStyle w:val="TableParagraph"/>
              <w:spacing w:before="68"/>
              <w:ind w:left="35"/>
              <w:jc w:val="left"/>
              <w:rPr>
                <w:b/>
                <w:sz w:val="18"/>
              </w:rPr>
            </w:pPr>
            <w:r>
              <w:rPr>
                <w:b/>
                <w:spacing w:val="-2"/>
                <w:sz w:val="18"/>
              </w:rPr>
              <w:t>COMMENTS:</w:t>
            </w:r>
          </w:p>
        </w:tc>
        <w:tc>
          <w:tcPr>
            <w:tcW w:w="9373" w:type="dxa"/>
            <w:gridSpan w:val="5"/>
            <w:tcBorders>
              <w:left w:val="nil"/>
              <w:bottom w:val="nil"/>
            </w:tcBorders>
          </w:tcPr>
          <w:p w14:paraId="3719B580" w14:textId="77777777" w:rsidR="002B543B" w:rsidRPr="00856C76" w:rsidRDefault="002B543B" w:rsidP="00C5066D">
            <w:pPr>
              <w:pStyle w:val="TableParagraph"/>
              <w:spacing w:before="56"/>
              <w:ind w:left="276"/>
              <w:jc w:val="left"/>
              <w:rPr>
                <w:i/>
                <w:sz w:val="18"/>
                <w:u w:val="single"/>
              </w:rPr>
            </w:pPr>
            <w:r>
              <w:rPr>
                <w:i/>
                <w:sz w:val="18"/>
                <w:u w:val="single"/>
              </w:rPr>
              <w:t>Structure 0030-088.503</w:t>
            </w:r>
          </w:p>
        </w:tc>
      </w:tr>
      <w:tr w:rsidR="002B543B" w14:paraId="5F3D7702" w14:textId="77777777" w:rsidTr="00C5066D">
        <w:trPr>
          <w:trHeight w:val="306"/>
        </w:trPr>
        <w:tc>
          <w:tcPr>
            <w:tcW w:w="10787" w:type="dxa"/>
            <w:gridSpan w:val="6"/>
            <w:tcBorders>
              <w:top w:val="nil"/>
              <w:bottom w:val="nil"/>
            </w:tcBorders>
          </w:tcPr>
          <w:p w14:paraId="7C47881B" w14:textId="77777777" w:rsidR="002B543B" w:rsidRDefault="002B543B" w:rsidP="00C5066D">
            <w:pPr>
              <w:pStyle w:val="TableParagraph"/>
              <w:spacing w:before="34"/>
              <w:ind w:left="0"/>
              <w:jc w:val="left"/>
              <w:rPr>
                <w:rFonts w:ascii="Calibri"/>
                <w:sz w:val="18"/>
              </w:rPr>
            </w:pPr>
            <w:r>
              <w:rPr>
                <w:rFonts w:ascii="Calibri"/>
                <w:sz w:val="18"/>
              </w:rPr>
              <w:t>Alternative 1 includes sinking the box culvert 1</w:t>
            </w:r>
            <w:r>
              <w:rPr>
                <w:rFonts w:ascii="Calibri"/>
                <w:sz w:val="18"/>
              </w:rPr>
              <w:t>’</w:t>
            </w:r>
            <w:r>
              <w:rPr>
                <w:rFonts w:ascii="Calibri"/>
                <w:sz w:val="18"/>
              </w:rPr>
              <w:t xml:space="preserve"> below the natural channel elevation.</w:t>
            </w:r>
          </w:p>
        </w:tc>
      </w:tr>
      <w:tr w:rsidR="002B543B" w14:paraId="53FB45BA" w14:textId="77777777" w:rsidTr="00C5066D">
        <w:trPr>
          <w:trHeight w:val="273"/>
        </w:trPr>
        <w:tc>
          <w:tcPr>
            <w:tcW w:w="10787" w:type="dxa"/>
            <w:gridSpan w:val="6"/>
            <w:tcBorders>
              <w:top w:val="nil"/>
            </w:tcBorders>
          </w:tcPr>
          <w:p w14:paraId="540B63AA" w14:textId="77777777" w:rsidR="002B543B" w:rsidRDefault="002B543B" w:rsidP="00C5066D">
            <w:pPr>
              <w:pStyle w:val="TableParagraph"/>
              <w:spacing w:before="19"/>
              <w:ind w:left="0"/>
              <w:jc w:val="left"/>
              <w:rPr>
                <w:rFonts w:ascii="Calibri"/>
                <w:sz w:val="18"/>
              </w:rPr>
            </w:pPr>
          </w:p>
        </w:tc>
      </w:tr>
    </w:tbl>
    <w:p w14:paraId="010E7C37" w14:textId="77777777" w:rsidR="002B543B" w:rsidRDefault="002B543B" w:rsidP="00857A78">
      <w:pPr>
        <w:rPr>
          <w:color w:val="FF0000"/>
        </w:rPr>
        <w:sectPr w:rsidR="002B543B" w:rsidSect="002B543B">
          <w:pgSz w:w="12240" w:h="15840" w:code="1"/>
          <w:pgMar w:top="619" w:right="734" w:bottom="274" w:left="461" w:header="360" w:footer="360" w:gutter="0"/>
          <w:pgNumType w:start="1"/>
          <w:cols w:space="720"/>
          <w:docGrid w:linePitch="360"/>
        </w:sectPr>
      </w:pPr>
    </w:p>
    <w:p w14:paraId="3F08F061" w14:textId="6CBCC2B5" w:rsidR="00C31559" w:rsidRPr="005B5791" w:rsidRDefault="00E412E8" w:rsidP="0025355D">
      <w:pPr>
        <w:pStyle w:val="NonContentsHeading1"/>
      </w:pPr>
      <w:bookmarkStart w:id="146" w:name="AppendixE"/>
      <w:r w:rsidRPr="005B5791">
        <w:lastRenderedPageBreak/>
        <w:t xml:space="preserve">Appendix </w:t>
      </w:r>
      <w:r w:rsidR="002C16EF">
        <w:t>E</w:t>
      </w:r>
      <w:r w:rsidRPr="005B5791">
        <w:t xml:space="preserve">: </w:t>
      </w:r>
      <w:r w:rsidR="002B543B">
        <w:t>Hydraulic Design Data for Bridges</w:t>
      </w:r>
      <w:r w:rsidR="002B543B" w:rsidRPr="002B543B">
        <w:rPr>
          <w:color w:val="FF0000"/>
        </w:rPr>
        <w:t>/Culverts</w:t>
      </w:r>
    </w:p>
    <w:bookmarkEnd w:id="146"/>
    <w:p w14:paraId="26EF6EA8" w14:textId="4B2FE352" w:rsidR="000F6FF1" w:rsidRPr="007649D9" w:rsidRDefault="002B543B">
      <w:pPr>
        <w:rPr>
          <w:color w:val="ED0000"/>
        </w:rPr>
      </w:pPr>
      <w:r w:rsidRPr="007649D9">
        <w:rPr>
          <w:color w:val="ED0000"/>
        </w:rPr>
        <w:t>Include</w:t>
      </w:r>
      <w:r w:rsidR="00105137" w:rsidRPr="007649D9">
        <w:rPr>
          <w:color w:val="ED0000"/>
        </w:rPr>
        <w:t xml:space="preserve"> SFN Form 9634 (Hydraulic Design Data for Bridges) or</w:t>
      </w:r>
      <w:r w:rsidRPr="007649D9">
        <w:rPr>
          <w:color w:val="ED0000"/>
        </w:rPr>
        <w:t xml:space="preserve"> SFN Form 9636 (Hydraulic Design Data for Culverts) for recommended structure alternatives</w:t>
      </w:r>
      <w:r w:rsidR="004B6D92" w:rsidRPr="007649D9">
        <w:rPr>
          <w:color w:val="ED0000"/>
        </w:rPr>
        <w:t>.</w:t>
      </w:r>
    </w:p>
    <w:p w14:paraId="15099235" w14:textId="0730A13A" w:rsidR="00885ACE" w:rsidRPr="007649D9" w:rsidRDefault="00885ACE">
      <w:pPr>
        <w:rPr>
          <w:color w:val="ED0000"/>
        </w:rPr>
        <w:sectPr w:rsidR="00885ACE" w:rsidRPr="007649D9" w:rsidSect="0019150B">
          <w:footerReference w:type="default" r:id="rId53"/>
          <w:pgSz w:w="12240" w:h="15840" w:code="1"/>
          <w:pgMar w:top="1440" w:right="1440" w:bottom="1008" w:left="1440" w:header="360" w:footer="360" w:gutter="0"/>
          <w:pgNumType w:start="1"/>
          <w:cols w:space="720"/>
          <w:docGrid w:linePitch="360"/>
        </w:sectPr>
      </w:pPr>
    </w:p>
    <w:p w14:paraId="65782852" w14:textId="77777777" w:rsidR="008165CE" w:rsidRPr="008165CE" w:rsidRDefault="008165CE" w:rsidP="008165CE">
      <w:pPr>
        <w:widowControl w:val="0"/>
        <w:autoSpaceDE w:val="0"/>
        <w:autoSpaceDN w:val="0"/>
        <w:spacing w:before="74" w:after="0" w:line="240" w:lineRule="auto"/>
        <w:ind w:left="161"/>
        <w:rPr>
          <w:rFonts w:eastAsia="Arial" w:cs="Arial"/>
          <w:b/>
          <w:bCs/>
          <w:sz w:val="24"/>
          <w:szCs w:val="24"/>
        </w:rPr>
      </w:pPr>
      <w:r w:rsidRPr="008165CE">
        <w:rPr>
          <w:rFonts w:eastAsia="Arial" w:cs="Arial"/>
          <w:b/>
          <w:bCs/>
          <w:sz w:val="24"/>
          <w:szCs w:val="24"/>
        </w:rPr>
        <w:lastRenderedPageBreak/>
        <w:t>HYDRAULIC</w:t>
      </w:r>
      <w:r w:rsidRPr="008165CE">
        <w:rPr>
          <w:rFonts w:eastAsia="Arial" w:cs="Arial"/>
          <w:b/>
          <w:bCs/>
          <w:spacing w:val="-5"/>
          <w:sz w:val="24"/>
          <w:szCs w:val="24"/>
        </w:rPr>
        <w:t xml:space="preserve"> </w:t>
      </w:r>
      <w:r w:rsidRPr="008165CE">
        <w:rPr>
          <w:rFonts w:eastAsia="Arial" w:cs="Arial"/>
          <w:b/>
          <w:bCs/>
          <w:sz w:val="24"/>
          <w:szCs w:val="24"/>
        </w:rPr>
        <w:t>DESIGN</w:t>
      </w:r>
      <w:r w:rsidRPr="008165CE">
        <w:rPr>
          <w:rFonts w:eastAsia="Arial" w:cs="Arial"/>
          <w:b/>
          <w:bCs/>
          <w:spacing w:val="-4"/>
          <w:sz w:val="24"/>
          <w:szCs w:val="24"/>
        </w:rPr>
        <w:t xml:space="preserve"> </w:t>
      </w:r>
      <w:r w:rsidRPr="008165CE">
        <w:rPr>
          <w:rFonts w:eastAsia="Arial" w:cs="Arial"/>
          <w:b/>
          <w:bCs/>
          <w:sz w:val="24"/>
          <w:szCs w:val="24"/>
        </w:rPr>
        <w:t>DATA</w:t>
      </w:r>
      <w:r w:rsidRPr="008165CE">
        <w:rPr>
          <w:rFonts w:eastAsia="Arial" w:cs="Arial"/>
          <w:b/>
          <w:bCs/>
          <w:spacing w:val="-5"/>
          <w:sz w:val="24"/>
          <w:szCs w:val="24"/>
        </w:rPr>
        <w:t xml:space="preserve"> </w:t>
      </w:r>
      <w:r w:rsidRPr="008165CE">
        <w:rPr>
          <w:rFonts w:eastAsia="Arial" w:cs="Arial"/>
          <w:b/>
          <w:bCs/>
          <w:sz w:val="24"/>
          <w:szCs w:val="24"/>
        </w:rPr>
        <w:t>FOR</w:t>
      </w:r>
      <w:r w:rsidRPr="008165CE">
        <w:rPr>
          <w:rFonts w:eastAsia="Arial" w:cs="Arial"/>
          <w:b/>
          <w:bCs/>
          <w:spacing w:val="-4"/>
          <w:sz w:val="24"/>
          <w:szCs w:val="24"/>
        </w:rPr>
        <w:t xml:space="preserve"> </w:t>
      </w:r>
      <w:r w:rsidRPr="008165CE">
        <w:rPr>
          <w:rFonts w:eastAsia="Arial" w:cs="Arial"/>
          <w:b/>
          <w:bCs/>
          <w:spacing w:val="-2"/>
          <w:sz w:val="24"/>
          <w:szCs w:val="24"/>
        </w:rPr>
        <w:t>BRIDGES</w:t>
      </w:r>
    </w:p>
    <w:p w14:paraId="4DAFBF2F" w14:textId="77777777" w:rsidR="008165CE" w:rsidRPr="008165CE" w:rsidRDefault="008165CE" w:rsidP="008165CE">
      <w:pPr>
        <w:widowControl w:val="0"/>
        <w:autoSpaceDE w:val="0"/>
        <w:autoSpaceDN w:val="0"/>
        <w:spacing w:before="23" w:after="0" w:line="240" w:lineRule="auto"/>
        <w:ind w:left="156"/>
        <w:rPr>
          <w:rFonts w:eastAsia="Arial" w:cs="Arial"/>
          <w:sz w:val="20"/>
          <w:szCs w:val="20"/>
        </w:rPr>
      </w:pPr>
      <w:r w:rsidRPr="008165CE">
        <w:rPr>
          <w:rFonts w:eastAsia="Arial" w:cs="Arial"/>
          <w:sz w:val="20"/>
          <w:szCs w:val="20"/>
        </w:rPr>
        <w:t>North</w:t>
      </w:r>
      <w:r w:rsidRPr="008165CE">
        <w:rPr>
          <w:rFonts w:eastAsia="Arial" w:cs="Arial"/>
          <w:spacing w:val="-11"/>
          <w:sz w:val="20"/>
          <w:szCs w:val="20"/>
        </w:rPr>
        <w:t xml:space="preserve"> </w:t>
      </w:r>
      <w:r w:rsidRPr="008165CE">
        <w:rPr>
          <w:rFonts w:eastAsia="Arial" w:cs="Arial"/>
          <w:sz w:val="20"/>
          <w:szCs w:val="20"/>
        </w:rPr>
        <w:t>Dakota</w:t>
      </w:r>
      <w:r w:rsidRPr="008165CE">
        <w:rPr>
          <w:rFonts w:eastAsia="Arial" w:cs="Arial"/>
          <w:spacing w:val="-10"/>
          <w:sz w:val="20"/>
          <w:szCs w:val="20"/>
        </w:rPr>
        <w:t xml:space="preserve"> </w:t>
      </w:r>
      <w:r w:rsidRPr="008165CE">
        <w:rPr>
          <w:rFonts w:eastAsia="Arial" w:cs="Arial"/>
          <w:sz w:val="20"/>
          <w:szCs w:val="20"/>
        </w:rPr>
        <w:t>Department</w:t>
      </w:r>
      <w:r w:rsidRPr="008165CE">
        <w:rPr>
          <w:rFonts w:eastAsia="Arial" w:cs="Arial"/>
          <w:spacing w:val="-10"/>
          <w:sz w:val="20"/>
          <w:szCs w:val="20"/>
        </w:rPr>
        <w:t xml:space="preserve"> </w:t>
      </w:r>
      <w:r w:rsidRPr="008165CE">
        <w:rPr>
          <w:rFonts w:eastAsia="Arial" w:cs="Arial"/>
          <w:sz w:val="20"/>
          <w:szCs w:val="20"/>
        </w:rPr>
        <w:t>of</w:t>
      </w:r>
      <w:r w:rsidRPr="008165CE">
        <w:rPr>
          <w:rFonts w:eastAsia="Arial" w:cs="Arial"/>
          <w:spacing w:val="-10"/>
          <w:sz w:val="20"/>
          <w:szCs w:val="20"/>
        </w:rPr>
        <w:t xml:space="preserve"> </w:t>
      </w:r>
      <w:r w:rsidRPr="008165CE">
        <w:rPr>
          <w:rFonts w:eastAsia="Arial" w:cs="Arial"/>
          <w:sz w:val="20"/>
          <w:szCs w:val="20"/>
        </w:rPr>
        <w:t>Transportation,</w:t>
      </w:r>
      <w:r w:rsidRPr="008165CE">
        <w:rPr>
          <w:rFonts w:eastAsia="Arial" w:cs="Arial"/>
          <w:spacing w:val="-10"/>
          <w:sz w:val="20"/>
          <w:szCs w:val="20"/>
        </w:rPr>
        <w:t xml:space="preserve"> </w:t>
      </w:r>
      <w:r w:rsidRPr="008165CE">
        <w:rPr>
          <w:rFonts w:eastAsia="Arial" w:cs="Arial"/>
          <w:spacing w:val="-2"/>
          <w:sz w:val="20"/>
          <w:szCs w:val="20"/>
        </w:rPr>
        <w:t>Bridge</w:t>
      </w:r>
    </w:p>
    <w:p w14:paraId="6A464F67" w14:textId="77777777" w:rsidR="008165CE" w:rsidRPr="008165CE" w:rsidRDefault="008165CE" w:rsidP="008165CE">
      <w:pPr>
        <w:widowControl w:val="0"/>
        <w:autoSpaceDE w:val="0"/>
        <w:autoSpaceDN w:val="0"/>
        <w:spacing w:before="23" w:after="0" w:line="240" w:lineRule="auto"/>
        <w:ind w:left="152"/>
        <w:rPr>
          <w:rFonts w:eastAsia="Arial" w:cs="Arial"/>
          <w:sz w:val="16"/>
        </w:rPr>
      </w:pPr>
      <w:r w:rsidRPr="008165CE">
        <w:rPr>
          <w:rFonts w:eastAsia="Arial" w:cs="Arial"/>
          <w:sz w:val="16"/>
        </w:rPr>
        <w:t>SFN</w:t>
      </w:r>
      <w:r w:rsidRPr="008165CE">
        <w:rPr>
          <w:rFonts w:eastAsia="Arial" w:cs="Arial"/>
          <w:spacing w:val="-2"/>
          <w:sz w:val="16"/>
        </w:rPr>
        <w:t xml:space="preserve"> </w:t>
      </w:r>
      <w:r w:rsidRPr="008165CE">
        <w:rPr>
          <w:rFonts w:eastAsia="Arial" w:cs="Arial"/>
          <w:sz w:val="16"/>
        </w:rPr>
        <w:t>9634</w:t>
      </w:r>
      <w:r w:rsidRPr="008165CE">
        <w:rPr>
          <w:rFonts w:eastAsia="Arial" w:cs="Arial"/>
          <w:spacing w:val="-2"/>
          <w:sz w:val="16"/>
        </w:rPr>
        <w:t xml:space="preserve"> </w:t>
      </w:r>
      <w:r w:rsidRPr="008165CE">
        <w:rPr>
          <w:rFonts w:eastAsia="Arial" w:cs="Arial"/>
          <w:sz w:val="16"/>
        </w:rPr>
        <w:t>(Rev.</w:t>
      </w:r>
      <w:r w:rsidRPr="008165CE">
        <w:rPr>
          <w:rFonts w:eastAsia="Arial" w:cs="Arial"/>
          <w:spacing w:val="-1"/>
          <w:sz w:val="16"/>
        </w:rPr>
        <w:t xml:space="preserve"> </w:t>
      </w:r>
      <w:r w:rsidRPr="008165CE">
        <w:rPr>
          <w:rFonts w:eastAsia="Arial" w:cs="Arial"/>
          <w:sz w:val="16"/>
        </w:rPr>
        <w:t>1-</w:t>
      </w:r>
      <w:r w:rsidRPr="008165CE">
        <w:rPr>
          <w:rFonts w:eastAsia="Arial" w:cs="Arial"/>
          <w:spacing w:val="-2"/>
          <w:sz w:val="16"/>
        </w:rPr>
        <w:t>2000)</w:t>
      </w:r>
    </w:p>
    <w:p w14:paraId="266120C0" w14:textId="77777777" w:rsidR="008165CE" w:rsidRPr="008165CE" w:rsidRDefault="008165CE" w:rsidP="008165CE">
      <w:pPr>
        <w:widowControl w:val="0"/>
        <w:autoSpaceDE w:val="0"/>
        <w:autoSpaceDN w:val="0"/>
        <w:spacing w:after="0" w:line="240" w:lineRule="auto"/>
        <w:rPr>
          <w:rFonts w:eastAsia="Arial" w:cs="Arial"/>
          <w:sz w:val="20"/>
          <w:szCs w:val="20"/>
        </w:rPr>
      </w:pPr>
    </w:p>
    <w:p w14:paraId="773222AA" w14:textId="77777777" w:rsidR="008165CE" w:rsidRPr="008165CE" w:rsidRDefault="008165CE" w:rsidP="008165CE">
      <w:pPr>
        <w:widowControl w:val="0"/>
        <w:autoSpaceDE w:val="0"/>
        <w:autoSpaceDN w:val="0"/>
        <w:spacing w:before="75" w:after="0" w:line="240" w:lineRule="auto"/>
        <w:rPr>
          <w:rFonts w:eastAsia="Arial" w:cs="Arial"/>
          <w:sz w:val="20"/>
          <w:szCs w:val="20"/>
        </w:rPr>
      </w:pPr>
    </w:p>
    <w:tbl>
      <w:tblPr>
        <w:tblW w:w="0" w:type="auto"/>
        <w:tblInd w:w="128"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CellMar>
          <w:left w:w="0" w:type="dxa"/>
          <w:right w:w="0" w:type="dxa"/>
        </w:tblCellMar>
        <w:tblLook w:val="01E0" w:firstRow="1" w:lastRow="1" w:firstColumn="1" w:lastColumn="1" w:noHBand="0" w:noVBand="0"/>
      </w:tblPr>
      <w:tblGrid>
        <w:gridCol w:w="4786"/>
        <w:gridCol w:w="1193"/>
        <w:gridCol w:w="3852"/>
      </w:tblGrid>
      <w:tr w:rsidR="008165CE" w:rsidRPr="008165CE" w14:paraId="703A8347" w14:textId="77777777" w:rsidTr="00C5066D">
        <w:trPr>
          <w:trHeight w:val="531"/>
        </w:trPr>
        <w:tc>
          <w:tcPr>
            <w:tcW w:w="4786" w:type="dxa"/>
          </w:tcPr>
          <w:p w14:paraId="5968C772" w14:textId="77777777" w:rsidR="008165CE" w:rsidRPr="008165CE" w:rsidRDefault="008165CE" w:rsidP="008165CE">
            <w:pPr>
              <w:widowControl w:val="0"/>
              <w:tabs>
                <w:tab w:val="left" w:pos="2037"/>
              </w:tabs>
              <w:autoSpaceDE w:val="0"/>
              <w:autoSpaceDN w:val="0"/>
              <w:spacing w:before="1" w:after="0" w:line="240" w:lineRule="auto"/>
              <w:ind w:left="42"/>
              <w:rPr>
                <w:rFonts w:eastAsia="Arial" w:cs="Arial"/>
                <w:sz w:val="20"/>
              </w:rPr>
            </w:pPr>
            <w:r w:rsidRPr="008165CE">
              <w:rPr>
                <w:rFonts w:eastAsia="Arial" w:cs="Arial"/>
                <w:position w:val="10"/>
                <w:sz w:val="24"/>
              </w:rPr>
              <w:t xml:space="preserve">Project </w:t>
            </w:r>
            <w:r w:rsidRPr="008165CE">
              <w:rPr>
                <w:rFonts w:eastAsia="Arial" w:cs="Arial"/>
                <w:spacing w:val="-2"/>
                <w:position w:val="10"/>
                <w:sz w:val="24"/>
              </w:rPr>
              <w:t>Number:</w:t>
            </w:r>
            <w:r w:rsidRPr="008165CE">
              <w:rPr>
                <w:rFonts w:eastAsia="Arial" w:cs="Arial"/>
                <w:position w:val="10"/>
                <w:sz w:val="24"/>
              </w:rPr>
              <w:tab/>
            </w:r>
            <w:r w:rsidRPr="008165CE">
              <w:rPr>
                <w:rFonts w:eastAsia="Arial" w:cs="Arial"/>
                <w:spacing w:val="-2"/>
                <w:sz w:val="20"/>
              </w:rPr>
              <w:t>IM-8-094(100)337</w:t>
            </w:r>
          </w:p>
        </w:tc>
        <w:tc>
          <w:tcPr>
            <w:tcW w:w="5045" w:type="dxa"/>
            <w:gridSpan w:val="2"/>
          </w:tcPr>
          <w:p w14:paraId="23B84BA3" w14:textId="77777777" w:rsidR="008165CE" w:rsidRPr="008165CE" w:rsidRDefault="008165CE" w:rsidP="008165CE">
            <w:pPr>
              <w:widowControl w:val="0"/>
              <w:tabs>
                <w:tab w:val="left" w:pos="2036"/>
              </w:tabs>
              <w:autoSpaceDE w:val="0"/>
              <w:autoSpaceDN w:val="0"/>
              <w:spacing w:after="0" w:line="240" w:lineRule="auto"/>
              <w:ind w:left="43"/>
              <w:rPr>
                <w:rFonts w:eastAsia="Arial" w:cs="Arial"/>
                <w:sz w:val="20"/>
              </w:rPr>
            </w:pPr>
            <w:r w:rsidRPr="008165CE">
              <w:rPr>
                <w:rFonts w:eastAsia="Arial" w:cs="Arial"/>
                <w:position w:val="11"/>
                <w:sz w:val="24"/>
              </w:rPr>
              <w:t>Bridge</w:t>
            </w:r>
            <w:r w:rsidRPr="008165CE">
              <w:rPr>
                <w:rFonts w:eastAsia="Arial" w:cs="Arial"/>
                <w:spacing w:val="-5"/>
                <w:position w:val="11"/>
                <w:sz w:val="24"/>
              </w:rPr>
              <w:t xml:space="preserve"> </w:t>
            </w:r>
            <w:r w:rsidRPr="008165CE">
              <w:rPr>
                <w:rFonts w:eastAsia="Arial" w:cs="Arial"/>
                <w:spacing w:val="-2"/>
                <w:position w:val="11"/>
                <w:sz w:val="24"/>
              </w:rPr>
              <w:t>Number:</w:t>
            </w:r>
            <w:r w:rsidRPr="008165CE">
              <w:rPr>
                <w:rFonts w:eastAsia="Arial" w:cs="Arial"/>
                <w:position w:val="11"/>
                <w:sz w:val="24"/>
              </w:rPr>
              <w:tab/>
            </w:r>
            <w:r w:rsidRPr="008165CE">
              <w:rPr>
                <w:rFonts w:eastAsia="Arial" w:cs="Arial"/>
                <w:spacing w:val="-2"/>
                <w:sz w:val="20"/>
              </w:rPr>
              <w:t>0094-337.335</w:t>
            </w:r>
            <w:r w:rsidRPr="008165CE">
              <w:rPr>
                <w:rFonts w:eastAsia="Arial" w:cs="Arial"/>
                <w:spacing w:val="-1"/>
                <w:sz w:val="20"/>
              </w:rPr>
              <w:t xml:space="preserve"> </w:t>
            </w:r>
            <w:r w:rsidRPr="008165CE">
              <w:rPr>
                <w:rFonts w:eastAsia="Arial" w:cs="Arial"/>
                <w:spacing w:val="-5"/>
                <w:sz w:val="20"/>
              </w:rPr>
              <w:t>L/R</w:t>
            </w:r>
          </w:p>
        </w:tc>
      </w:tr>
      <w:tr w:rsidR="008165CE" w:rsidRPr="008165CE" w14:paraId="6B92123D" w14:textId="77777777" w:rsidTr="00C5066D">
        <w:trPr>
          <w:trHeight w:val="443"/>
        </w:trPr>
        <w:tc>
          <w:tcPr>
            <w:tcW w:w="5979" w:type="dxa"/>
            <w:gridSpan w:val="2"/>
          </w:tcPr>
          <w:p w14:paraId="0FCB3D8C"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Drainage</w:t>
            </w:r>
            <w:r w:rsidRPr="008165CE">
              <w:rPr>
                <w:rFonts w:eastAsia="Arial" w:cs="Arial"/>
                <w:spacing w:val="-7"/>
                <w:sz w:val="24"/>
              </w:rPr>
              <w:t xml:space="preserve"> </w:t>
            </w:r>
            <w:r w:rsidRPr="008165CE">
              <w:rPr>
                <w:rFonts w:eastAsia="Arial" w:cs="Arial"/>
                <w:spacing w:val="-4"/>
                <w:sz w:val="24"/>
              </w:rPr>
              <w:t>Area</w:t>
            </w:r>
          </w:p>
        </w:tc>
        <w:tc>
          <w:tcPr>
            <w:tcW w:w="3852" w:type="dxa"/>
          </w:tcPr>
          <w:p w14:paraId="0304D5FE"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1,467.8</w:t>
            </w:r>
            <w:r w:rsidRPr="008165CE">
              <w:rPr>
                <w:rFonts w:eastAsia="Arial" w:cs="Arial"/>
                <w:spacing w:val="-6"/>
              </w:rPr>
              <w:t xml:space="preserve"> </w:t>
            </w:r>
            <w:r w:rsidRPr="008165CE">
              <w:rPr>
                <w:rFonts w:eastAsia="Arial" w:cs="Arial"/>
              </w:rPr>
              <w:t>square</w:t>
            </w:r>
            <w:r w:rsidRPr="008165CE">
              <w:rPr>
                <w:rFonts w:eastAsia="Arial" w:cs="Arial"/>
                <w:spacing w:val="-5"/>
              </w:rPr>
              <w:t xml:space="preserve"> </w:t>
            </w:r>
            <w:r w:rsidRPr="008165CE">
              <w:rPr>
                <w:rFonts w:eastAsia="Arial" w:cs="Arial"/>
                <w:spacing w:val="-2"/>
              </w:rPr>
              <w:t>miles</w:t>
            </w:r>
          </w:p>
        </w:tc>
      </w:tr>
      <w:tr w:rsidR="008165CE" w:rsidRPr="008165CE" w14:paraId="3BCF0990" w14:textId="77777777" w:rsidTr="00C5066D">
        <w:trPr>
          <w:trHeight w:val="443"/>
        </w:trPr>
        <w:tc>
          <w:tcPr>
            <w:tcW w:w="5979" w:type="dxa"/>
            <w:gridSpan w:val="2"/>
          </w:tcPr>
          <w:p w14:paraId="5DD2AB5E"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Design</w:t>
            </w:r>
            <w:r w:rsidRPr="008165CE">
              <w:rPr>
                <w:rFonts w:eastAsia="Arial" w:cs="Arial"/>
                <w:spacing w:val="-5"/>
                <w:sz w:val="24"/>
              </w:rPr>
              <w:t xml:space="preserve"> </w:t>
            </w:r>
            <w:r w:rsidRPr="008165CE">
              <w:rPr>
                <w:rFonts w:eastAsia="Arial" w:cs="Arial"/>
                <w:spacing w:val="-2"/>
                <w:sz w:val="24"/>
              </w:rPr>
              <w:t>Frequency</w:t>
            </w:r>
          </w:p>
        </w:tc>
        <w:tc>
          <w:tcPr>
            <w:tcW w:w="3852" w:type="dxa"/>
          </w:tcPr>
          <w:p w14:paraId="760513A1"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50-</w:t>
            </w:r>
            <w:r w:rsidRPr="008165CE">
              <w:rPr>
                <w:rFonts w:eastAsia="Arial" w:cs="Arial"/>
                <w:spacing w:val="-4"/>
              </w:rPr>
              <w:t>Year</w:t>
            </w:r>
          </w:p>
        </w:tc>
      </w:tr>
      <w:tr w:rsidR="008165CE" w:rsidRPr="008165CE" w14:paraId="34917F21" w14:textId="77777777" w:rsidTr="00C5066D">
        <w:trPr>
          <w:trHeight w:val="443"/>
        </w:trPr>
        <w:tc>
          <w:tcPr>
            <w:tcW w:w="5979" w:type="dxa"/>
            <w:gridSpan w:val="2"/>
          </w:tcPr>
          <w:p w14:paraId="10AEBFBE"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Design</w:t>
            </w:r>
            <w:r w:rsidRPr="008165CE">
              <w:rPr>
                <w:rFonts w:eastAsia="Arial" w:cs="Arial"/>
                <w:spacing w:val="-5"/>
                <w:sz w:val="24"/>
              </w:rPr>
              <w:t xml:space="preserve"> </w:t>
            </w:r>
            <w:r w:rsidRPr="008165CE">
              <w:rPr>
                <w:rFonts w:eastAsia="Arial" w:cs="Arial"/>
                <w:spacing w:val="-2"/>
                <w:sz w:val="24"/>
              </w:rPr>
              <w:t>Discharge</w:t>
            </w:r>
          </w:p>
        </w:tc>
        <w:tc>
          <w:tcPr>
            <w:tcW w:w="3852" w:type="dxa"/>
          </w:tcPr>
          <w:p w14:paraId="1AFE9B1E"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11,443</w:t>
            </w:r>
            <w:r w:rsidRPr="008165CE">
              <w:rPr>
                <w:rFonts w:eastAsia="Arial" w:cs="Arial"/>
                <w:spacing w:val="-5"/>
              </w:rPr>
              <w:t xml:space="preserve"> cfs</w:t>
            </w:r>
          </w:p>
        </w:tc>
      </w:tr>
      <w:tr w:rsidR="008165CE" w:rsidRPr="008165CE" w14:paraId="49465C64" w14:textId="77777777" w:rsidTr="00C5066D">
        <w:trPr>
          <w:trHeight w:val="443"/>
        </w:trPr>
        <w:tc>
          <w:tcPr>
            <w:tcW w:w="5979" w:type="dxa"/>
            <w:gridSpan w:val="2"/>
          </w:tcPr>
          <w:p w14:paraId="4CC6D56D"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Design</w:t>
            </w:r>
            <w:r w:rsidRPr="008165CE">
              <w:rPr>
                <w:rFonts w:eastAsia="Arial" w:cs="Arial"/>
                <w:spacing w:val="-5"/>
                <w:sz w:val="24"/>
              </w:rPr>
              <w:t xml:space="preserve"> </w:t>
            </w:r>
            <w:r w:rsidRPr="008165CE">
              <w:rPr>
                <w:rFonts w:eastAsia="Arial" w:cs="Arial"/>
                <w:sz w:val="24"/>
              </w:rPr>
              <w:t>Stage</w:t>
            </w:r>
            <w:r w:rsidRPr="008165CE">
              <w:rPr>
                <w:rFonts w:eastAsia="Arial" w:cs="Arial"/>
                <w:spacing w:val="-4"/>
                <w:sz w:val="24"/>
              </w:rPr>
              <w:t xml:space="preserve"> </w:t>
            </w:r>
            <w:r w:rsidRPr="008165CE">
              <w:rPr>
                <w:rFonts w:eastAsia="Arial" w:cs="Arial"/>
                <w:spacing w:val="-2"/>
                <w:sz w:val="24"/>
              </w:rPr>
              <w:t>(upstream)</w:t>
            </w:r>
          </w:p>
        </w:tc>
        <w:tc>
          <w:tcPr>
            <w:tcW w:w="3852" w:type="dxa"/>
          </w:tcPr>
          <w:p w14:paraId="02F69888"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908.27</w:t>
            </w:r>
            <w:r w:rsidRPr="008165CE">
              <w:rPr>
                <w:rFonts w:eastAsia="Arial" w:cs="Arial"/>
                <w:spacing w:val="-5"/>
              </w:rPr>
              <w:t xml:space="preserve"> ft</w:t>
            </w:r>
          </w:p>
        </w:tc>
      </w:tr>
      <w:tr w:rsidR="008165CE" w:rsidRPr="008165CE" w14:paraId="550A9E48" w14:textId="77777777" w:rsidTr="00C5066D">
        <w:trPr>
          <w:trHeight w:val="443"/>
        </w:trPr>
        <w:tc>
          <w:tcPr>
            <w:tcW w:w="5979" w:type="dxa"/>
            <w:gridSpan w:val="2"/>
          </w:tcPr>
          <w:p w14:paraId="2B535102"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 xml:space="preserve">Stream Gradient </w:t>
            </w:r>
            <w:r w:rsidRPr="008165CE">
              <w:rPr>
                <w:rFonts w:eastAsia="Arial" w:cs="Arial"/>
                <w:spacing w:val="-2"/>
                <w:sz w:val="24"/>
              </w:rPr>
              <w:t>(ft/ft)</w:t>
            </w:r>
          </w:p>
        </w:tc>
        <w:tc>
          <w:tcPr>
            <w:tcW w:w="3852" w:type="dxa"/>
          </w:tcPr>
          <w:p w14:paraId="36577AB1"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0.00068</w:t>
            </w:r>
            <w:r w:rsidRPr="008165CE">
              <w:rPr>
                <w:rFonts w:eastAsia="Arial" w:cs="Arial"/>
                <w:spacing w:val="-6"/>
              </w:rPr>
              <w:t xml:space="preserve"> </w:t>
            </w:r>
            <w:r w:rsidRPr="008165CE">
              <w:rPr>
                <w:rFonts w:eastAsia="Arial" w:cs="Arial"/>
                <w:spacing w:val="-2"/>
              </w:rPr>
              <w:t>ft/ft</w:t>
            </w:r>
          </w:p>
        </w:tc>
      </w:tr>
      <w:tr w:rsidR="008165CE" w:rsidRPr="008165CE" w14:paraId="743BD091" w14:textId="77777777" w:rsidTr="00C5066D">
        <w:trPr>
          <w:trHeight w:val="443"/>
        </w:trPr>
        <w:tc>
          <w:tcPr>
            <w:tcW w:w="5979" w:type="dxa"/>
            <w:gridSpan w:val="2"/>
          </w:tcPr>
          <w:p w14:paraId="13672306"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Waterway</w:t>
            </w:r>
            <w:r w:rsidRPr="008165CE">
              <w:rPr>
                <w:rFonts w:eastAsia="Arial" w:cs="Arial"/>
                <w:spacing w:val="-4"/>
                <w:sz w:val="24"/>
              </w:rPr>
              <w:t xml:space="preserve"> </w:t>
            </w:r>
            <w:r w:rsidRPr="008165CE">
              <w:rPr>
                <w:rFonts w:eastAsia="Arial" w:cs="Arial"/>
                <w:sz w:val="24"/>
              </w:rPr>
              <w:t>Provided</w:t>
            </w:r>
            <w:r w:rsidRPr="008165CE">
              <w:rPr>
                <w:rFonts w:eastAsia="Arial" w:cs="Arial"/>
                <w:spacing w:val="-4"/>
                <w:sz w:val="24"/>
              </w:rPr>
              <w:t xml:space="preserve"> </w:t>
            </w:r>
            <w:r w:rsidRPr="008165CE">
              <w:rPr>
                <w:rFonts w:eastAsia="Arial" w:cs="Arial"/>
                <w:sz w:val="24"/>
              </w:rPr>
              <w:t>Below</w:t>
            </w:r>
            <w:r w:rsidRPr="008165CE">
              <w:rPr>
                <w:rFonts w:eastAsia="Arial" w:cs="Arial"/>
                <w:spacing w:val="-4"/>
                <w:sz w:val="24"/>
              </w:rPr>
              <w:t xml:space="preserve"> </w:t>
            </w:r>
            <w:r w:rsidRPr="008165CE">
              <w:rPr>
                <w:rFonts w:eastAsia="Arial" w:cs="Arial"/>
                <w:sz w:val="24"/>
              </w:rPr>
              <w:t>Design</w:t>
            </w:r>
            <w:r w:rsidRPr="008165CE">
              <w:rPr>
                <w:rFonts w:eastAsia="Arial" w:cs="Arial"/>
                <w:spacing w:val="-4"/>
                <w:sz w:val="24"/>
              </w:rPr>
              <w:t xml:space="preserve"> </w:t>
            </w:r>
            <w:r w:rsidRPr="008165CE">
              <w:rPr>
                <w:rFonts w:eastAsia="Arial" w:cs="Arial"/>
                <w:spacing w:val="-2"/>
                <w:sz w:val="24"/>
              </w:rPr>
              <w:t>Stage</w:t>
            </w:r>
          </w:p>
        </w:tc>
        <w:tc>
          <w:tcPr>
            <w:tcW w:w="3852" w:type="dxa"/>
          </w:tcPr>
          <w:p w14:paraId="76B7621C"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2,717.</w:t>
            </w:r>
            <w:r w:rsidRPr="008165CE">
              <w:rPr>
                <w:rFonts w:eastAsia="Arial" w:cs="Arial"/>
                <w:spacing w:val="-1"/>
              </w:rPr>
              <w:t xml:space="preserve"> </w:t>
            </w:r>
            <w:r w:rsidRPr="008165CE">
              <w:rPr>
                <w:rFonts w:eastAsia="Arial" w:cs="Arial"/>
              </w:rPr>
              <w:t xml:space="preserve">sq </w:t>
            </w:r>
            <w:r w:rsidRPr="008165CE">
              <w:rPr>
                <w:rFonts w:eastAsia="Arial" w:cs="Arial"/>
                <w:spacing w:val="-5"/>
              </w:rPr>
              <w:t>ft</w:t>
            </w:r>
          </w:p>
        </w:tc>
      </w:tr>
      <w:tr w:rsidR="008165CE" w:rsidRPr="008165CE" w14:paraId="6D1E0E97" w14:textId="77777777" w:rsidTr="00C5066D">
        <w:trPr>
          <w:trHeight w:val="443"/>
        </w:trPr>
        <w:tc>
          <w:tcPr>
            <w:tcW w:w="5979" w:type="dxa"/>
            <w:gridSpan w:val="2"/>
          </w:tcPr>
          <w:p w14:paraId="35BD4961"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Waterway</w:t>
            </w:r>
            <w:r w:rsidRPr="008165CE">
              <w:rPr>
                <w:rFonts w:eastAsia="Arial" w:cs="Arial"/>
                <w:spacing w:val="-5"/>
                <w:sz w:val="24"/>
              </w:rPr>
              <w:t xml:space="preserve"> </w:t>
            </w:r>
            <w:r w:rsidRPr="008165CE">
              <w:rPr>
                <w:rFonts w:eastAsia="Arial" w:cs="Arial"/>
                <w:sz w:val="24"/>
              </w:rPr>
              <w:t>Provided</w:t>
            </w:r>
            <w:r w:rsidRPr="008165CE">
              <w:rPr>
                <w:rFonts w:eastAsia="Arial" w:cs="Arial"/>
                <w:spacing w:val="-5"/>
                <w:sz w:val="24"/>
              </w:rPr>
              <w:t xml:space="preserve"> </w:t>
            </w:r>
            <w:r w:rsidRPr="008165CE">
              <w:rPr>
                <w:rFonts w:eastAsia="Arial" w:cs="Arial"/>
                <w:sz w:val="24"/>
              </w:rPr>
              <w:t>Below</w:t>
            </w:r>
            <w:r w:rsidRPr="008165CE">
              <w:rPr>
                <w:rFonts w:eastAsia="Arial" w:cs="Arial"/>
                <w:spacing w:val="-5"/>
                <w:sz w:val="24"/>
              </w:rPr>
              <w:t xml:space="preserve"> </w:t>
            </w:r>
            <w:r w:rsidRPr="008165CE">
              <w:rPr>
                <w:rFonts w:eastAsia="Arial" w:cs="Arial"/>
                <w:sz w:val="24"/>
              </w:rPr>
              <w:t>Clearance</w:t>
            </w:r>
            <w:r w:rsidRPr="008165CE">
              <w:rPr>
                <w:rFonts w:eastAsia="Arial" w:cs="Arial"/>
                <w:spacing w:val="-4"/>
                <w:sz w:val="24"/>
              </w:rPr>
              <w:t xml:space="preserve"> </w:t>
            </w:r>
            <w:r w:rsidRPr="008165CE">
              <w:rPr>
                <w:rFonts w:eastAsia="Arial" w:cs="Arial"/>
                <w:spacing w:val="-2"/>
                <w:sz w:val="24"/>
              </w:rPr>
              <w:t>Elevation</w:t>
            </w:r>
          </w:p>
        </w:tc>
        <w:tc>
          <w:tcPr>
            <w:tcW w:w="3852" w:type="dxa"/>
          </w:tcPr>
          <w:p w14:paraId="39B4EE13"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3291.5</w:t>
            </w:r>
            <w:r w:rsidRPr="008165CE">
              <w:rPr>
                <w:rFonts w:eastAsia="Arial" w:cs="Arial"/>
                <w:spacing w:val="-3"/>
              </w:rPr>
              <w:t xml:space="preserve"> </w:t>
            </w:r>
            <w:r w:rsidRPr="008165CE">
              <w:rPr>
                <w:rFonts w:eastAsia="Arial" w:cs="Arial"/>
              </w:rPr>
              <w:t>sq</w:t>
            </w:r>
            <w:r w:rsidRPr="008165CE">
              <w:rPr>
                <w:rFonts w:eastAsia="Arial" w:cs="Arial"/>
                <w:spacing w:val="-3"/>
              </w:rPr>
              <w:t xml:space="preserve"> </w:t>
            </w:r>
            <w:r w:rsidRPr="008165CE">
              <w:rPr>
                <w:rFonts w:eastAsia="Arial" w:cs="Arial"/>
                <w:spacing w:val="-5"/>
              </w:rPr>
              <w:t>ft</w:t>
            </w:r>
          </w:p>
        </w:tc>
      </w:tr>
      <w:tr w:rsidR="008165CE" w:rsidRPr="008165CE" w14:paraId="052C006C" w14:textId="77777777" w:rsidTr="00C5066D">
        <w:trPr>
          <w:trHeight w:val="443"/>
        </w:trPr>
        <w:tc>
          <w:tcPr>
            <w:tcW w:w="5979" w:type="dxa"/>
            <w:gridSpan w:val="2"/>
          </w:tcPr>
          <w:p w14:paraId="35229FD5"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Average</w:t>
            </w:r>
            <w:r w:rsidRPr="008165CE">
              <w:rPr>
                <w:rFonts w:eastAsia="Arial" w:cs="Arial"/>
                <w:spacing w:val="-3"/>
                <w:sz w:val="24"/>
              </w:rPr>
              <w:t xml:space="preserve"> </w:t>
            </w:r>
            <w:r w:rsidRPr="008165CE">
              <w:rPr>
                <w:rFonts w:eastAsia="Arial" w:cs="Arial"/>
                <w:sz w:val="24"/>
              </w:rPr>
              <w:t>Velocity</w:t>
            </w:r>
            <w:r w:rsidRPr="008165CE">
              <w:rPr>
                <w:rFonts w:eastAsia="Arial" w:cs="Arial"/>
                <w:spacing w:val="-3"/>
                <w:sz w:val="24"/>
              </w:rPr>
              <w:t xml:space="preserve"> </w:t>
            </w:r>
            <w:r w:rsidRPr="008165CE">
              <w:rPr>
                <w:rFonts w:eastAsia="Arial" w:cs="Arial"/>
                <w:sz w:val="24"/>
              </w:rPr>
              <w:t>of</w:t>
            </w:r>
            <w:r w:rsidRPr="008165CE">
              <w:rPr>
                <w:rFonts w:eastAsia="Arial" w:cs="Arial"/>
                <w:spacing w:val="-2"/>
                <w:sz w:val="24"/>
              </w:rPr>
              <w:t xml:space="preserve"> </w:t>
            </w:r>
            <w:r w:rsidRPr="008165CE">
              <w:rPr>
                <w:rFonts w:eastAsia="Arial" w:cs="Arial"/>
                <w:sz w:val="24"/>
              </w:rPr>
              <w:t>Flow</w:t>
            </w:r>
            <w:r w:rsidRPr="008165CE">
              <w:rPr>
                <w:rFonts w:eastAsia="Arial" w:cs="Arial"/>
                <w:spacing w:val="-3"/>
                <w:sz w:val="24"/>
              </w:rPr>
              <w:t xml:space="preserve"> </w:t>
            </w:r>
            <w:r w:rsidRPr="008165CE">
              <w:rPr>
                <w:rFonts w:eastAsia="Arial" w:cs="Arial"/>
                <w:sz w:val="24"/>
              </w:rPr>
              <w:t>in</w:t>
            </w:r>
            <w:r w:rsidRPr="008165CE">
              <w:rPr>
                <w:rFonts w:eastAsia="Arial" w:cs="Arial"/>
                <w:spacing w:val="-3"/>
                <w:sz w:val="24"/>
              </w:rPr>
              <w:t xml:space="preserve"> </w:t>
            </w:r>
            <w:r w:rsidRPr="008165CE">
              <w:rPr>
                <w:rFonts w:eastAsia="Arial" w:cs="Arial"/>
                <w:sz w:val="24"/>
              </w:rPr>
              <w:t>Natural</w:t>
            </w:r>
            <w:r w:rsidRPr="008165CE">
              <w:rPr>
                <w:rFonts w:eastAsia="Arial" w:cs="Arial"/>
                <w:spacing w:val="-2"/>
                <w:sz w:val="24"/>
              </w:rPr>
              <w:t xml:space="preserve"> Channel</w:t>
            </w:r>
          </w:p>
        </w:tc>
        <w:tc>
          <w:tcPr>
            <w:tcW w:w="3852" w:type="dxa"/>
          </w:tcPr>
          <w:p w14:paraId="0C5A744A"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4.28</w:t>
            </w:r>
            <w:r w:rsidRPr="008165CE">
              <w:rPr>
                <w:rFonts w:eastAsia="Arial" w:cs="Arial"/>
                <w:spacing w:val="-3"/>
              </w:rPr>
              <w:t xml:space="preserve"> </w:t>
            </w:r>
            <w:r w:rsidRPr="008165CE">
              <w:rPr>
                <w:rFonts w:eastAsia="Arial" w:cs="Arial"/>
                <w:spacing w:val="-2"/>
              </w:rPr>
              <w:t>ft/sec</w:t>
            </w:r>
          </w:p>
        </w:tc>
      </w:tr>
      <w:tr w:rsidR="008165CE" w:rsidRPr="008165CE" w14:paraId="22EC4444" w14:textId="77777777" w:rsidTr="00C5066D">
        <w:trPr>
          <w:trHeight w:val="443"/>
        </w:trPr>
        <w:tc>
          <w:tcPr>
            <w:tcW w:w="5979" w:type="dxa"/>
            <w:gridSpan w:val="2"/>
          </w:tcPr>
          <w:p w14:paraId="0418D1EE"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Depth</w:t>
            </w:r>
            <w:r w:rsidRPr="008165CE">
              <w:rPr>
                <w:rFonts w:eastAsia="Arial" w:cs="Arial"/>
                <w:spacing w:val="-2"/>
                <w:sz w:val="24"/>
              </w:rPr>
              <w:t xml:space="preserve"> </w:t>
            </w:r>
            <w:r w:rsidRPr="008165CE">
              <w:rPr>
                <w:rFonts w:eastAsia="Arial" w:cs="Arial"/>
                <w:sz w:val="24"/>
              </w:rPr>
              <w:t>of</w:t>
            </w:r>
            <w:r w:rsidRPr="008165CE">
              <w:rPr>
                <w:rFonts w:eastAsia="Arial" w:cs="Arial"/>
                <w:spacing w:val="-2"/>
                <w:sz w:val="24"/>
              </w:rPr>
              <w:t xml:space="preserve"> </w:t>
            </w:r>
            <w:r w:rsidRPr="008165CE">
              <w:rPr>
                <w:rFonts w:eastAsia="Arial" w:cs="Arial"/>
                <w:spacing w:val="-4"/>
                <w:sz w:val="24"/>
              </w:rPr>
              <w:t>Flow</w:t>
            </w:r>
          </w:p>
        </w:tc>
        <w:tc>
          <w:tcPr>
            <w:tcW w:w="3852" w:type="dxa"/>
          </w:tcPr>
          <w:p w14:paraId="473A4EC2"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18.36</w:t>
            </w:r>
            <w:r w:rsidRPr="008165CE">
              <w:rPr>
                <w:rFonts w:eastAsia="Arial" w:cs="Arial"/>
                <w:spacing w:val="-4"/>
              </w:rPr>
              <w:t xml:space="preserve"> </w:t>
            </w:r>
            <w:r w:rsidRPr="008165CE">
              <w:rPr>
                <w:rFonts w:eastAsia="Arial" w:cs="Arial"/>
                <w:spacing w:val="-5"/>
              </w:rPr>
              <w:t>ft</w:t>
            </w:r>
          </w:p>
        </w:tc>
      </w:tr>
      <w:tr w:rsidR="008165CE" w:rsidRPr="008165CE" w14:paraId="631CF474" w14:textId="77777777" w:rsidTr="00C5066D">
        <w:trPr>
          <w:trHeight w:val="443"/>
        </w:trPr>
        <w:tc>
          <w:tcPr>
            <w:tcW w:w="5979" w:type="dxa"/>
            <w:gridSpan w:val="2"/>
          </w:tcPr>
          <w:p w14:paraId="5D03ABBC"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Velocity</w:t>
            </w:r>
            <w:r w:rsidRPr="008165CE">
              <w:rPr>
                <w:rFonts w:eastAsia="Arial" w:cs="Arial"/>
                <w:spacing w:val="-1"/>
                <w:sz w:val="24"/>
              </w:rPr>
              <w:t xml:space="preserve"> </w:t>
            </w:r>
            <w:r w:rsidRPr="008165CE">
              <w:rPr>
                <w:rFonts w:eastAsia="Arial" w:cs="Arial"/>
                <w:sz w:val="24"/>
              </w:rPr>
              <w:t>of</w:t>
            </w:r>
            <w:r w:rsidRPr="008165CE">
              <w:rPr>
                <w:rFonts w:eastAsia="Arial" w:cs="Arial"/>
                <w:spacing w:val="-1"/>
                <w:sz w:val="24"/>
              </w:rPr>
              <w:t xml:space="preserve"> </w:t>
            </w:r>
            <w:r w:rsidRPr="008165CE">
              <w:rPr>
                <w:rFonts w:eastAsia="Arial" w:cs="Arial"/>
                <w:sz w:val="24"/>
              </w:rPr>
              <w:t>Flow</w:t>
            </w:r>
            <w:r w:rsidRPr="008165CE">
              <w:rPr>
                <w:rFonts w:eastAsia="Arial" w:cs="Arial"/>
                <w:spacing w:val="-1"/>
                <w:sz w:val="24"/>
              </w:rPr>
              <w:t xml:space="preserve"> </w:t>
            </w:r>
            <w:r w:rsidRPr="008165CE">
              <w:rPr>
                <w:rFonts w:eastAsia="Arial" w:cs="Arial"/>
                <w:sz w:val="24"/>
              </w:rPr>
              <w:t xml:space="preserve">Under </w:t>
            </w:r>
            <w:r w:rsidRPr="008165CE">
              <w:rPr>
                <w:rFonts w:eastAsia="Arial" w:cs="Arial"/>
                <w:spacing w:val="-2"/>
                <w:sz w:val="24"/>
              </w:rPr>
              <w:t>Bridge</w:t>
            </w:r>
          </w:p>
        </w:tc>
        <w:tc>
          <w:tcPr>
            <w:tcW w:w="3852" w:type="dxa"/>
          </w:tcPr>
          <w:p w14:paraId="70E02CA0"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4.21</w:t>
            </w:r>
            <w:r w:rsidRPr="008165CE">
              <w:rPr>
                <w:rFonts w:eastAsia="Arial" w:cs="Arial"/>
                <w:spacing w:val="-3"/>
              </w:rPr>
              <w:t xml:space="preserve"> </w:t>
            </w:r>
            <w:r w:rsidRPr="008165CE">
              <w:rPr>
                <w:rFonts w:eastAsia="Arial" w:cs="Arial"/>
                <w:spacing w:val="-2"/>
              </w:rPr>
              <w:t>ft/sec</w:t>
            </w:r>
          </w:p>
        </w:tc>
      </w:tr>
      <w:tr w:rsidR="008165CE" w:rsidRPr="008165CE" w14:paraId="6784A9F3" w14:textId="77777777" w:rsidTr="00C5066D">
        <w:trPr>
          <w:trHeight w:val="443"/>
        </w:trPr>
        <w:tc>
          <w:tcPr>
            <w:tcW w:w="5979" w:type="dxa"/>
            <w:gridSpan w:val="2"/>
          </w:tcPr>
          <w:p w14:paraId="68DAE991"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Freeboard</w:t>
            </w:r>
            <w:r w:rsidRPr="008165CE">
              <w:rPr>
                <w:rFonts w:eastAsia="Arial" w:cs="Arial"/>
                <w:spacing w:val="-8"/>
                <w:sz w:val="24"/>
              </w:rPr>
              <w:t xml:space="preserve"> </w:t>
            </w:r>
            <w:r w:rsidRPr="008165CE">
              <w:rPr>
                <w:rFonts w:eastAsia="Arial" w:cs="Arial"/>
                <w:spacing w:val="-2"/>
                <w:sz w:val="24"/>
              </w:rPr>
              <w:t>Provided</w:t>
            </w:r>
          </w:p>
        </w:tc>
        <w:tc>
          <w:tcPr>
            <w:tcW w:w="3852" w:type="dxa"/>
          </w:tcPr>
          <w:p w14:paraId="313F614E"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1.94</w:t>
            </w:r>
            <w:r w:rsidRPr="008165CE">
              <w:rPr>
                <w:rFonts w:eastAsia="Arial" w:cs="Arial"/>
                <w:spacing w:val="-3"/>
              </w:rPr>
              <w:t xml:space="preserve"> </w:t>
            </w:r>
            <w:r w:rsidRPr="008165CE">
              <w:rPr>
                <w:rFonts w:eastAsia="Arial" w:cs="Arial"/>
                <w:spacing w:val="-5"/>
              </w:rPr>
              <w:t>ft</w:t>
            </w:r>
          </w:p>
        </w:tc>
      </w:tr>
      <w:tr w:rsidR="008165CE" w:rsidRPr="008165CE" w14:paraId="57351866" w14:textId="77777777" w:rsidTr="00C5066D">
        <w:trPr>
          <w:trHeight w:val="443"/>
        </w:trPr>
        <w:tc>
          <w:tcPr>
            <w:tcW w:w="5979" w:type="dxa"/>
            <w:gridSpan w:val="2"/>
          </w:tcPr>
          <w:p w14:paraId="6778CD74"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 xml:space="preserve">100-year Frequency </w:t>
            </w:r>
            <w:r w:rsidRPr="008165CE">
              <w:rPr>
                <w:rFonts w:eastAsia="Arial" w:cs="Arial"/>
                <w:spacing w:val="-2"/>
                <w:sz w:val="24"/>
              </w:rPr>
              <w:t>Discharge</w:t>
            </w:r>
          </w:p>
        </w:tc>
        <w:tc>
          <w:tcPr>
            <w:tcW w:w="3852" w:type="dxa"/>
          </w:tcPr>
          <w:p w14:paraId="206ED6D9"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13,269</w:t>
            </w:r>
            <w:r w:rsidRPr="008165CE">
              <w:rPr>
                <w:rFonts w:eastAsia="Arial" w:cs="Arial"/>
                <w:spacing w:val="-5"/>
              </w:rPr>
              <w:t xml:space="preserve"> cfs</w:t>
            </w:r>
          </w:p>
        </w:tc>
      </w:tr>
      <w:tr w:rsidR="008165CE" w:rsidRPr="008165CE" w14:paraId="7E634F66" w14:textId="77777777" w:rsidTr="00C5066D">
        <w:trPr>
          <w:trHeight w:val="443"/>
        </w:trPr>
        <w:tc>
          <w:tcPr>
            <w:tcW w:w="5979" w:type="dxa"/>
            <w:gridSpan w:val="2"/>
          </w:tcPr>
          <w:p w14:paraId="2AF5EB88"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 xml:space="preserve">100-year Frequency </w:t>
            </w:r>
            <w:r w:rsidRPr="008165CE">
              <w:rPr>
                <w:rFonts w:eastAsia="Arial" w:cs="Arial"/>
                <w:spacing w:val="-2"/>
                <w:sz w:val="24"/>
              </w:rPr>
              <w:t>Stage</w:t>
            </w:r>
          </w:p>
        </w:tc>
        <w:tc>
          <w:tcPr>
            <w:tcW w:w="3852" w:type="dxa"/>
          </w:tcPr>
          <w:p w14:paraId="37597827"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909.03</w:t>
            </w:r>
            <w:r w:rsidRPr="008165CE">
              <w:rPr>
                <w:rFonts w:eastAsia="Arial" w:cs="Arial"/>
                <w:spacing w:val="-5"/>
              </w:rPr>
              <w:t xml:space="preserve"> ft</w:t>
            </w:r>
          </w:p>
        </w:tc>
      </w:tr>
      <w:tr w:rsidR="008165CE" w:rsidRPr="008165CE" w14:paraId="65118BFA" w14:textId="77777777" w:rsidTr="00C5066D">
        <w:trPr>
          <w:trHeight w:val="443"/>
        </w:trPr>
        <w:tc>
          <w:tcPr>
            <w:tcW w:w="5979" w:type="dxa"/>
            <w:gridSpan w:val="2"/>
          </w:tcPr>
          <w:p w14:paraId="42E9F716"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Overtopping</w:t>
            </w:r>
            <w:r w:rsidRPr="008165CE">
              <w:rPr>
                <w:rFonts w:eastAsia="Arial" w:cs="Arial"/>
                <w:spacing w:val="-10"/>
                <w:sz w:val="24"/>
              </w:rPr>
              <w:t xml:space="preserve"> </w:t>
            </w:r>
            <w:r w:rsidRPr="008165CE">
              <w:rPr>
                <w:rFonts w:eastAsia="Arial" w:cs="Arial"/>
                <w:spacing w:val="-2"/>
                <w:sz w:val="24"/>
              </w:rPr>
              <w:t>Stage</w:t>
            </w:r>
          </w:p>
        </w:tc>
        <w:tc>
          <w:tcPr>
            <w:tcW w:w="3852" w:type="dxa"/>
          </w:tcPr>
          <w:p w14:paraId="24B8EAB9"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914.24</w:t>
            </w:r>
            <w:r w:rsidRPr="008165CE">
              <w:rPr>
                <w:rFonts w:eastAsia="Arial" w:cs="Arial"/>
                <w:spacing w:val="-5"/>
              </w:rPr>
              <w:t xml:space="preserve"> ft</w:t>
            </w:r>
          </w:p>
        </w:tc>
      </w:tr>
      <w:tr w:rsidR="008165CE" w:rsidRPr="008165CE" w14:paraId="65C89C4C" w14:textId="77777777" w:rsidTr="00C5066D">
        <w:trPr>
          <w:trHeight w:val="443"/>
        </w:trPr>
        <w:tc>
          <w:tcPr>
            <w:tcW w:w="5979" w:type="dxa"/>
            <w:gridSpan w:val="2"/>
          </w:tcPr>
          <w:p w14:paraId="6D33EEAD"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Overtopping</w:t>
            </w:r>
            <w:r w:rsidRPr="008165CE">
              <w:rPr>
                <w:rFonts w:eastAsia="Arial" w:cs="Arial"/>
                <w:spacing w:val="-10"/>
                <w:sz w:val="24"/>
              </w:rPr>
              <w:t xml:space="preserve"> </w:t>
            </w:r>
            <w:r w:rsidRPr="008165CE">
              <w:rPr>
                <w:rFonts w:eastAsia="Arial" w:cs="Arial"/>
                <w:spacing w:val="-2"/>
                <w:sz w:val="24"/>
              </w:rPr>
              <w:t>Discharge</w:t>
            </w:r>
          </w:p>
        </w:tc>
        <w:tc>
          <w:tcPr>
            <w:tcW w:w="3852" w:type="dxa"/>
          </w:tcPr>
          <w:p w14:paraId="7C586286"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45,093.6</w:t>
            </w:r>
            <w:r w:rsidRPr="008165CE">
              <w:rPr>
                <w:rFonts w:eastAsia="Arial" w:cs="Arial"/>
                <w:spacing w:val="-7"/>
              </w:rPr>
              <w:t xml:space="preserve"> </w:t>
            </w:r>
            <w:r w:rsidRPr="008165CE">
              <w:rPr>
                <w:rFonts w:eastAsia="Arial" w:cs="Arial"/>
                <w:spacing w:val="-5"/>
              </w:rPr>
              <w:t>cfs</w:t>
            </w:r>
          </w:p>
        </w:tc>
      </w:tr>
      <w:tr w:rsidR="008165CE" w:rsidRPr="008165CE" w14:paraId="1457ED9F" w14:textId="77777777" w:rsidTr="00C5066D">
        <w:trPr>
          <w:trHeight w:val="443"/>
        </w:trPr>
        <w:tc>
          <w:tcPr>
            <w:tcW w:w="5979" w:type="dxa"/>
            <w:gridSpan w:val="2"/>
          </w:tcPr>
          <w:p w14:paraId="5C2105EB"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 xml:space="preserve">Minimum Water </w:t>
            </w:r>
            <w:r w:rsidRPr="008165CE">
              <w:rPr>
                <w:rFonts w:eastAsia="Arial" w:cs="Arial"/>
                <w:spacing w:val="-2"/>
                <w:sz w:val="24"/>
              </w:rPr>
              <w:t>Elevation</w:t>
            </w:r>
          </w:p>
        </w:tc>
        <w:tc>
          <w:tcPr>
            <w:tcW w:w="3852" w:type="dxa"/>
          </w:tcPr>
          <w:p w14:paraId="79ED014D"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889.75</w:t>
            </w:r>
            <w:r w:rsidRPr="008165CE">
              <w:rPr>
                <w:rFonts w:eastAsia="Arial" w:cs="Arial"/>
                <w:spacing w:val="-5"/>
              </w:rPr>
              <w:t xml:space="preserve"> ft</w:t>
            </w:r>
          </w:p>
        </w:tc>
      </w:tr>
      <w:tr w:rsidR="008165CE" w:rsidRPr="008165CE" w14:paraId="0B8FCF60" w14:textId="77777777" w:rsidTr="00C5066D">
        <w:trPr>
          <w:trHeight w:val="1074"/>
        </w:trPr>
        <w:tc>
          <w:tcPr>
            <w:tcW w:w="9831" w:type="dxa"/>
            <w:gridSpan w:val="3"/>
          </w:tcPr>
          <w:p w14:paraId="0C43AFFA" w14:textId="77777777" w:rsidR="008165CE" w:rsidRPr="008165CE" w:rsidRDefault="008165CE" w:rsidP="008165CE">
            <w:pPr>
              <w:widowControl w:val="0"/>
              <w:tabs>
                <w:tab w:val="left" w:pos="2039"/>
              </w:tabs>
              <w:autoSpaceDE w:val="0"/>
              <w:autoSpaceDN w:val="0"/>
              <w:spacing w:before="37" w:after="0" w:line="240" w:lineRule="auto"/>
              <w:ind w:left="40"/>
              <w:rPr>
                <w:rFonts w:eastAsia="Arial" w:cs="Arial"/>
                <w:b/>
              </w:rPr>
            </w:pPr>
            <w:r w:rsidRPr="008165CE">
              <w:rPr>
                <w:rFonts w:eastAsia="Arial" w:cs="Arial"/>
                <w:b/>
                <w:spacing w:val="-2"/>
              </w:rPr>
              <w:t>COMMENTS:</w:t>
            </w:r>
            <w:r w:rsidRPr="008165CE">
              <w:rPr>
                <w:rFonts w:eastAsia="Arial" w:cs="Arial"/>
                <w:b/>
              </w:rPr>
              <w:tab/>
            </w:r>
            <w:r w:rsidRPr="008165CE">
              <w:rPr>
                <w:rFonts w:eastAsia="Arial" w:cs="Arial"/>
                <w:b/>
                <w:position w:val="1"/>
              </w:rPr>
              <w:t>Alternative</w:t>
            </w:r>
            <w:r w:rsidRPr="008165CE">
              <w:rPr>
                <w:rFonts w:eastAsia="Arial" w:cs="Arial"/>
                <w:b/>
                <w:spacing w:val="-10"/>
                <w:position w:val="1"/>
              </w:rPr>
              <w:t xml:space="preserve"> 3</w:t>
            </w:r>
          </w:p>
          <w:p w14:paraId="1BC2BAAD" w14:textId="77777777" w:rsidR="008165CE" w:rsidRPr="008165CE" w:rsidRDefault="008165CE" w:rsidP="008165CE">
            <w:pPr>
              <w:widowControl w:val="0"/>
              <w:autoSpaceDE w:val="0"/>
              <w:autoSpaceDN w:val="0"/>
              <w:spacing w:before="92" w:after="0" w:line="240" w:lineRule="auto"/>
              <w:ind w:left="38"/>
              <w:rPr>
                <w:rFonts w:ascii="Calibri" w:eastAsia="Arial" w:cs="Arial"/>
              </w:rPr>
            </w:pPr>
            <w:r w:rsidRPr="008165CE">
              <w:rPr>
                <w:rFonts w:ascii="Calibri" w:eastAsia="Arial" w:cs="Arial"/>
              </w:rPr>
              <w:t>Bottom</w:t>
            </w:r>
            <w:r w:rsidRPr="008165CE">
              <w:rPr>
                <w:rFonts w:ascii="Calibri" w:eastAsia="Arial" w:cs="Arial"/>
                <w:spacing w:val="-4"/>
              </w:rPr>
              <w:t xml:space="preserve"> </w:t>
            </w:r>
            <w:r w:rsidRPr="008165CE">
              <w:rPr>
                <w:rFonts w:ascii="Calibri" w:eastAsia="Arial" w:cs="Arial"/>
              </w:rPr>
              <w:t>Elevation</w:t>
            </w:r>
            <w:r w:rsidRPr="008165CE">
              <w:rPr>
                <w:rFonts w:ascii="Calibri" w:eastAsia="Arial" w:cs="Arial"/>
                <w:spacing w:val="-2"/>
              </w:rPr>
              <w:t xml:space="preserve"> </w:t>
            </w:r>
            <w:r w:rsidRPr="008165CE">
              <w:rPr>
                <w:rFonts w:ascii="Calibri" w:eastAsia="Arial" w:cs="Arial"/>
              </w:rPr>
              <w:t>=</w:t>
            </w:r>
            <w:r w:rsidRPr="008165CE">
              <w:rPr>
                <w:rFonts w:ascii="Calibri" w:eastAsia="Arial" w:cs="Arial"/>
                <w:spacing w:val="-2"/>
              </w:rPr>
              <w:t xml:space="preserve"> </w:t>
            </w:r>
            <w:r w:rsidRPr="008165CE">
              <w:rPr>
                <w:rFonts w:ascii="Calibri" w:eastAsia="Arial" w:cs="Arial"/>
              </w:rPr>
              <w:t>889.75</w:t>
            </w:r>
            <w:r w:rsidRPr="008165CE">
              <w:rPr>
                <w:rFonts w:ascii="Calibri" w:eastAsia="Arial" w:cs="Arial"/>
                <w:spacing w:val="-2"/>
              </w:rPr>
              <w:t xml:space="preserve"> </w:t>
            </w:r>
            <w:r w:rsidRPr="008165CE">
              <w:rPr>
                <w:rFonts w:ascii="Calibri" w:eastAsia="Arial" w:cs="Arial"/>
              </w:rPr>
              <w:t>ft,</w:t>
            </w:r>
            <w:r w:rsidRPr="008165CE">
              <w:rPr>
                <w:rFonts w:ascii="Calibri" w:eastAsia="Arial" w:cs="Arial"/>
                <w:spacing w:val="-2"/>
              </w:rPr>
              <w:t xml:space="preserve"> </w:t>
            </w:r>
            <w:r w:rsidRPr="008165CE">
              <w:rPr>
                <w:rFonts w:ascii="Calibri" w:eastAsia="Arial" w:cs="Arial"/>
              </w:rPr>
              <w:t>80'</w:t>
            </w:r>
            <w:r w:rsidRPr="008165CE">
              <w:rPr>
                <w:rFonts w:ascii="Calibri" w:eastAsia="Arial" w:cs="Arial"/>
                <w:spacing w:val="-2"/>
              </w:rPr>
              <w:t xml:space="preserve"> </w:t>
            </w:r>
            <w:r w:rsidRPr="008165CE">
              <w:rPr>
                <w:rFonts w:ascii="Calibri" w:eastAsia="Arial" w:cs="Arial"/>
              </w:rPr>
              <w:t>Channel</w:t>
            </w:r>
            <w:r w:rsidRPr="008165CE">
              <w:rPr>
                <w:rFonts w:ascii="Calibri" w:eastAsia="Arial" w:cs="Arial"/>
                <w:spacing w:val="-2"/>
              </w:rPr>
              <w:t xml:space="preserve"> </w:t>
            </w:r>
            <w:r w:rsidRPr="008165CE">
              <w:rPr>
                <w:rFonts w:ascii="Calibri" w:eastAsia="Arial" w:cs="Arial"/>
              </w:rPr>
              <w:t>Bottom</w:t>
            </w:r>
            <w:r w:rsidRPr="008165CE">
              <w:rPr>
                <w:rFonts w:ascii="Calibri" w:eastAsia="Arial" w:cs="Arial"/>
                <w:spacing w:val="-1"/>
              </w:rPr>
              <w:t xml:space="preserve"> </w:t>
            </w:r>
            <w:r w:rsidRPr="008165CE">
              <w:rPr>
                <w:rFonts w:ascii="Calibri" w:eastAsia="Arial" w:cs="Arial"/>
                <w:spacing w:val="-4"/>
              </w:rPr>
              <w:t>Width</w:t>
            </w:r>
          </w:p>
          <w:p w14:paraId="188042CF" w14:textId="77777777" w:rsidR="008165CE" w:rsidRPr="008165CE" w:rsidRDefault="008165CE" w:rsidP="008165CE">
            <w:pPr>
              <w:widowControl w:val="0"/>
              <w:autoSpaceDE w:val="0"/>
              <w:autoSpaceDN w:val="0"/>
              <w:spacing w:before="96" w:after="0" w:line="240" w:lineRule="auto"/>
              <w:ind w:left="38"/>
              <w:rPr>
                <w:rFonts w:ascii="Calibri" w:eastAsia="Arial" w:hAnsi="Calibri" w:cs="Arial"/>
              </w:rPr>
            </w:pPr>
            <w:r w:rsidRPr="008165CE">
              <w:rPr>
                <w:rFonts w:ascii="Calibri" w:eastAsia="Arial" w:hAnsi="Calibri" w:cs="Arial"/>
              </w:rPr>
              <w:t>Bridge</w:t>
            </w:r>
            <w:r w:rsidRPr="008165CE">
              <w:rPr>
                <w:rFonts w:ascii="Calibri" w:eastAsia="Arial" w:hAnsi="Calibri" w:cs="Arial"/>
                <w:spacing w:val="-2"/>
              </w:rPr>
              <w:t xml:space="preserve"> </w:t>
            </w:r>
            <w:r w:rsidRPr="008165CE">
              <w:rPr>
                <w:rFonts w:ascii="Calibri" w:eastAsia="Arial" w:hAnsi="Calibri" w:cs="Arial"/>
              </w:rPr>
              <w:t>0094‐337.335</w:t>
            </w:r>
            <w:r w:rsidRPr="008165CE">
              <w:rPr>
                <w:rFonts w:ascii="Calibri" w:eastAsia="Arial" w:hAnsi="Calibri" w:cs="Arial"/>
                <w:spacing w:val="-1"/>
              </w:rPr>
              <w:t xml:space="preserve"> </w:t>
            </w:r>
            <w:r w:rsidRPr="008165CE">
              <w:rPr>
                <w:rFonts w:ascii="Calibri" w:eastAsia="Arial" w:hAnsi="Calibri" w:cs="Arial"/>
              </w:rPr>
              <w:t>L ‐ 48' Clear</w:t>
            </w:r>
            <w:r w:rsidRPr="008165CE">
              <w:rPr>
                <w:rFonts w:ascii="Calibri" w:eastAsia="Arial" w:hAnsi="Calibri" w:cs="Arial"/>
                <w:spacing w:val="-1"/>
              </w:rPr>
              <w:t xml:space="preserve"> </w:t>
            </w:r>
            <w:r w:rsidRPr="008165CE">
              <w:rPr>
                <w:rFonts w:ascii="Calibri" w:eastAsia="Arial" w:hAnsi="Calibri" w:cs="Arial"/>
              </w:rPr>
              <w:t>Roadway;</w:t>
            </w:r>
            <w:r w:rsidRPr="008165CE">
              <w:rPr>
                <w:rFonts w:ascii="Calibri" w:eastAsia="Arial" w:hAnsi="Calibri" w:cs="Arial"/>
                <w:spacing w:val="-2"/>
              </w:rPr>
              <w:t xml:space="preserve"> </w:t>
            </w:r>
            <w:r w:rsidRPr="008165CE">
              <w:rPr>
                <w:rFonts w:ascii="Calibri" w:eastAsia="Arial" w:hAnsi="Calibri" w:cs="Arial"/>
              </w:rPr>
              <w:t>Bridge</w:t>
            </w:r>
            <w:r w:rsidRPr="008165CE">
              <w:rPr>
                <w:rFonts w:ascii="Calibri" w:eastAsia="Arial" w:hAnsi="Calibri" w:cs="Arial"/>
                <w:spacing w:val="-1"/>
              </w:rPr>
              <w:t xml:space="preserve"> </w:t>
            </w:r>
            <w:r w:rsidRPr="008165CE">
              <w:rPr>
                <w:rFonts w:ascii="Calibri" w:eastAsia="Arial" w:hAnsi="Calibri" w:cs="Arial"/>
              </w:rPr>
              <w:t>0094‐337.335</w:t>
            </w:r>
            <w:r w:rsidRPr="008165CE">
              <w:rPr>
                <w:rFonts w:ascii="Calibri" w:eastAsia="Arial" w:hAnsi="Calibri" w:cs="Arial"/>
                <w:spacing w:val="-1"/>
              </w:rPr>
              <w:t xml:space="preserve"> </w:t>
            </w:r>
            <w:r w:rsidRPr="008165CE">
              <w:rPr>
                <w:rFonts w:ascii="Calibri" w:eastAsia="Arial" w:hAnsi="Calibri" w:cs="Arial"/>
              </w:rPr>
              <w:t>R ‐ 40' Clear</w:t>
            </w:r>
            <w:r w:rsidRPr="008165CE">
              <w:rPr>
                <w:rFonts w:ascii="Calibri" w:eastAsia="Arial" w:hAnsi="Calibri" w:cs="Arial"/>
                <w:spacing w:val="-1"/>
              </w:rPr>
              <w:t xml:space="preserve"> </w:t>
            </w:r>
            <w:r w:rsidRPr="008165CE">
              <w:rPr>
                <w:rFonts w:ascii="Calibri" w:eastAsia="Arial" w:hAnsi="Calibri" w:cs="Arial"/>
                <w:spacing w:val="-2"/>
              </w:rPr>
              <w:t>Roadway</w:t>
            </w:r>
          </w:p>
        </w:tc>
      </w:tr>
    </w:tbl>
    <w:p w14:paraId="271356FD" w14:textId="77777777" w:rsidR="008165CE" w:rsidRPr="008165CE" w:rsidRDefault="008165CE" w:rsidP="008165CE">
      <w:pPr>
        <w:widowControl w:val="0"/>
        <w:autoSpaceDE w:val="0"/>
        <w:autoSpaceDN w:val="0"/>
        <w:spacing w:after="0" w:line="240" w:lineRule="auto"/>
        <w:rPr>
          <w:rFonts w:eastAsia="Arial" w:cs="Arial"/>
        </w:rPr>
      </w:pPr>
    </w:p>
    <w:p w14:paraId="7BFC3459" w14:textId="77777777" w:rsidR="0002620F" w:rsidRDefault="0002620F">
      <w:r>
        <w:br w:type="page"/>
      </w:r>
    </w:p>
    <w:p w14:paraId="07C0C5DC" w14:textId="77777777" w:rsidR="0002620F" w:rsidRPr="0002620F" w:rsidRDefault="0002620F" w:rsidP="0002620F">
      <w:pPr>
        <w:widowControl w:val="0"/>
        <w:autoSpaceDE w:val="0"/>
        <w:autoSpaceDN w:val="0"/>
        <w:spacing w:before="66" w:after="0" w:line="240" w:lineRule="auto"/>
        <w:ind w:left="161"/>
        <w:rPr>
          <w:rFonts w:eastAsia="Arial" w:cs="Arial"/>
          <w:b/>
          <w:bCs/>
          <w:sz w:val="24"/>
          <w:szCs w:val="24"/>
        </w:rPr>
      </w:pPr>
      <w:r w:rsidRPr="0002620F">
        <w:rPr>
          <w:rFonts w:eastAsia="Arial" w:cs="Arial"/>
          <w:b/>
          <w:bCs/>
          <w:sz w:val="24"/>
          <w:szCs w:val="24"/>
        </w:rPr>
        <w:lastRenderedPageBreak/>
        <w:t>HYDRAULIC</w:t>
      </w:r>
      <w:r w:rsidRPr="0002620F">
        <w:rPr>
          <w:rFonts w:eastAsia="Arial" w:cs="Arial"/>
          <w:b/>
          <w:bCs/>
          <w:spacing w:val="-17"/>
          <w:sz w:val="24"/>
          <w:szCs w:val="24"/>
        </w:rPr>
        <w:t xml:space="preserve"> </w:t>
      </w:r>
      <w:r w:rsidRPr="0002620F">
        <w:rPr>
          <w:rFonts w:eastAsia="Arial" w:cs="Arial"/>
          <w:b/>
          <w:bCs/>
          <w:sz w:val="24"/>
          <w:szCs w:val="24"/>
        </w:rPr>
        <w:t>DESIGN</w:t>
      </w:r>
      <w:r w:rsidRPr="0002620F">
        <w:rPr>
          <w:rFonts w:eastAsia="Arial" w:cs="Arial"/>
          <w:b/>
          <w:bCs/>
          <w:spacing w:val="-15"/>
          <w:sz w:val="24"/>
          <w:szCs w:val="24"/>
        </w:rPr>
        <w:t xml:space="preserve"> </w:t>
      </w:r>
      <w:r w:rsidRPr="0002620F">
        <w:rPr>
          <w:rFonts w:eastAsia="Arial" w:cs="Arial"/>
          <w:b/>
          <w:bCs/>
          <w:sz w:val="24"/>
          <w:szCs w:val="24"/>
        </w:rPr>
        <w:t>DATA</w:t>
      </w:r>
      <w:r w:rsidRPr="0002620F">
        <w:rPr>
          <w:rFonts w:eastAsia="Arial" w:cs="Arial"/>
          <w:b/>
          <w:bCs/>
          <w:spacing w:val="-17"/>
          <w:sz w:val="24"/>
          <w:szCs w:val="24"/>
        </w:rPr>
        <w:t xml:space="preserve"> </w:t>
      </w:r>
      <w:r w:rsidRPr="0002620F">
        <w:rPr>
          <w:rFonts w:eastAsia="Arial" w:cs="Arial"/>
          <w:b/>
          <w:bCs/>
          <w:sz w:val="24"/>
          <w:szCs w:val="24"/>
        </w:rPr>
        <w:t>FOR</w:t>
      </w:r>
      <w:r w:rsidRPr="0002620F">
        <w:rPr>
          <w:rFonts w:eastAsia="Arial" w:cs="Arial"/>
          <w:b/>
          <w:bCs/>
          <w:spacing w:val="-14"/>
          <w:sz w:val="24"/>
          <w:szCs w:val="24"/>
        </w:rPr>
        <w:t xml:space="preserve"> </w:t>
      </w:r>
      <w:r w:rsidRPr="0002620F">
        <w:rPr>
          <w:rFonts w:eastAsia="Arial" w:cs="Arial"/>
          <w:b/>
          <w:bCs/>
          <w:spacing w:val="-2"/>
          <w:sz w:val="24"/>
          <w:szCs w:val="24"/>
        </w:rPr>
        <w:t>CULVERTS</w:t>
      </w:r>
    </w:p>
    <w:p w14:paraId="09732D0A" w14:textId="77777777" w:rsidR="0002620F" w:rsidRPr="0002620F" w:rsidRDefault="0002620F" w:rsidP="0002620F">
      <w:pPr>
        <w:widowControl w:val="0"/>
        <w:autoSpaceDE w:val="0"/>
        <w:autoSpaceDN w:val="0"/>
        <w:spacing w:before="23" w:after="0" w:line="240" w:lineRule="auto"/>
        <w:ind w:left="156"/>
        <w:rPr>
          <w:rFonts w:eastAsia="Arial" w:cs="Arial"/>
          <w:sz w:val="20"/>
          <w:szCs w:val="20"/>
        </w:rPr>
      </w:pPr>
      <w:r w:rsidRPr="0002620F">
        <w:rPr>
          <w:rFonts w:eastAsia="Arial" w:cs="Arial"/>
          <w:sz w:val="20"/>
          <w:szCs w:val="20"/>
        </w:rPr>
        <w:t>North</w:t>
      </w:r>
      <w:r w:rsidRPr="0002620F">
        <w:rPr>
          <w:rFonts w:eastAsia="Arial" w:cs="Arial"/>
          <w:spacing w:val="-11"/>
          <w:sz w:val="20"/>
          <w:szCs w:val="20"/>
        </w:rPr>
        <w:t xml:space="preserve"> </w:t>
      </w:r>
      <w:r w:rsidRPr="0002620F">
        <w:rPr>
          <w:rFonts w:eastAsia="Arial" w:cs="Arial"/>
          <w:sz w:val="20"/>
          <w:szCs w:val="20"/>
        </w:rPr>
        <w:t>Dakota</w:t>
      </w:r>
      <w:r w:rsidRPr="0002620F">
        <w:rPr>
          <w:rFonts w:eastAsia="Arial" w:cs="Arial"/>
          <w:spacing w:val="-11"/>
          <w:sz w:val="20"/>
          <w:szCs w:val="20"/>
        </w:rPr>
        <w:t xml:space="preserve"> </w:t>
      </w:r>
      <w:r w:rsidRPr="0002620F">
        <w:rPr>
          <w:rFonts w:eastAsia="Arial" w:cs="Arial"/>
          <w:sz w:val="20"/>
          <w:szCs w:val="20"/>
        </w:rPr>
        <w:t>Department</w:t>
      </w:r>
      <w:r w:rsidRPr="0002620F">
        <w:rPr>
          <w:rFonts w:eastAsia="Arial" w:cs="Arial"/>
          <w:spacing w:val="-10"/>
          <w:sz w:val="20"/>
          <w:szCs w:val="20"/>
        </w:rPr>
        <w:t xml:space="preserve"> </w:t>
      </w:r>
      <w:r w:rsidRPr="0002620F">
        <w:rPr>
          <w:rFonts w:eastAsia="Arial" w:cs="Arial"/>
          <w:sz w:val="20"/>
          <w:szCs w:val="20"/>
        </w:rPr>
        <w:t>of</w:t>
      </w:r>
      <w:r w:rsidRPr="0002620F">
        <w:rPr>
          <w:rFonts w:eastAsia="Arial" w:cs="Arial"/>
          <w:spacing w:val="-8"/>
          <w:sz w:val="20"/>
          <w:szCs w:val="20"/>
        </w:rPr>
        <w:t xml:space="preserve"> </w:t>
      </w:r>
      <w:r w:rsidRPr="0002620F">
        <w:rPr>
          <w:rFonts w:eastAsia="Arial" w:cs="Arial"/>
          <w:sz w:val="20"/>
          <w:szCs w:val="20"/>
        </w:rPr>
        <w:t>Transportation,</w:t>
      </w:r>
      <w:r w:rsidRPr="0002620F">
        <w:rPr>
          <w:rFonts w:eastAsia="Arial" w:cs="Arial"/>
          <w:spacing w:val="-10"/>
          <w:sz w:val="20"/>
          <w:szCs w:val="20"/>
        </w:rPr>
        <w:t xml:space="preserve"> </w:t>
      </w:r>
      <w:r w:rsidRPr="0002620F">
        <w:rPr>
          <w:rFonts w:eastAsia="Arial" w:cs="Arial"/>
          <w:spacing w:val="-2"/>
          <w:sz w:val="20"/>
          <w:szCs w:val="20"/>
        </w:rPr>
        <w:t>Bridge</w:t>
      </w:r>
    </w:p>
    <w:p w14:paraId="2293A13E" w14:textId="77777777" w:rsidR="0002620F" w:rsidRPr="0002620F" w:rsidRDefault="0002620F" w:rsidP="0002620F">
      <w:pPr>
        <w:widowControl w:val="0"/>
        <w:autoSpaceDE w:val="0"/>
        <w:autoSpaceDN w:val="0"/>
        <w:spacing w:before="24" w:after="0" w:line="240" w:lineRule="auto"/>
        <w:ind w:left="152"/>
        <w:rPr>
          <w:rFonts w:eastAsia="Arial" w:cs="Arial"/>
          <w:sz w:val="16"/>
        </w:rPr>
      </w:pPr>
      <w:r w:rsidRPr="0002620F">
        <w:rPr>
          <w:rFonts w:eastAsia="Arial" w:cs="Arial"/>
          <w:sz w:val="16"/>
        </w:rPr>
        <w:t>SFN</w:t>
      </w:r>
      <w:r w:rsidRPr="0002620F">
        <w:rPr>
          <w:rFonts w:eastAsia="Arial" w:cs="Arial"/>
          <w:spacing w:val="-4"/>
          <w:sz w:val="16"/>
        </w:rPr>
        <w:t xml:space="preserve"> </w:t>
      </w:r>
      <w:r w:rsidRPr="0002620F">
        <w:rPr>
          <w:rFonts w:eastAsia="Arial" w:cs="Arial"/>
          <w:sz w:val="16"/>
        </w:rPr>
        <w:t>9636</w:t>
      </w:r>
      <w:r w:rsidRPr="0002620F">
        <w:rPr>
          <w:rFonts w:eastAsia="Arial" w:cs="Arial"/>
          <w:spacing w:val="-3"/>
          <w:sz w:val="16"/>
        </w:rPr>
        <w:t xml:space="preserve"> </w:t>
      </w:r>
      <w:r w:rsidRPr="0002620F">
        <w:rPr>
          <w:rFonts w:eastAsia="Arial" w:cs="Arial"/>
          <w:sz w:val="16"/>
        </w:rPr>
        <w:t>(Rev.</w:t>
      </w:r>
      <w:r w:rsidRPr="0002620F">
        <w:rPr>
          <w:rFonts w:eastAsia="Arial" w:cs="Arial"/>
          <w:spacing w:val="-2"/>
          <w:sz w:val="16"/>
        </w:rPr>
        <w:t xml:space="preserve"> </w:t>
      </w:r>
      <w:r w:rsidRPr="0002620F">
        <w:rPr>
          <w:rFonts w:eastAsia="Arial" w:cs="Arial"/>
          <w:sz w:val="16"/>
        </w:rPr>
        <w:t>1-</w:t>
      </w:r>
      <w:r w:rsidRPr="0002620F">
        <w:rPr>
          <w:rFonts w:eastAsia="Arial" w:cs="Arial"/>
          <w:spacing w:val="-2"/>
          <w:sz w:val="16"/>
        </w:rPr>
        <w:t>2000)</w:t>
      </w:r>
    </w:p>
    <w:p w14:paraId="149D7B60" w14:textId="77777777" w:rsidR="0002620F" w:rsidRPr="0002620F" w:rsidRDefault="0002620F" w:rsidP="0002620F">
      <w:pPr>
        <w:widowControl w:val="0"/>
        <w:autoSpaceDE w:val="0"/>
        <w:autoSpaceDN w:val="0"/>
        <w:spacing w:after="0" w:line="240" w:lineRule="auto"/>
        <w:rPr>
          <w:rFonts w:eastAsia="Arial" w:cs="Arial"/>
          <w:sz w:val="20"/>
          <w:szCs w:val="20"/>
        </w:rPr>
      </w:pPr>
    </w:p>
    <w:p w14:paraId="7892E006" w14:textId="77777777" w:rsidR="0002620F" w:rsidRPr="0002620F" w:rsidRDefault="0002620F" w:rsidP="0002620F">
      <w:pPr>
        <w:widowControl w:val="0"/>
        <w:autoSpaceDE w:val="0"/>
        <w:autoSpaceDN w:val="0"/>
        <w:spacing w:before="74" w:after="1" w:line="240" w:lineRule="auto"/>
        <w:rPr>
          <w:rFonts w:eastAsia="Arial" w:cs="Arial"/>
          <w:sz w:val="20"/>
          <w:szCs w:val="20"/>
        </w:rPr>
      </w:pPr>
    </w:p>
    <w:tbl>
      <w:tblPr>
        <w:tblW w:w="0" w:type="auto"/>
        <w:tblInd w:w="128"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CellMar>
          <w:left w:w="0" w:type="dxa"/>
          <w:right w:w="0" w:type="dxa"/>
        </w:tblCellMar>
        <w:tblLook w:val="01E0" w:firstRow="1" w:lastRow="1" w:firstColumn="1" w:lastColumn="1" w:noHBand="0" w:noVBand="0"/>
      </w:tblPr>
      <w:tblGrid>
        <w:gridCol w:w="2046"/>
        <w:gridCol w:w="2885"/>
        <w:gridCol w:w="1194"/>
        <w:gridCol w:w="829"/>
        <w:gridCol w:w="2803"/>
      </w:tblGrid>
      <w:tr w:rsidR="0002620F" w:rsidRPr="0002620F" w14:paraId="78246C6C" w14:textId="77777777" w:rsidTr="00C5066D">
        <w:trPr>
          <w:trHeight w:val="531"/>
        </w:trPr>
        <w:tc>
          <w:tcPr>
            <w:tcW w:w="2046" w:type="dxa"/>
            <w:tcBorders>
              <w:right w:val="nil"/>
            </w:tcBorders>
          </w:tcPr>
          <w:p w14:paraId="35A93154" w14:textId="77777777" w:rsidR="0002620F" w:rsidRPr="0002620F" w:rsidRDefault="0002620F" w:rsidP="0002620F">
            <w:pPr>
              <w:widowControl w:val="0"/>
              <w:autoSpaceDE w:val="0"/>
              <w:autoSpaceDN w:val="0"/>
              <w:spacing w:before="5" w:after="0" w:line="240" w:lineRule="auto"/>
              <w:ind w:left="43"/>
              <w:rPr>
                <w:rFonts w:eastAsia="Arial" w:cs="Arial"/>
                <w:b/>
                <w:sz w:val="24"/>
              </w:rPr>
            </w:pPr>
            <w:r w:rsidRPr="0002620F">
              <w:rPr>
                <w:rFonts w:eastAsia="Arial" w:cs="Arial"/>
                <w:b/>
                <w:sz w:val="24"/>
              </w:rPr>
              <w:t>Project</w:t>
            </w:r>
            <w:r w:rsidRPr="0002620F">
              <w:rPr>
                <w:rFonts w:eastAsia="Arial" w:cs="Arial"/>
                <w:b/>
                <w:spacing w:val="-4"/>
                <w:sz w:val="24"/>
              </w:rPr>
              <w:t xml:space="preserve"> </w:t>
            </w:r>
            <w:r w:rsidRPr="0002620F">
              <w:rPr>
                <w:rFonts w:eastAsia="Arial" w:cs="Arial"/>
                <w:b/>
                <w:spacing w:val="-2"/>
                <w:sz w:val="24"/>
              </w:rPr>
              <w:t>Number:</w:t>
            </w:r>
          </w:p>
        </w:tc>
        <w:tc>
          <w:tcPr>
            <w:tcW w:w="2885" w:type="dxa"/>
            <w:tcBorders>
              <w:left w:val="nil"/>
            </w:tcBorders>
          </w:tcPr>
          <w:p w14:paraId="36D633C4" w14:textId="77777777" w:rsidR="0002620F" w:rsidRPr="0002620F" w:rsidRDefault="0002620F" w:rsidP="0002620F">
            <w:pPr>
              <w:widowControl w:val="0"/>
              <w:autoSpaceDE w:val="0"/>
              <w:autoSpaceDN w:val="0"/>
              <w:spacing w:before="138" w:after="0" w:line="240" w:lineRule="auto"/>
              <w:ind w:left="145"/>
              <w:rPr>
                <w:rFonts w:eastAsia="Arial" w:cs="Arial"/>
                <w:sz w:val="20"/>
              </w:rPr>
            </w:pPr>
            <w:r w:rsidRPr="0002620F">
              <w:rPr>
                <w:rFonts w:eastAsia="Arial" w:cs="Arial"/>
                <w:spacing w:val="-2"/>
                <w:sz w:val="20"/>
              </w:rPr>
              <w:t>SS-3-030(036)088</w:t>
            </w:r>
          </w:p>
        </w:tc>
        <w:tc>
          <w:tcPr>
            <w:tcW w:w="2023" w:type="dxa"/>
            <w:gridSpan w:val="2"/>
            <w:tcBorders>
              <w:right w:val="nil"/>
            </w:tcBorders>
          </w:tcPr>
          <w:p w14:paraId="528CAE49" w14:textId="77777777" w:rsidR="0002620F" w:rsidRPr="0002620F" w:rsidRDefault="0002620F" w:rsidP="0002620F">
            <w:pPr>
              <w:widowControl w:val="0"/>
              <w:autoSpaceDE w:val="0"/>
              <w:autoSpaceDN w:val="0"/>
              <w:spacing w:before="5" w:after="0" w:line="240" w:lineRule="auto"/>
              <w:ind w:left="42"/>
              <w:rPr>
                <w:rFonts w:eastAsia="Arial" w:cs="Arial"/>
                <w:b/>
                <w:sz w:val="24"/>
              </w:rPr>
            </w:pPr>
            <w:r w:rsidRPr="0002620F">
              <w:rPr>
                <w:rFonts w:eastAsia="Arial" w:cs="Arial"/>
                <w:b/>
                <w:sz w:val="24"/>
              </w:rPr>
              <w:t>Bridge</w:t>
            </w:r>
            <w:r w:rsidRPr="0002620F">
              <w:rPr>
                <w:rFonts w:eastAsia="Arial" w:cs="Arial"/>
                <w:b/>
                <w:spacing w:val="-14"/>
                <w:sz w:val="24"/>
              </w:rPr>
              <w:t xml:space="preserve"> </w:t>
            </w:r>
            <w:r w:rsidRPr="0002620F">
              <w:rPr>
                <w:rFonts w:eastAsia="Arial" w:cs="Arial"/>
                <w:b/>
                <w:spacing w:val="-2"/>
                <w:sz w:val="24"/>
              </w:rPr>
              <w:t>Number:</w:t>
            </w:r>
          </w:p>
        </w:tc>
        <w:tc>
          <w:tcPr>
            <w:tcW w:w="2803" w:type="dxa"/>
            <w:tcBorders>
              <w:left w:val="nil"/>
            </w:tcBorders>
          </w:tcPr>
          <w:p w14:paraId="7A06F651" w14:textId="77777777" w:rsidR="0002620F" w:rsidRPr="0002620F" w:rsidRDefault="0002620F" w:rsidP="0002620F">
            <w:pPr>
              <w:widowControl w:val="0"/>
              <w:autoSpaceDE w:val="0"/>
              <w:autoSpaceDN w:val="0"/>
              <w:spacing w:before="148" w:after="0" w:line="240" w:lineRule="auto"/>
              <w:ind w:left="170"/>
              <w:rPr>
                <w:rFonts w:eastAsia="Arial" w:cs="Arial"/>
                <w:sz w:val="20"/>
              </w:rPr>
            </w:pPr>
            <w:r w:rsidRPr="0002620F">
              <w:rPr>
                <w:rFonts w:eastAsia="Arial" w:cs="Arial"/>
                <w:spacing w:val="-2"/>
                <w:sz w:val="20"/>
              </w:rPr>
              <w:t>0030-088.503</w:t>
            </w:r>
          </w:p>
        </w:tc>
      </w:tr>
      <w:tr w:rsidR="0002620F" w:rsidRPr="0002620F" w14:paraId="7282C23B" w14:textId="77777777" w:rsidTr="00C5066D">
        <w:trPr>
          <w:trHeight w:val="443"/>
        </w:trPr>
        <w:tc>
          <w:tcPr>
            <w:tcW w:w="6125" w:type="dxa"/>
            <w:gridSpan w:val="3"/>
          </w:tcPr>
          <w:p w14:paraId="286053C3"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Drainage</w:t>
            </w:r>
            <w:r w:rsidRPr="0002620F">
              <w:rPr>
                <w:rFonts w:eastAsia="Arial" w:cs="Arial"/>
                <w:spacing w:val="-8"/>
                <w:sz w:val="24"/>
              </w:rPr>
              <w:t xml:space="preserve"> </w:t>
            </w:r>
            <w:r w:rsidRPr="0002620F">
              <w:rPr>
                <w:rFonts w:eastAsia="Arial" w:cs="Arial"/>
                <w:spacing w:val="-4"/>
                <w:sz w:val="24"/>
              </w:rPr>
              <w:t>Area</w:t>
            </w:r>
          </w:p>
        </w:tc>
        <w:tc>
          <w:tcPr>
            <w:tcW w:w="3632" w:type="dxa"/>
            <w:gridSpan w:val="2"/>
          </w:tcPr>
          <w:p w14:paraId="127A224E"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190.661</w:t>
            </w:r>
            <w:r w:rsidRPr="0002620F">
              <w:rPr>
                <w:rFonts w:eastAsia="Arial" w:cs="Arial"/>
                <w:spacing w:val="-1"/>
              </w:rPr>
              <w:t xml:space="preserve"> </w:t>
            </w:r>
            <w:r w:rsidRPr="0002620F">
              <w:rPr>
                <w:rFonts w:eastAsia="Arial" w:cs="Arial"/>
              </w:rPr>
              <w:t>Sq.</w:t>
            </w:r>
            <w:r w:rsidRPr="0002620F">
              <w:rPr>
                <w:rFonts w:eastAsia="Arial" w:cs="Arial"/>
                <w:spacing w:val="2"/>
              </w:rPr>
              <w:t xml:space="preserve"> </w:t>
            </w:r>
            <w:r w:rsidRPr="0002620F">
              <w:rPr>
                <w:rFonts w:eastAsia="Arial" w:cs="Arial"/>
                <w:spacing w:val="-2"/>
              </w:rPr>
              <w:t>Miles</w:t>
            </w:r>
          </w:p>
        </w:tc>
      </w:tr>
      <w:tr w:rsidR="0002620F" w:rsidRPr="0002620F" w14:paraId="2C0ECC80" w14:textId="77777777" w:rsidTr="00C5066D">
        <w:trPr>
          <w:trHeight w:val="443"/>
        </w:trPr>
        <w:tc>
          <w:tcPr>
            <w:tcW w:w="6125" w:type="dxa"/>
            <w:gridSpan w:val="3"/>
          </w:tcPr>
          <w:p w14:paraId="1D623E9B"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Stream</w:t>
            </w:r>
            <w:r w:rsidRPr="0002620F">
              <w:rPr>
                <w:rFonts w:eastAsia="Arial" w:cs="Arial"/>
                <w:spacing w:val="-2"/>
                <w:sz w:val="24"/>
              </w:rPr>
              <w:t xml:space="preserve"> </w:t>
            </w:r>
            <w:r w:rsidRPr="0002620F">
              <w:rPr>
                <w:rFonts w:eastAsia="Arial" w:cs="Arial"/>
                <w:sz w:val="24"/>
              </w:rPr>
              <w:t>Gradient</w:t>
            </w:r>
            <w:r w:rsidRPr="0002620F">
              <w:rPr>
                <w:rFonts w:eastAsia="Arial" w:cs="Arial"/>
                <w:spacing w:val="-2"/>
                <w:sz w:val="24"/>
              </w:rPr>
              <w:t xml:space="preserve"> (ft/ft)</w:t>
            </w:r>
          </w:p>
        </w:tc>
        <w:tc>
          <w:tcPr>
            <w:tcW w:w="3632" w:type="dxa"/>
            <w:gridSpan w:val="2"/>
          </w:tcPr>
          <w:p w14:paraId="5D088CCF"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spacing w:val="-2"/>
              </w:rPr>
              <w:t>0.001</w:t>
            </w:r>
          </w:p>
        </w:tc>
      </w:tr>
      <w:tr w:rsidR="0002620F" w:rsidRPr="0002620F" w14:paraId="5649B20A" w14:textId="77777777" w:rsidTr="00C5066D">
        <w:trPr>
          <w:trHeight w:val="443"/>
        </w:trPr>
        <w:tc>
          <w:tcPr>
            <w:tcW w:w="6125" w:type="dxa"/>
            <w:gridSpan w:val="3"/>
          </w:tcPr>
          <w:p w14:paraId="4EC8022C"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Design</w:t>
            </w:r>
            <w:r w:rsidRPr="0002620F">
              <w:rPr>
                <w:rFonts w:eastAsia="Arial" w:cs="Arial"/>
                <w:spacing w:val="-15"/>
                <w:sz w:val="24"/>
              </w:rPr>
              <w:t xml:space="preserve"> </w:t>
            </w:r>
            <w:r w:rsidRPr="0002620F">
              <w:rPr>
                <w:rFonts w:eastAsia="Arial" w:cs="Arial"/>
                <w:spacing w:val="-2"/>
                <w:sz w:val="24"/>
              </w:rPr>
              <w:t>Frequency</w:t>
            </w:r>
          </w:p>
        </w:tc>
        <w:tc>
          <w:tcPr>
            <w:tcW w:w="3632" w:type="dxa"/>
            <w:gridSpan w:val="2"/>
          </w:tcPr>
          <w:p w14:paraId="6A082A3F"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spacing w:val="-2"/>
              </w:rPr>
              <w:t>25-</w:t>
            </w:r>
            <w:r w:rsidRPr="0002620F">
              <w:rPr>
                <w:rFonts w:eastAsia="Arial" w:cs="Arial"/>
                <w:spacing w:val="-4"/>
              </w:rPr>
              <w:t>Year</w:t>
            </w:r>
          </w:p>
        </w:tc>
      </w:tr>
      <w:tr w:rsidR="0002620F" w:rsidRPr="0002620F" w14:paraId="1B505037" w14:textId="77777777" w:rsidTr="00C5066D">
        <w:trPr>
          <w:trHeight w:val="443"/>
        </w:trPr>
        <w:tc>
          <w:tcPr>
            <w:tcW w:w="6125" w:type="dxa"/>
            <w:gridSpan w:val="3"/>
          </w:tcPr>
          <w:p w14:paraId="64400CD6"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Design</w:t>
            </w:r>
            <w:r w:rsidRPr="0002620F">
              <w:rPr>
                <w:rFonts w:eastAsia="Arial" w:cs="Arial"/>
                <w:spacing w:val="-15"/>
                <w:sz w:val="24"/>
              </w:rPr>
              <w:t xml:space="preserve"> </w:t>
            </w:r>
            <w:r w:rsidRPr="0002620F">
              <w:rPr>
                <w:rFonts w:eastAsia="Arial" w:cs="Arial"/>
                <w:spacing w:val="-2"/>
                <w:sz w:val="24"/>
              </w:rPr>
              <w:t>Discharge</w:t>
            </w:r>
          </w:p>
        </w:tc>
        <w:tc>
          <w:tcPr>
            <w:tcW w:w="3632" w:type="dxa"/>
            <w:gridSpan w:val="2"/>
          </w:tcPr>
          <w:p w14:paraId="08395A78"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1835.9</w:t>
            </w:r>
            <w:r w:rsidRPr="0002620F">
              <w:rPr>
                <w:rFonts w:eastAsia="Arial" w:cs="Arial"/>
                <w:spacing w:val="-2"/>
              </w:rPr>
              <w:t xml:space="preserve"> </w:t>
            </w:r>
            <w:r w:rsidRPr="0002620F">
              <w:rPr>
                <w:rFonts w:eastAsia="Arial" w:cs="Arial"/>
                <w:spacing w:val="-5"/>
              </w:rPr>
              <w:t>cfs</w:t>
            </w:r>
          </w:p>
        </w:tc>
      </w:tr>
      <w:tr w:rsidR="0002620F" w:rsidRPr="0002620F" w14:paraId="1E58B355" w14:textId="77777777" w:rsidTr="00C5066D">
        <w:trPr>
          <w:trHeight w:val="443"/>
        </w:trPr>
        <w:tc>
          <w:tcPr>
            <w:tcW w:w="6125" w:type="dxa"/>
            <w:gridSpan w:val="3"/>
          </w:tcPr>
          <w:p w14:paraId="7321FE4E"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Design</w:t>
            </w:r>
            <w:r w:rsidRPr="0002620F">
              <w:rPr>
                <w:rFonts w:eastAsia="Arial" w:cs="Arial"/>
                <w:spacing w:val="-16"/>
                <w:sz w:val="24"/>
              </w:rPr>
              <w:t xml:space="preserve"> </w:t>
            </w:r>
            <w:r w:rsidRPr="0002620F">
              <w:rPr>
                <w:rFonts w:eastAsia="Arial" w:cs="Arial"/>
                <w:sz w:val="24"/>
              </w:rPr>
              <w:t>Headwater</w:t>
            </w:r>
            <w:r w:rsidRPr="0002620F">
              <w:rPr>
                <w:rFonts w:eastAsia="Arial" w:cs="Arial"/>
                <w:spacing w:val="-15"/>
                <w:sz w:val="24"/>
              </w:rPr>
              <w:t xml:space="preserve"> </w:t>
            </w:r>
            <w:r w:rsidRPr="0002620F">
              <w:rPr>
                <w:rFonts w:eastAsia="Arial" w:cs="Arial"/>
                <w:spacing w:val="-2"/>
                <w:sz w:val="24"/>
              </w:rPr>
              <w:t>Stage</w:t>
            </w:r>
          </w:p>
        </w:tc>
        <w:tc>
          <w:tcPr>
            <w:tcW w:w="3632" w:type="dxa"/>
            <w:gridSpan w:val="2"/>
          </w:tcPr>
          <w:p w14:paraId="7A25FC9B" w14:textId="77777777" w:rsidR="0002620F" w:rsidRPr="0002620F" w:rsidRDefault="0002620F" w:rsidP="0002620F">
            <w:pPr>
              <w:widowControl w:val="0"/>
              <w:autoSpaceDE w:val="0"/>
              <w:autoSpaceDN w:val="0"/>
              <w:spacing w:before="84" w:after="0" w:line="240" w:lineRule="auto"/>
              <w:ind w:left="121"/>
              <w:rPr>
                <w:rFonts w:eastAsia="Arial" w:cs="Arial"/>
              </w:rPr>
            </w:pPr>
            <w:r w:rsidRPr="0002620F">
              <w:rPr>
                <w:rFonts w:eastAsia="Arial" w:cs="Arial"/>
              </w:rPr>
              <w:t>1627.1</w:t>
            </w:r>
            <w:r w:rsidRPr="0002620F">
              <w:rPr>
                <w:rFonts w:eastAsia="Arial" w:cs="Arial"/>
                <w:spacing w:val="-2"/>
              </w:rPr>
              <w:t xml:space="preserve"> </w:t>
            </w:r>
            <w:r w:rsidRPr="0002620F">
              <w:rPr>
                <w:rFonts w:eastAsia="Arial" w:cs="Arial"/>
                <w:spacing w:val="-5"/>
              </w:rPr>
              <w:t>ft</w:t>
            </w:r>
          </w:p>
        </w:tc>
      </w:tr>
      <w:tr w:rsidR="0002620F" w:rsidRPr="0002620F" w14:paraId="2CEEAA25" w14:textId="77777777" w:rsidTr="00C5066D">
        <w:trPr>
          <w:trHeight w:val="443"/>
        </w:trPr>
        <w:tc>
          <w:tcPr>
            <w:tcW w:w="6125" w:type="dxa"/>
            <w:gridSpan w:val="3"/>
          </w:tcPr>
          <w:p w14:paraId="4BE48272"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Design</w:t>
            </w:r>
            <w:r w:rsidRPr="0002620F">
              <w:rPr>
                <w:rFonts w:eastAsia="Arial" w:cs="Arial"/>
                <w:spacing w:val="-9"/>
                <w:sz w:val="24"/>
              </w:rPr>
              <w:t xml:space="preserve"> </w:t>
            </w:r>
            <w:r w:rsidRPr="0002620F">
              <w:rPr>
                <w:rFonts w:eastAsia="Arial" w:cs="Arial"/>
                <w:sz w:val="24"/>
              </w:rPr>
              <w:t>Tailwater</w:t>
            </w:r>
            <w:r w:rsidRPr="0002620F">
              <w:rPr>
                <w:rFonts w:eastAsia="Arial" w:cs="Arial"/>
                <w:spacing w:val="-9"/>
                <w:sz w:val="24"/>
              </w:rPr>
              <w:t xml:space="preserve"> </w:t>
            </w:r>
            <w:r w:rsidRPr="0002620F">
              <w:rPr>
                <w:rFonts w:eastAsia="Arial" w:cs="Arial"/>
                <w:spacing w:val="-4"/>
                <w:sz w:val="24"/>
              </w:rPr>
              <w:t>Stage</w:t>
            </w:r>
          </w:p>
        </w:tc>
        <w:tc>
          <w:tcPr>
            <w:tcW w:w="3632" w:type="dxa"/>
            <w:gridSpan w:val="2"/>
          </w:tcPr>
          <w:p w14:paraId="186D1C98"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1626.6</w:t>
            </w:r>
            <w:r w:rsidRPr="0002620F">
              <w:rPr>
                <w:rFonts w:eastAsia="Arial" w:cs="Arial"/>
                <w:spacing w:val="-2"/>
              </w:rPr>
              <w:t xml:space="preserve"> </w:t>
            </w:r>
            <w:r w:rsidRPr="0002620F">
              <w:rPr>
                <w:rFonts w:eastAsia="Arial" w:cs="Arial"/>
                <w:spacing w:val="-5"/>
              </w:rPr>
              <w:t>ft</w:t>
            </w:r>
          </w:p>
        </w:tc>
      </w:tr>
      <w:tr w:rsidR="0002620F" w:rsidRPr="0002620F" w14:paraId="7D7DF667" w14:textId="77777777" w:rsidTr="00C5066D">
        <w:trPr>
          <w:trHeight w:val="443"/>
        </w:trPr>
        <w:tc>
          <w:tcPr>
            <w:tcW w:w="6125" w:type="dxa"/>
            <w:gridSpan w:val="3"/>
          </w:tcPr>
          <w:p w14:paraId="5B020663"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Velocity</w:t>
            </w:r>
            <w:r w:rsidRPr="0002620F">
              <w:rPr>
                <w:rFonts w:eastAsia="Arial" w:cs="Arial"/>
                <w:spacing w:val="-3"/>
                <w:sz w:val="24"/>
              </w:rPr>
              <w:t xml:space="preserve"> </w:t>
            </w:r>
            <w:r w:rsidRPr="0002620F">
              <w:rPr>
                <w:rFonts w:eastAsia="Arial" w:cs="Arial"/>
                <w:sz w:val="24"/>
              </w:rPr>
              <w:t>Through</w:t>
            </w:r>
            <w:r w:rsidRPr="0002620F">
              <w:rPr>
                <w:rFonts w:eastAsia="Arial" w:cs="Arial"/>
                <w:spacing w:val="-1"/>
                <w:sz w:val="24"/>
              </w:rPr>
              <w:t xml:space="preserve"> </w:t>
            </w:r>
            <w:r w:rsidRPr="0002620F">
              <w:rPr>
                <w:rFonts w:eastAsia="Arial" w:cs="Arial"/>
                <w:spacing w:val="-2"/>
                <w:sz w:val="24"/>
              </w:rPr>
              <w:t>Culvert</w:t>
            </w:r>
          </w:p>
        </w:tc>
        <w:tc>
          <w:tcPr>
            <w:tcW w:w="3632" w:type="dxa"/>
            <w:gridSpan w:val="2"/>
          </w:tcPr>
          <w:p w14:paraId="77BBDF99"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5.7</w:t>
            </w:r>
            <w:r w:rsidRPr="0002620F">
              <w:rPr>
                <w:rFonts w:eastAsia="Arial" w:cs="Arial"/>
                <w:spacing w:val="1"/>
              </w:rPr>
              <w:t xml:space="preserve"> </w:t>
            </w:r>
            <w:r w:rsidRPr="0002620F">
              <w:rPr>
                <w:rFonts w:eastAsia="Arial" w:cs="Arial"/>
                <w:spacing w:val="-2"/>
              </w:rPr>
              <w:t>ft/sec</w:t>
            </w:r>
          </w:p>
        </w:tc>
      </w:tr>
      <w:tr w:rsidR="0002620F" w:rsidRPr="0002620F" w14:paraId="63562A62" w14:textId="77777777" w:rsidTr="00C5066D">
        <w:trPr>
          <w:trHeight w:val="443"/>
        </w:trPr>
        <w:tc>
          <w:tcPr>
            <w:tcW w:w="6125" w:type="dxa"/>
            <w:gridSpan w:val="3"/>
          </w:tcPr>
          <w:p w14:paraId="6462B724"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100-year</w:t>
            </w:r>
            <w:r w:rsidRPr="0002620F">
              <w:rPr>
                <w:rFonts w:eastAsia="Arial" w:cs="Arial"/>
                <w:spacing w:val="-10"/>
                <w:sz w:val="24"/>
              </w:rPr>
              <w:t xml:space="preserve"> </w:t>
            </w:r>
            <w:r w:rsidRPr="0002620F">
              <w:rPr>
                <w:rFonts w:eastAsia="Arial" w:cs="Arial"/>
                <w:sz w:val="24"/>
              </w:rPr>
              <w:t>Frequency</w:t>
            </w:r>
            <w:r w:rsidRPr="0002620F">
              <w:rPr>
                <w:rFonts w:eastAsia="Arial" w:cs="Arial"/>
                <w:spacing w:val="-12"/>
                <w:sz w:val="24"/>
              </w:rPr>
              <w:t xml:space="preserve"> </w:t>
            </w:r>
            <w:r w:rsidRPr="0002620F">
              <w:rPr>
                <w:rFonts w:eastAsia="Arial" w:cs="Arial"/>
                <w:spacing w:val="-2"/>
                <w:sz w:val="24"/>
              </w:rPr>
              <w:t>Discharge</w:t>
            </w:r>
          </w:p>
        </w:tc>
        <w:tc>
          <w:tcPr>
            <w:tcW w:w="3632" w:type="dxa"/>
            <w:gridSpan w:val="2"/>
          </w:tcPr>
          <w:p w14:paraId="3A18C54F"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2925.4</w:t>
            </w:r>
            <w:r w:rsidRPr="0002620F">
              <w:rPr>
                <w:rFonts w:eastAsia="Arial" w:cs="Arial"/>
                <w:spacing w:val="-2"/>
              </w:rPr>
              <w:t xml:space="preserve"> </w:t>
            </w:r>
            <w:r w:rsidRPr="0002620F">
              <w:rPr>
                <w:rFonts w:eastAsia="Arial" w:cs="Arial"/>
                <w:spacing w:val="-5"/>
              </w:rPr>
              <w:t>cfs</w:t>
            </w:r>
          </w:p>
        </w:tc>
      </w:tr>
      <w:tr w:rsidR="0002620F" w:rsidRPr="0002620F" w14:paraId="2BB184A4" w14:textId="77777777" w:rsidTr="00C5066D">
        <w:trPr>
          <w:trHeight w:val="443"/>
        </w:trPr>
        <w:tc>
          <w:tcPr>
            <w:tcW w:w="6125" w:type="dxa"/>
            <w:gridSpan w:val="3"/>
          </w:tcPr>
          <w:p w14:paraId="7BA4E4C3"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100-year</w:t>
            </w:r>
            <w:r w:rsidRPr="0002620F">
              <w:rPr>
                <w:rFonts w:eastAsia="Arial" w:cs="Arial"/>
                <w:spacing w:val="-10"/>
                <w:sz w:val="24"/>
              </w:rPr>
              <w:t xml:space="preserve"> </w:t>
            </w:r>
            <w:r w:rsidRPr="0002620F">
              <w:rPr>
                <w:rFonts w:eastAsia="Arial" w:cs="Arial"/>
                <w:sz w:val="24"/>
              </w:rPr>
              <w:t>Frequency</w:t>
            </w:r>
            <w:r w:rsidRPr="0002620F">
              <w:rPr>
                <w:rFonts w:eastAsia="Arial" w:cs="Arial"/>
                <w:spacing w:val="-12"/>
                <w:sz w:val="24"/>
              </w:rPr>
              <w:t xml:space="preserve"> </w:t>
            </w:r>
            <w:r w:rsidRPr="0002620F">
              <w:rPr>
                <w:rFonts w:eastAsia="Arial" w:cs="Arial"/>
                <w:spacing w:val="-2"/>
                <w:sz w:val="24"/>
              </w:rPr>
              <w:t>Headwater</w:t>
            </w:r>
          </w:p>
        </w:tc>
        <w:tc>
          <w:tcPr>
            <w:tcW w:w="3632" w:type="dxa"/>
            <w:gridSpan w:val="2"/>
          </w:tcPr>
          <w:p w14:paraId="7FE91402"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1628.8</w:t>
            </w:r>
            <w:r w:rsidRPr="0002620F">
              <w:rPr>
                <w:rFonts w:eastAsia="Arial" w:cs="Arial"/>
                <w:spacing w:val="-2"/>
              </w:rPr>
              <w:t xml:space="preserve"> </w:t>
            </w:r>
            <w:r w:rsidRPr="0002620F">
              <w:rPr>
                <w:rFonts w:eastAsia="Arial" w:cs="Arial"/>
                <w:spacing w:val="-5"/>
              </w:rPr>
              <w:t>ft</w:t>
            </w:r>
          </w:p>
        </w:tc>
      </w:tr>
      <w:tr w:rsidR="0002620F" w:rsidRPr="0002620F" w14:paraId="576C08E2" w14:textId="77777777" w:rsidTr="00C5066D">
        <w:trPr>
          <w:trHeight w:val="443"/>
        </w:trPr>
        <w:tc>
          <w:tcPr>
            <w:tcW w:w="6125" w:type="dxa"/>
            <w:gridSpan w:val="3"/>
          </w:tcPr>
          <w:p w14:paraId="543A616B"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Overtopping</w:t>
            </w:r>
            <w:r w:rsidRPr="0002620F">
              <w:rPr>
                <w:rFonts w:eastAsia="Arial" w:cs="Arial"/>
                <w:spacing w:val="-9"/>
                <w:sz w:val="24"/>
              </w:rPr>
              <w:t xml:space="preserve"> </w:t>
            </w:r>
            <w:r w:rsidRPr="0002620F">
              <w:rPr>
                <w:rFonts w:eastAsia="Arial" w:cs="Arial"/>
                <w:spacing w:val="-4"/>
                <w:sz w:val="24"/>
              </w:rPr>
              <w:t>Stage</w:t>
            </w:r>
          </w:p>
        </w:tc>
        <w:tc>
          <w:tcPr>
            <w:tcW w:w="3632" w:type="dxa"/>
            <w:gridSpan w:val="2"/>
          </w:tcPr>
          <w:p w14:paraId="5EB8178B"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1634.5</w:t>
            </w:r>
            <w:r w:rsidRPr="0002620F">
              <w:rPr>
                <w:rFonts w:eastAsia="Arial" w:cs="Arial"/>
                <w:spacing w:val="-2"/>
              </w:rPr>
              <w:t xml:space="preserve"> </w:t>
            </w:r>
            <w:r w:rsidRPr="0002620F">
              <w:rPr>
                <w:rFonts w:eastAsia="Arial" w:cs="Arial"/>
                <w:spacing w:val="-5"/>
              </w:rPr>
              <w:t>ft</w:t>
            </w:r>
          </w:p>
        </w:tc>
      </w:tr>
      <w:tr w:rsidR="0002620F" w:rsidRPr="0002620F" w14:paraId="18ACB911" w14:textId="77777777" w:rsidTr="00C5066D">
        <w:trPr>
          <w:trHeight w:val="443"/>
        </w:trPr>
        <w:tc>
          <w:tcPr>
            <w:tcW w:w="6125" w:type="dxa"/>
            <w:gridSpan w:val="3"/>
          </w:tcPr>
          <w:p w14:paraId="669DBAB0"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Overtopping</w:t>
            </w:r>
            <w:r w:rsidRPr="0002620F">
              <w:rPr>
                <w:rFonts w:eastAsia="Arial" w:cs="Arial"/>
                <w:spacing w:val="-7"/>
                <w:sz w:val="24"/>
              </w:rPr>
              <w:t xml:space="preserve"> </w:t>
            </w:r>
            <w:r w:rsidRPr="0002620F">
              <w:rPr>
                <w:rFonts w:eastAsia="Arial" w:cs="Arial"/>
                <w:spacing w:val="-2"/>
                <w:sz w:val="24"/>
              </w:rPr>
              <w:t>Discharge</w:t>
            </w:r>
          </w:p>
        </w:tc>
        <w:tc>
          <w:tcPr>
            <w:tcW w:w="3632" w:type="dxa"/>
            <w:gridSpan w:val="2"/>
          </w:tcPr>
          <w:p w14:paraId="4C0FE40E"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6126.5</w:t>
            </w:r>
            <w:r w:rsidRPr="0002620F">
              <w:rPr>
                <w:rFonts w:eastAsia="Arial" w:cs="Arial"/>
                <w:spacing w:val="-2"/>
              </w:rPr>
              <w:t xml:space="preserve"> </w:t>
            </w:r>
            <w:r w:rsidRPr="0002620F">
              <w:rPr>
                <w:rFonts w:eastAsia="Arial" w:cs="Arial"/>
                <w:spacing w:val="-5"/>
              </w:rPr>
              <w:t>cfs</w:t>
            </w:r>
          </w:p>
        </w:tc>
      </w:tr>
      <w:tr w:rsidR="0002620F" w:rsidRPr="0002620F" w14:paraId="7C2750B7" w14:textId="77777777" w:rsidTr="00C5066D">
        <w:trPr>
          <w:trHeight w:val="443"/>
        </w:trPr>
        <w:tc>
          <w:tcPr>
            <w:tcW w:w="6125" w:type="dxa"/>
            <w:gridSpan w:val="3"/>
          </w:tcPr>
          <w:p w14:paraId="35447BB2"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Structure</w:t>
            </w:r>
            <w:r w:rsidRPr="0002620F">
              <w:rPr>
                <w:rFonts w:eastAsia="Arial" w:cs="Arial"/>
                <w:spacing w:val="-4"/>
                <w:sz w:val="24"/>
              </w:rPr>
              <w:t xml:space="preserve"> </w:t>
            </w:r>
            <w:r w:rsidRPr="0002620F">
              <w:rPr>
                <w:rFonts w:eastAsia="Arial" w:cs="Arial"/>
                <w:spacing w:val="-2"/>
                <w:sz w:val="24"/>
              </w:rPr>
              <w:t>Selection</w:t>
            </w:r>
          </w:p>
        </w:tc>
        <w:tc>
          <w:tcPr>
            <w:tcW w:w="3632" w:type="dxa"/>
            <w:gridSpan w:val="2"/>
          </w:tcPr>
          <w:p w14:paraId="1F4A302F" w14:textId="77777777" w:rsidR="0002620F" w:rsidRPr="0002620F" w:rsidRDefault="0002620F" w:rsidP="0002620F">
            <w:pPr>
              <w:widowControl w:val="0"/>
              <w:autoSpaceDE w:val="0"/>
              <w:autoSpaceDN w:val="0"/>
              <w:spacing w:before="84" w:after="0" w:line="240" w:lineRule="auto"/>
              <w:ind w:left="121"/>
              <w:rPr>
                <w:rFonts w:eastAsia="Arial" w:cs="Arial"/>
              </w:rPr>
            </w:pPr>
            <w:r w:rsidRPr="0002620F">
              <w:rPr>
                <w:rFonts w:eastAsia="Arial" w:cs="Arial"/>
              </w:rPr>
              <w:t>Quad</w:t>
            </w:r>
            <w:r w:rsidRPr="0002620F">
              <w:rPr>
                <w:rFonts w:eastAsia="Arial" w:cs="Arial"/>
                <w:spacing w:val="-3"/>
              </w:rPr>
              <w:t xml:space="preserve"> </w:t>
            </w:r>
            <w:r w:rsidRPr="0002620F">
              <w:rPr>
                <w:rFonts w:eastAsia="Arial" w:cs="Arial"/>
              </w:rPr>
              <w:t>12'x12'</w:t>
            </w:r>
            <w:r w:rsidRPr="0002620F">
              <w:rPr>
                <w:rFonts w:eastAsia="Arial" w:cs="Arial"/>
                <w:spacing w:val="-1"/>
              </w:rPr>
              <w:t xml:space="preserve"> </w:t>
            </w:r>
            <w:r w:rsidRPr="0002620F">
              <w:rPr>
                <w:rFonts w:eastAsia="Arial" w:cs="Arial"/>
                <w:spacing w:val="-5"/>
              </w:rPr>
              <w:t>RCB</w:t>
            </w:r>
          </w:p>
        </w:tc>
      </w:tr>
      <w:tr w:rsidR="0002620F" w:rsidRPr="0002620F" w14:paraId="01676749" w14:textId="77777777" w:rsidTr="00C5066D">
        <w:trPr>
          <w:trHeight w:val="1439"/>
        </w:trPr>
        <w:tc>
          <w:tcPr>
            <w:tcW w:w="9757" w:type="dxa"/>
            <w:gridSpan w:val="5"/>
          </w:tcPr>
          <w:p w14:paraId="0B506DED" w14:textId="77777777" w:rsidR="0002620F" w:rsidRPr="0002620F" w:rsidRDefault="0002620F" w:rsidP="0002620F">
            <w:pPr>
              <w:widowControl w:val="0"/>
              <w:autoSpaceDE w:val="0"/>
              <w:autoSpaceDN w:val="0"/>
              <w:spacing w:before="47" w:after="0" w:line="240" w:lineRule="auto"/>
              <w:ind w:left="40"/>
              <w:rPr>
                <w:rFonts w:eastAsia="Arial" w:cs="Arial"/>
                <w:b/>
              </w:rPr>
            </w:pPr>
            <w:r w:rsidRPr="0002620F">
              <w:rPr>
                <w:rFonts w:eastAsia="Arial" w:cs="Arial"/>
                <w:b/>
                <w:spacing w:val="-2"/>
              </w:rPr>
              <w:t>COMMENTS:</w:t>
            </w:r>
          </w:p>
          <w:p w14:paraId="2795D0E0" w14:textId="77777777" w:rsidR="0002620F" w:rsidRPr="0002620F" w:rsidRDefault="0002620F" w:rsidP="0002620F">
            <w:pPr>
              <w:widowControl w:val="0"/>
              <w:autoSpaceDE w:val="0"/>
              <w:autoSpaceDN w:val="0"/>
              <w:spacing w:before="131" w:after="0" w:line="240" w:lineRule="auto"/>
              <w:ind w:left="35"/>
              <w:rPr>
                <w:rFonts w:eastAsia="Arial" w:cs="Arial"/>
                <w:sz w:val="18"/>
              </w:rPr>
            </w:pPr>
            <w:r w:rsidRPr="0002620F">
              <w:rPr>
                <w:rFonts w:eastAsia="Arial" w:cs="Arial"/>
                <w:sz w:val="18"/>
              </w:rPr>
              <w:t>Estimated</w:t>
            </w:r>
            <w:r w:rsidRPr="0002620F">
              <w:rPr>
                <w:rFonts w:eastAsia="Arial" w:cs="Arial"/>
                <w:spacing w:val="-2"/>
                <w:sz w:val="18"/>
              </w:rPr>
              <w:t xml:space="preserve"> </w:t>
            </w:r>
            <w:r w:rsidRPr="0002620F">
              <w:rPr>
                <w:rFonts w:eastAsia="Arial" w:cs="Arial"/>
                <w:sz w:val="18"/>
              </w:rPr>
              <w:t>Invert</w:t>
            </w:r>
            <w:r w:rsidRPr="0002620F">
              <w:rPr>
                <w:rFonts w:eastAsia="Arial" w:cs="Arial"/>
                <w:spacing w:val="-1"/>
                <w:sz w:val="18"/>
              </w:rPr>
              <w:t xml:space="preserve"> </w:t>
            </w:r>
            <w:r w:rsidRPr="0002620F">
              <w:rPr>
                <w:rFonts w:eastAsia="Arial" w:cs="Arial"/>
                <w:sz w:val="18"/>
              </w:rPr>
              <w:t>Elevations:</w:t>
            </w:r>
            <w:r w:rsidRPr="0002620F">
              <w:rPr>
                <w:rFonts w:eastAsia="Arial" w:cs="Arial"/>
                <w:spacing w:val="-1"/>
                <w:sz w:val="18"/>
              </w:rPr>
              <w:t xml:space="preserve"> </w:t>
            </w:r>
            <w:r w:rsidRPr="0002620F">
              <w:rPr>
                <w:rFonts w:eastAsia="Arial" w:cs="Arial"/>
                <w:sz w:val="18"/>
              </w:rPr>
              <w:t>Inlet</w:t>
            </w:r>
            <w:r w:rsidRPr="0002620F">
              <w:rPr>
                <w:rFonts w:eastAsia="Arial" w:cs="Arial"/>
                <w:spacing w:val="-1"/>
                <w:sz w:val="18"/>
              </w:rPr>
              <w:t xml:space="preserve"> </w:t>
            </w:r>
            <w:r w:rsidRPr="0002620F">
              <w:rPr>
                <w:rFonts w:eastAsia="Arial" w:cs="Arial"/>
                <w:sz w:val="18"/>
              </w:rPr>
              <w:t>=</w:t>
            </w:r>
            <w:r w:rsidRPr="0002620F">
              <w:rPr>
                <w:rFonts w:eastAsia="Arial" w:cs="Arial"/>
                <w:spacing w:val="-1"/>
                <w:sz w:val="18"/>
              </w:rPr>
              <w:t xml:space="preserve"> </w:t>
            </w:r>
            <w:r w:rsidRPr="0002620F">
              <w:rPr>
                <w:rFonts w:eastAsia="Arial" w:cs="Arial"/>
                <w:sz w:val="18"/>
              </w:rPr>
              <w:t>1618.5</w:t>
            </w:r>
            <w:r w:rsidRPr="0002620F">
              <w:rPr>
                <w:rFonts w:eastAsia="Arial" w:cs="Arial"/>
                <w:spacing w:val="-2"/>
                <w:sz w:val="18"/>
              </w:rPr>
              <w:t xml:space="preserve"> </w:t>
            </w:r>
            <w:r w:rsidRPr="0002620F">
              <w:rPr>
                <w:rFonts w:eastAsia="Arial" w:cs="Arial"/>
                <w:sz w:val="18"/>
              </w:rPr>
              <w:t>ft</w:t>
            </w:r>
            <w:r w:rsidRPr="0002620F">
              <w:rPr>
                <w:rFonts w:eastAsia="Arial" w:cs="Arial"/>
                <w:spacing w:val="-1"/>
                <w:sz w:val="18"/>
              </w:rPr>
              <w:t xml:space="preserve"> </w:t>
            </w:r>
            <w:r w:rsidRPr="0002620F">
              <w:rPr>
                <w:rFonts w:eastAsia="Arial" w:cs="Arial"/>
                <w:sz w:val="18"/>
              </w:rPr>
              <w:t>Outlet</w:t>
            </w:r>
            <w:r w:rsidRPr="0002620F">
              <w:rPr>
                <w:rFonts w:eastAsia="Arial" w:cs="Arial"/>
                <w:spacing w:val="-1"/>
                <w:sz w:val="18"/>
              </w:rPr>
              <w:t xml:space="preserve"> </w:t>
            </w:r>
            <w:r w:rsidRPr="0002620F">
              <w:rPr>
                <w:rFonts w:eastAsia="Arial" w:cs="Arial"/>
                <w:sz w:val="18"/>
              </w:rPr>
              <w:t>=</w:t>
            </w:r>
            <w:r w:rsidRPr="0002620F">
              <w:rPr>
                <w:rFonts w:eastAsia="Arial" w:cs="Arial"/>
                <w:spacing w:val="-1"/>
                <w:sz w:val="18"/>
              </w:rPr>
              <w:t xml:space="preserve"> </w:t>
            </w:r>
            <w:r w:rsidRPr="0002620F">
              <w:rPr>
                <w:rFonts w:eastAsia="Arial" w:cs="Arial"/>
                <w:sz w:val="18"/>
              </w:rPr>
              <w:t>1618.0</w:t>
            </w:r>
            <w:r w:rsidRPr="0002620F">
              <w:rPr>
                <w:rFonts w:eastAsia="Arial" w:cs="Arial"/>
                <w:spacing w:val="-1"/>
                <w:sz w:val="18"/>
              </w:rPr>
              <w:t xml:space="preserve"> </w:t>
            </w:r>
            <w:r w:rsidRPr="0002620F">
              <w:rPr>
                <w:rFonts w:eastAsia="Arial" w:cs="Arial"/>
                <w:sz w:val="18"/>
              </w:rPr>
              <w:t>ft</w:t>
            </w:r>
            <w:r w:rsidRPr="0002620F">
              <w:rPr>
                <w:rFonts w:eastAsia="Arial" w:cs="Arial"/>
                <w:spacing w:val="-1"/>
                <w:sz w:val="18"/>
              </w:rPr>
              <w:t xml:space="preserve"> </w:t>
            </w:r>
            <w:r w:rsidRPr="0002620F">
              <w:rPr>
                <w:rFonts w:eastAsia="Arial" w:cs="Arial"/>
                <w:sz w:val="18"/>
              </w:rPr>
              <w:t>RCB</w:t>
            </w:r>
            <w:r w:rsidRPr="0002620F">
              <w:rPr>
                <w:rFonts w:eastAsia="Arial" w:cs="Arial"/>
                <w:spacing w:val="-2"/>
                <w:sz w:val="18"/>
              </w:rPr>
              <w:t xml:space="preserve"> </w:t>
            </w:r>
            <w:r w:rsidRPr="0002620F">
              <w:rPr>
                <w:rFonts w:eastAsia="Arial" w:cs="Arial"/>
                <w:sz w:val="18"/>
              </w:rPr>
              <w:t>Skew</w:t>
            </w:r>
            <w:r w:rsidRPr="0002620F">
              <w:rPr>
                <w:rFonts w:eastAsia="Arial" w:cs="Arial"/>
                <w:spacing w:val="-4"/>
                <w:sz w:val="18"/>
              </w:rPr>
              <w:t xml:space="preserve"> </w:t>
            </w:r>
            <w:r w:rsidRPr="0002620F">
              <w:rPr>
                <w:rFonts w:eastAsia="Arial" w:cs="Arial"/>
                <w:sz w:val="18"/>
              </w:rPr>
              <w:t>Angle</w:t>
            </w:r>
            <w:r w:rsidRPr="0002620F">
              <w:rPr>
                <w:rFonts w:eastAsia="Arial" w:cs="Arial"/>
                <w:spacing w:val="-1"/>
                <w:sz w:val="18"/>
              </w:rPr>
              <w:t xml:space="preserve"> </w:t>
            </w:r>
            <w:r w:rsidRPr="0002620F">
              <w:rPr>
                <w:rFonts w:eastAsia="Arial" w:cs="Arial"/>
                <w:sz w:val="18"/>
              </w:rPr>
              <w:t>=</w:t>
            </w:r>
            <w:r w:rsidRPr="0002620F">
              <w:rPr>
                <w:rFonts w:eastAsia="Arial" w:cs="Arial"/>
                <w:spacing w:val="-1"/>
                <w:sz w:val="18"/>
              </w:rPr>
              <w:t xml:space="preserve"> </w:t>
            </w:r>
            <w:r w:rsidRPr="0002620F">
              <w:rPr>
                <w:rFonts w:eastAsia="Arial" w:cs="Arial"/>
                <w:spacing w:val="-5"/>
                <w:sz w:val="18"/>
              </w:rPr>
              <w:t>0°</w:t>
            </w:r>
          </w:p>
          <w:p w14:paraId="397AE88F" w14:textId="77777777" w:rsidR="0002620F" w:rsidRPr="0002620F" w:rsidRDefault="0002620F" w:rsidP="0002620F">
            <w:pPr>
              <w:widowControl w:val="0"/>
              <w:autoSpaceDE w:val="0"/>
              <w:autoSpaceDN w:val="0"/>
              <w:spacing w:before="52" w:after="0" w:line="240" w:lineRule="auto"/>
              <w:ind w:left="35"/>
              <w:rPr>
                <w:rFonts w:eastAsia="Arial" w:cs="Arial"/>
                <w:sz w:val="18"/>
              </w:rPr>
            </w:pPr>
            <w:r w:rsidRPr="0002620F">
              <w:rPr>
                <w:rFonts w:eastAsia="Arial" w:cs="Arial"/>
                <w:sz w:val="18"/>
              </w:rPr>
              <w:t>(Inverts</w:t>
            </w:r>
            <w:r w:rsidRPr="0002620F">
              <w:rPr>
                <w:rFonts w:eastAsia="Arial" w:cs="Arial"/>
                <w:spacing w:val="-1"/>
                <w:sz w:val="18"/>
              </w:rPr>
              <w:t xml:space="preserve"> </w:t>
            </w:r>
            <w:r w:rsidRPr="0002620F">
              <w:rPr>
                <w:rFonts w:eastAsia="Arial" w:cs="Arial"/>
                <w:sz w:val="18"/>
              </w:rPr>
              <w:t>to</w:t>
            </w:r>
            <w:r w:rsidRPr="0002620F">
              <w:rPr>
                <w:rFonts w:eastAsia="Arial" w:cs="Arial"/>
                <w:spacing w:val="-2"/>
                <w:sz w:val="18"/>
              </w:rPr>
              <w:t xml:space="preserve"> </w:t>
            </w:r>
            <w:r w:rsidRPr="0002620F">
              <w:rPr>
                <w:rFonts w:eastAsia="Arial" w:cs="Arial"/>
                <w:sz w:val="18"/>
              </w:rPr>
              <w:t>be</w:t>
            </w:r>
            <w:r w:rsidRPr="0002620F">
              <w:rPr>
                <w:rFonts w:eastAsia="Arial" w:cs="Arial"/>
                <w:spacing w:val="-2"/>
                <w:sz w:val="18"/>
              </w:rPr>
              <w:t xml:space="preserve"> </w:t>
            </w:r>
            <w:r w:rsidRPr="0002620F">
              <w:rPr>
                <w:rFonts w:eastAsia="Arial" w:cs="Arial"/>
                <w:sz w:val="18"/>
              </w:rPr>
              <w:t>set</w:t>
            </w:r>
            <w:r w:rsidRPr="0002620F">
              <w:rPr>
                <w:rFonts w:eastAsia="Arial" w:cs="Arial"/>
                <w:spacing w:val="-2"/>
                <w:sz w:val="18"/>
              </w:rPr>
              <w:t xml:space="preserve"> </w:t>
            </w:r>
            <w:r w:rsidRPr="0002620F">
              <w:rPr>
                <w:rFonts w:eastAsia="Arial" w:cs="Arial"/>
                <w:sz w:val="18"/>
              </w:rPr>
              <w:t>one</w:t>
            </w:r>
            <w:r w:rsidRPr="0002620F">
              <w:rPr>
                <w:rFonts w:eastAsia="Arial" w:cs="Arial"/>
                <w:spacing w:val="-2"/>
                <w:sz w:val="18"/>
              </w:rPr>
              <w:t xml:space="preserve"> </w:t>
            </w:r>
            <w:r w:rsidRPr="0002620F">
              <w:rPr>
                <w:rFonts w:eastAsia="Arial" w:cs="Arial"/>
                <w:sz w:val="18"/>
              </w:rPr>
              <w:t>foot</w:t>
            </w:r>
            <w:r w:rsidRPr="0002620F">
              <w:rPr>
                <w:rFonts w:eastAsia="Arial" w:cs="Arial"/>
                <w:spacing w:val="-2"/>
                <w:sz w:val="18"/>
              </w:rPr>
              <w:t xml:space="preserve"> </w:t>
            </w:r>
            <w:r w:rsidRPr="0002620F">
              <w:rPr>
                <w:rFonts w:eastAsia="Arial" w:cs="Arial"/>
                <w:sz w:val="18"/>
              </w:rPr>
              <w:t>below</w:t>
            </w:r>
            <w:r w:rsidRPr="0002620F">
              <w:rPr>
                <w:rFonts w:eastAsia="Arial" w:cs="Arial"/>
                <w:spacing w:val="-5"/>
                <w:sz w:val="18"/>
              </w:rPr>
              <w:t xml:space="preserve"> </w:t>
            </w:r>
            <w:r w:rsidRPr="0002620F">
              <w:rPr>
                <w:rFonts w:eastAsia="Arial" w:cs="Arial"/>
                <w:sz w:val="18"/>
              </w:rPr>
              <w:t>the</w:t>
            </w:r>
            <w:r w:rsidRPr="0002620F">
              <w:rPr>
                <w:rFonts w:eastAsia="Arial" w:cs="Arial"/>
                <w:spacing w:val="-1"/>
                <w:sz w:val="18"/>
              </w:rPr>
              <w:t xml:space="preserve"> </w:t>
            </w:r>
            <w:r w:rsidRPr="0002620F">
              <w:rPr>
                <w:rFonts w:eastAsia="Arial" w:cs="Arial"/>
                <w:sz w:val="18"/>
              </w:rPr>
              <w:t>existing</w:t>
            </w:r>
            <w:r w:rsidRPr="0002620F">
              <w:rPr>
                <w:rFonts w:eastAsia="Arial" w:cs="Arial"/>
                <w:spacing w:val="-2"/>
                <w:sz w:val="18"/>
              </w:rPr>
              <w:t xml:space="preserve"> </w:t>
            </w:r>
            <w:r w:rsidRPr="0002620F">
              <w:rPr>
                <w:rFonts w:eastAsia="Arial" w:cs="Arial"/>
                <w:sz w:val="18"/>
              </w:rPr>
              <w:t>channel</w:t>
            </w:r>
            <w:r w:rsidRPr="0002620F">
              <w:rPr>
                <w:rFonts w:eastAsia="Arial" w:cs="Arial"/>
                <w:spacing w:val="-1"/>
                <w:sz w:val="18"/>
              </w:rPr>
              <w:t xml:space="preserve"> </w:t>
            </w:r>
            <w:r w:rsidRPr="0002620F">
              <w:rPr>
                <w:rFonts w:eastAsia="Arial" w:cs="Arial"/>
                <w:sz w:val="18"/>
              </w:rPr>
              <w:t>bottom</w:t>
            </w:r>
            <w:r w:rsidRPr="0002620F">
              <w:rPr>
                <w:rFonts w:eastAsia="Arial" w:cs="Arial"/>
                <w:spacing w:val="-1"/>
                <w:sz w:val="18"/>
              </w:rPr>
              <w:t xml:space="preserve"> </w:t>
            </w:r>
            <w:r w:rsidRPr="0002620F">
              <w:rPr>
                <w:rFonts w:eastAsia="Arial" w:cs="Arial"/>
                <w:sz w:val="18"/>
              </w:rPr>
              <w:t>to</w:t>
            </w:r>
            <w:r w:rsidRPr="0002620F">
              <w:rPr>
                <w:rFonts w:eastAsia="Arial" w:cs="Arial"/>
                <w:spacing w:val="-2"/>
                <w:sz w:val="18"/>
              </w:rPr>
              <w:t xml:space="preserve"> </w:t>
            </w:r>
            <w:r w:rsidRPr="0002620F">
              <w:rPr>
                <w:rFonts w:eastAsia="Arial" w:cs="Arial"/>
                <w:sz w:val="18"/>
              </w:rPr>
              <w:t>provide</w:t>
            </w:r>
            <w:r w:rsidRPr="0002620F">
              <w:rPr>
                <w:rFonts w:eastAsia="Arial" w:cs="Arial"/>
                <w:spacing w:val="-2"/>
                <w:sz w:val="18"/>
              </w:rPr>
              <w:t xml:space="preserve"> </w:t>
            </w:r>
            <w:r w:rsidRPr="0002620F">
              <w:rPr>
                <w:rFonts w:eastAsia="Arial" w:cs="Arial"/>
                <w:sz w:val="18"/>
              </w:rPr>
              <w:t>for</w:t>
            </w:r>
            <w:r w:rsidRPr="0002620F">
              <w:rPr>
                <w:rFonts w:eastAsia="Arial" w:cs="Arial"/>
                <w:spacing w:val="-2"/>
                <w:sz w:val="18"/>
              </w:rPr>
              <w:t xml:space="preserve"> </w:t>
            </w:r>
            <w:r w:rsidRPr="0002620F">
              <w:rPr>
                <w:rFonts w:eastAsia="Arial" w:cs="Arial"/>
                <w:sz w:val="18"/>
              </w:rPr>
              <w:t>aquatic</w:t>
            </w:r>
            <w:r w:rsidRPr="0002620F">
              <w:rPr>
                <w:rFonts w:eastAsia="Arial" w:cs="Arial"/>
                <w:spacing w:val="-2"/>
                <w:sz w:val="18"/>
              </w:rPr>
              <w:t xml:space="preserve"> </w:t>
            </w:r>
            <w:r w:rsidRPr="0002620F">
              <w:rPr>
                <w:rFonts w:eastAsia="Arial" w:cs="Arial"/>
                <w:sz w:val="18"/>
              </w:rPr>
              <w:t xml:space="preserve">organism </w:t>
            </w:r>
            <w:r w:rsidRPr="0002620F">
              <w:rPr>
                <w:rFonts w:eastAsia="Arial" w:cs="Arial"/>
                <w:spacing w:val="-2"/>
                <w:sz w:val="18"/>
              </w:rPr>
              <w:t>passage.</w:t>
            </w:r>
          </w:p>
          <w:p w14:paraId="3B387EDB" w14:textId="77777777" w:rsidR="0002620F" w:rsidRPr="0002620F" w:rsidRDefault="0002620F" w:rsidP="0002620F">
            <w:pPr>
              <w:widowControl w:val="0"/>
              <w:autoSpaceDE w:val="0"/>
              <w:autoSpaceDN w:val="0"/>
              <w:spacing w:before="52" w:after="0" w:line="240" w:lineRule="auto"/>
              <w:ind w:left="35"/>
              <w:rPr>
                <w:rFonts w:eastAsia="Arial" w:cs="Arial"/>
                <w:sz w:val="18"/>
              </w:rPr>
            </w:pPr>
            <w:r w:rsidRPr="0002620F">
              <w:rPr>
                <w:rFonts w:eastAsia="Arial" w:cs="Arial"/>
                <w:sz w:val="18"/>
              </w:rPr>
              <w:t>The</w:t>
            </w:r>
            <w:r w:rsidRPr="0002620F">
              <w:rPr>
                <w:rFonts w:eastAsia="Arial" w:cs="Arial"/>
                <w:spacing w:val="-2"/>
                <w:sz w:val="18"/>
              </w:rPr>
              <w:t xml:space="preserve"> </w:t>
            </w:r>
            <w:r w:rsidRPr="0002620F">
              <w:rPr>
                <w:rFonts w:eastAsia="Arial" w:cs="Arial"/>
                <w:sz w:val="18"/>
              </w:rPr>
              <w:t>inverts</w:t>
            </w:r>
            <w:r w:rsidRPr="0002620F">
              <w:rPr>
                <w:rFonts w:eastAsia="Arial" w:cs="Arial"/>
                <w:spacing w:val="-1"/>
                <w:sz w:val="18"/>
              </w:rPr>
              <w:t xml:space="preserve"> </w:t>
            </w:r>
            <w:r w:rsidRPr="0002620F">
              <w:rPr>
                <w:rFonts w:eastAsia="Arial" w:cs="Arial"/>
                <w:sz w:val="18"/>
              </w:rPr>
              <w:t>above</w:t>
            </w:r>
            <w:r w:rsidRPr="0002620F">
              <w:rPr>
                <w:rFonts w:eastAsia="Arial" w:cs="Arial"/>
                <w:spacing w:val="-2"/>
                <w:sz w:val="18"/>
              </w:rPr>
              <w:t xml:space="preserve"> </w:t>
            </w:r>
            <w:r w:rsidRPr="0002620F">
              <w:rPr>
                <w:rFonts w:eastAsia="Arial" w:cs="Arial"/>
                <w:sz w:val="18"/>
              </w:rPr>
              <w:t>reflect</w:t>
            </w:r>
            <w:r w:rsidRPr="0002620F">
              <w:rPr>
                <w:rFonts w:eastAsia="Arial" w:cs="Arial"/>
                <w:spacing w:val="-2"/>
                <w:sz w:val="18"/>
              </w:rPr>
              <w:t xml:space="preserve"> </w:t>
            </w:r>
            <w:r w:rsidRPr="0002620F">
              <w:rPr>
                <w:rFonts w:eastAsia="Arial" w:cs="Arial"/>
                <w:sz w:val="18"/>
              </w:rPr>
              <w:t>the</w:t>
            </w:r>
            <w:r w:rsidRPr="0002620F">
              <w:rPr>
                <w:rFonts w:eastAsia="Arial" w:cs="Arial"/>
                <w:spacing w:val="-2"/>
                <w:sz w:val="18"/>
              </w:rPr>
              <w:t xml:space="preserve"> </w:t>
            </w:r>
            <w:proofErr w:type="gramStart"/>
            <w:r w:rsidRPr="0002620F">
              <w:rPr>
                <w:rFonts w:eastAsia="Arial" w:cs="Arial"/>
                <w:sz w:val="18"/>
              </w:rPr>
              <w:t>one</w:t>
            </w:r>
            <w:r w:rsidRPr="0002620F">
              <w:rPr>
                <w:rFonts w:eastAsia="Arial" w:cs="Arial"/>
                <w:spacing w:val="-1"/>
                <w:sz w:val="18"/>
              </w:rPr>
              <w:t xml:space="preserve"> </w:t>
            </w:r>
            <w:r w:rsidRPr="0002620F">
              <w:rPr>
                <w:rFonts w:eastAsia="Arial" w:cs="Arial"/>
                <w:sz w:val="18"/>
              </w:rPr>
              <w:t>foot</w:t>
            </w:r>
            <w:proofErr w:type="gramEnd"/>
            <w:r w:rsidRPr="0002620F">
              <w:rPr>
                <w:rFonts w:eastAsia="Arial" w:cs="Arial"/>
                <w:spacing w:val="-2"/>
                <w:sz w:val="18"/>
              </w:rPr>
              <w:t xml:space="preserve"> </w:t>
            </w:r>
            <w:r w:rsidRPr="0002620F">
              <w:rPr>
                <w:rFonts w:eastAsia="Arial" w:cs="Arial"/>
                <w:sz w:val="18"/>
              </w:rPr>
              <w:t>sinking</w:t>
            </w:r>
            <w:r w:rsidRPr="0002620F">
              <w:rPr>
                <w:rFonts w:eastAsia="Arial" w:cs="Arial"/>
                <w:spacing w:val="-2"/>
                <w:sz w:val="18"/>
              </w:rPr>
              <w:t xml:space="preserve"> </w:t>
            </w:r>
            <w:r w:rsidRPr="0002620F">
              <w:rPr>
                <w:rFonts w:eastAsia="Arial" w:cs="Arial"/>
                <w:sz w:val="18"/>
              </w:rPr>
              <w:t>of</w:t>
            </w:r>
            <w:r w:rsidRPr="0002620F">
              <w:rPr>
                <w:rFonts w:eastAsia="Arial" w:cs="Arial"/>
                <w:spacing w:val="-2"/>
                <w:sz w:val="18"/>
              </w:rPr>
              <w:t xml:space="preserve"> </w:t>
            </w:r>
            <w:r w:rsidRPr="0002620F">
              <w:rPr>
                <w:rFonts w:eastAsia="Arial" w:cs="Arial"/>
                <w:sz w:val="18"/>
              </w:rPr>
              <w:t>the</w:t>
            </w:r>
            <w:r w:rsidRPr="0002620F">
              <w:rPr>
                <w:rFonts w:eastAsia="Arial" w:cs="Arial"/>
                <w:spacing w:val="-1"/>
                <w:sz w:val="18"/>
              </w:rPr>
              <w:t xml:space="preserve"> </w:t>
            </w:r>
            <w:r w:rsidRPr="0002620F">
              <w:rPr>
                <w:rFonts w:eastAsia="Arial" w:cs="Arial"/>
                <w:spacing w:val="-2"/>
                <w:sz w:val="18"/>
              </w:rPr>
              <w:t>RCB.)</w:t>
            </w:r>
          </w:p>
        </w:tc>
      </w:tr>
    </w:tbl>
    <w:p w14:paraId="7C795FDB" w14:textId="77777777" w:rsidR="00682EB9" w:rsidRDefault="00682EB9" w:rsidP="0092154C">
      <w:pPr>
        <w:sectPr w:rsidR="00682EB9" w:rsidSect="0092154C">
          <w:footerReference w:type="default" r:id="rId54"/>
          <w:pgSz w:w="12240" w:h="15840" w:code="1"/>
          <w:pgMar w:top="1123" w:right="1238" w:bottom="274" w:left="994" w:header="360" w:footer="360" w:gutter="0"/>
          <w:pgNumType w:start="1"/>
          <w:cols w:space="720"/>
          <w:docGrid w:linePitch="360"/>
        </w:sectPr>
      </w:pPr>
    </w:p>
    <w:p w14:paraId="6247EBE8" w14:textId="38AAD5EC" w:rsidR="00CF488A" w:rsidRPr="005B5791" w:rsidRDefault="00CF488A" w:rsidP="00CF488A">
      <w:pPr>
        <w:pStyle w:val="NonContentsHeading1"/>
      </w:pPr>
      <w:bookmarkStart w:id="147" w:name="AppendixF"/>
      <w:r w:rsidRPr="005B5791">
        <w:lastRenderedPageBreak/>
        <w:t xml:space="preserve">Appendix </w:t>
      </w:r>
      <w:r w:rsidR="00F34463">
        <w:t>F</w:t>
      </w:r>
      <w:r w:rsidRPr="005B5791">
        <w:t xml:space="preserve">: </w:t>
      </w:r>
      <w:r w:rsidR="00471D83">
        <w:t>Watershed Area Map</w:t>
      </w:r>
    </w:p>
    <w:bookmarkEnd w:id="147"/>
    <w:p w14:paraId="1444649D" w14:textId="1ED484D9" w:rsidR="00A36B8F" w:rsidRPr="007649D9" w:rsidRDefault="00471D83" w:rsidP="00CF488A">
      <w:pPr>
        <w:rPr>
          <w:color w:val="ED0000"/>
        </w:rPr>
        <w:sectPr w:rsidR="00A36B8F" w:rsidRPr="007649D9" w:rsidSect="0019150B">
          <w:pgSz w:w="12240" w:h="15840" w:code="1"/>
          <w:pgMar w:top="1440" w:right="1440" w:bottom="1008" w:left="1440" w:header="360" w:footer="360" w:gutter="0"/>
          <w:pgNumType w:start="1"/>
          <w:cols w:space="720"/>
          <w:docGrid w:linePitch="360"/>
        </w:sectPr>
      </w:pPr>
      <w:r w:rsidRPr="007649D9">
        <w:rPr>
          <w:color w:val="ED0000"/>
        </w:rPr>
        <w:t xml:space="preserve">Include drainage area map with all relevant hydrologic information (drainage area, </w:t>
      </w:r>
      <w:proofErr w:type="gramStart"/>
      <w:r w:rsidRPr="007649D9">
        <w:rPr>
          <w:color w:val="ED0000"/>
        </w:rPr>
        <w:t>stream lines</w:t>
      </w:r>
      <w:proofErr w:type="gramEnd"/>
      <w:r w:rsidRPr="007649D9">
        <w:rPr>
          <w:color w:val="ED0000"/>
        </w:rPr>
        <w:t xml:space="preserve">, contour lines, basin relief, basin perimeter, stream length/density, Hydrologic Zone, </w:t>
      </w:r>
      <w:proofErr w:type="spellStart"/>
      <w:r w:rsidRPr="007649D9">
        <w:rPr>
          <w:color w:val="ED0000"/>
        </w:rPr>
        <w:t>etc</w:t>
      </w:r>
      <w:proofErr w:type="spellEnd"/>
      <w:r w:rsidR="00A36B8F" w:rsidRPr="007649D9">
        <w:rPr>
          <w:color w:val="ED0000"/>
        </w:rPr>
        <w:t>).</w:t>
      </w:r>
    </w:p>
    <w:p w14:paraId="7C32006A" w14:textId="702EF200" w:rsidR="00CF488A" w:rsidRDefault="00A36B8F" w:rsidP="00A36B8F">
      <w:pPr>
        <w:jc w:val="center"/>
        <w:rPr>
          <w:color w:val="FF0000"/>
        </w:rPr>
        <w:sectPr w:rsidR="00CF488A" w:rsidSect="00A36B8F">
          <w:pgSz w:w="12240" w:h="15840" w:code="1"/>
          <w:pgMar w:top="1008" w:right="720" w:bottom="720" w:left="720" w:header="360" w:footer="360" w:gutter="0"/>
          <w:pgNumType w:start="1"/>
          <w:cols w:space="720"/>
          <w:docGrid w:linePitch="360"/>
        </w:sectPr>
      </w:pPr>
      <w:r>
        <w:rPr>
          <w:noProof/>
          <w:color w:val="FF0000"/>
        </w:rPr>
        <w:lastRenderedPageBreak/>
        <w:drawing>
          <wp:inline distT="0" distB="0" distL="0" distR="0" wp14:anchorId="5406D60C" wp14:editId="02908363">
            <wp:extent cx="6858000" cy="8712395"/>
            <wp:effectExtent l="0" t="0" r="0" b="0"/>
            <wp:docPr id="2001955917" name="Picture 2001955917" descr="This is an example watershed from an example project that identifies Hydrology needs and inputs into USGS regression equations for a specific cross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7" name="Picture 2001955917" descr="This is an example watershed from an example project that identifies Hydrology needs and inputs into USGS regression equations for a specific crossing"/>
                    <pic:cNvPicPr/>
                  </pic:nvPicPr>
                  <pic:blipFill rotWithShape="1">
                    <a:blip r:embed="rId55">
                      <a:extLst>
                        <a:ext uri="{28A0092B-C50C-407E-A947-70E740481C1C}">
                          <a14:useLocalDpi xmlns:a14="http://schemas.microsoft.com/office/drawing/2010/main" val="0"/>
                        </a:ext>
                      </a:extLst>
                    </a:blip>
                    <a:srcRect l="4602" t="7385" r="5478" b="4353"/>
                    <a:stretch/>
                  </pic:blipFill>
                  <pic:spPr bwMode="auto">
                    <a:xfrm>
                      <a:off x="0" y="0"/>
                      <a:ext cx="6858000" cy="8712395"/>
                    </a:xfrm>
                    <a:prstGeom prst="rect">
                      <a:avLst/>
                    </a:prstGeom>
                    <a:ln>
                      <a:noFill/>
                    </a:ln>
                    <a:extLst>
                      <a:ext uri="{53640926-AAD7-44D8-BBD7-CCE9431645EC}">
                        <a14:shadowObscured xmlns:a14="http://schemas.microsoft.com/office/drawing/2010/main"/>
                      </a:ext>
                    </a:extLst>
                  </pic:spPr>
                </pic:pic>
              </a:graphicData>
            </a:graphic>
          </wp:inline>
        </w:drawing>
      </w:r>
    </w:p>
    <w:p w14:paraId="07FA255E" w14:textId="2B9D97CD" w:rsidR="00F34463" w:rsidRPr="005B5791" w:rsidRDefault="00F34463" w:rsidP="00F34463">
      <w:pPr>
        <w:pStyle w:val="NonContentsHeading1"/>
      </w:pPr>
      <w:bookmarkStart w:id="148" w:name="AppendixG"/>
      <w:r w:rsidRPr="005B5791">
        <w:lastRenderedPageBreak/>
        <w:t xml:space="preserve">Appendix </w:t>
      </w:r>
      <w:r>
        <w:t>G</w:t>
      </w:r>
      <w:r w:rsidRPr="005B5791">
        <w:t xml:space="preserve">: </w:t>
      </w:r>
      <w:r>
        <w:t>Structure Inspection Report</w:t>
      </w:r>
    </w:p>
    <w:bookmarkEnd w:id="148"/>
    <w:p w14:paraId="2278469D" w14:textId="77777777" w:rsidR="00F34463" w:rsidRPr="007649D9" w:rsidRDefault="00F34463" w:rsidP="00F34463">
      <w:pPr>
        <w:rPr>
          <w:color w:val="ED0000"/>
        </w:rPr>
        <w:sectPr w:rsidR="00F34463" w:rsidRPr="007649D9" w:rsidSect="0019150B">
          <w:pgSz w:w="12240" w:h="15840" w:code="1"/>
          <w:pgMar w:top="1440" w:right="1440" w:bottom="1008" w:left="1440" w:header="360" w:footer="360" w:gutter="0"/>
          <w:pgNumType w:start="1"/>
          <w:cols w:space="720"/>
          <w:docGrid w:linePitch="360"/>
        </w:sectPr>
      </w:pPr>
      <w:r w:rsidRPr="007649D9">
        <w:rPr>
          <w:color w:val="ED0000"/>
        </w:rPr>
        <w:t>Include Structure Inspection Report summary sheet only.</w:t>
      </w:r>
    </w:p>
    <w:p w14:paraId="7B39C91A" w14:textId="77777777" w:rsidR="00F34463" w:rsidRDefault="00F34463" w:rsidP="00F34463">
      <w:pPr>
        <w:pStyle w:val="NonContentsHeading1"/>
        <w:jc w:val="center"/>
        <w:sectPr w:rsidR="00F34463" w:rsidSect="00471D83">
          <w:pgSz w:w="12240" w:h="15840" w:code="1"/>
          <w:pgMar w:top="432" w:right="432" w:bottom="432" w:left="432" w:header="360" w:footer="360" w:gutter="0"/>
          <w:pgNumType w:start="1"/>
          <w:cols w:space="720"/>
          <w:docGrid w:linePitch="360"/>
        </w:sectPr>
      </w:pPr>
      <w:r>
        <w:rPr>
          <w:noProof/>
        </w:rPr>
        <w:lastRenderedPageBreak/>
        <w:drawing>
          <wp:inline distT="0" distB="0" distL="0" distR="0" wp14:anchorId="72E4E301" wp14:editId="6881A7B2">
            <wp:extent cx="6858000" cy="9294215"/>
            <wp:effectExtent l="0" t="0" r="0" b="2540"/>
            <wp:docPr id="2001955916" name="Picture 2001955916" descr="This Appendix is referencing Structure Inspection Reports into Hydraulic Documents, These are output from a different program (Inspect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6" name="Picture 2001955916" descr="This Appendix is referencing Structure Inspection Reports into Hydraulic Documents, These are output from a different program (InspectX)"/>
                    <pic:cNvPicPr/>
                  </pic:nvPicPr>
                  <pic:blipFill rotWithShape="1">
                    <a:blip r:embed="rId56" cstate="print">
                      <a:extLst>
                        <a:ext uri="{28A0092B-C50C-407E-A947-70E740481C1C}">
                          <a14:useLocalDpi xmlns:a14="http://schemas.microsoft.com/office/drawing/2010/main" val="0"/>
                        </a:ext>
                      </a:extLst>
                    </a:blip>
                    <a:srcRect l="7216" t="2316" r="7278" b="8141"/>
                    <a:stretch/>
                  </pic:blipFill>
                  <pic:spPr bwMode="auto">
                    <a:xfrm>
                      <a:off x="0" y="0"/>
                      <a:ext cx="6858000" cy="9294215"/>
                    </a:xfrm>
                    <a:prstGeom prst="rect">
                      <a:avLst/>
                    </a:prstGeom>
                    <a:ln>
                      <a:noFill/>
                    </a:ln>
                    <a:extLst>
                      <a:ext uri="{53640926-AAD7-44D8-BBD7-CCE9431645EC}">
                        <a14:shadowObscured xmlns:a14="http://schemas.microsoft.com/office/drawing/2010/main"/>
                      </a:ext>
                    </a:extLst>
                  </pic:spPr>
                </pic:pic>
              </a:graphicData>
            </a:graphic>
          </wp:inline>
        </w:drawing>
      </w:r>
    </w:p>
    <w:p w14:paraId="2546DA3F" w14:textId="4BD14F70" w:rsidR="00CF488A" w:rsidRPr="005B5791" w:rsidRDefault="00CF488A" w:rsidP="00CF488A">
      <w:pPr>
        <w:pStyle w:val="NonContentsHeading1"/>
      </w:pPr>
      <w:bookmarkStart w:id="149" w:name="AppendixH"/>
      <w:r w:rsidRPr="005B5791">
        <w:lastRenderedPageBreak/>
        <w:t xml:space="preserve">Appendix </w:t>
      </w:r>
      <w:r w:rsidR="00A36B8F">
        <w:t>H</w:t>
      </w:r>
      <w:r w:rsidRPr="005B5791">
        <w:t xml:space="preserve">: </w:t>
      </w:r>
      <w:r w:rsidR="00F34463">
        <w:t>FEMA FIRM Maps</w:t>
      </w:r>
    </w:p>
    <w:bookmarkEnd w:id="149"/>
    <w:p w14:paraId="2759B8B2" w14:textId="77777777" w:rsidR="00F34463" w:rsidRPr="007649D9" w:rsidRDefault="00F34463" w:rsidP="00CF488A">
      <w:pPr>
        <w:rPr>
          <w:color w:val="ED0000"/>
        </w:rPr>
        <w:sectPr w:rsidR="00F34463" w:rsidRPr="007649D9" w:rsidSect="0019150B">
          <w:pgSz w:w="12240" w:h="15840" w:code="1"/>
          <w:pgMar w:top="1440" w:right="1440" w:bottom="1008" w:left="1440" w:header="360" w:footer="360" w:gutter="0"/>
          <w:pgNumType w:start="1"/>
          <w:cols w:space="720"/>
          <w:docGrid w:linePitch="360"/>
        </w:sectPr>
      </w:pPr>
      <w:r w:rsidRPr="007649D9">
        <w:rPr>
          <w:color w:val="ED0000"/>
        </w:rPr>
        <w:t>Include FEMA FIRM maps for crossings located within a floodway/floodplain</w:t>
      </w:r>
      <w:r w:rsidR="00CF488A" w:rsidRPr="007649D9">
        <w:rPr>
          <w:color w:val="ED0000"/>
        </w:rPr>
        <w:t>.</w:t>
      </w:r>
    </w:p>
    <w:p w14:paraId="2A2F608E" w14:textId="1CD4100F" w:rsidR="00CF488A" w:rsidRDefault="00F34463" w:rsidP="00F34463">
      <w:pPr>
        <w:jc w:val="center"/>
        <w:rPr>
          <w:color w:val="FF0000"/>
        </w:rPr>
        <w:sectPr w:rsidR="00CF488A" w:rsidSect="00F34463">
          <w:pgSz w:w="15840" w:h="12240" w:orient="landscape" w:code="1"/>
          <w:pgMar w:top="432" w:right="432" w:bottom="432" w:left="432" w:header="360" w:footer="360" w:gutter="0"/>
          <w:pgNumType w:start="1"/>
          <w:cols w:space="720"/>
          <w:docGrid w:linePitch="360"/>
        </w:sectPr>
      </w:pPr>
      <w:r>
        <w:rPr>
          <w:noProof/>
          <w:color w:val="FF0000"/>
        </w:rPr>
        <w:lastRenderedPageBreak/>
        <w:drawing>
          <wp:inline distT="0" distB="0" distL="0" distR="0" wp14:anchorId="0E78C39A" wp14:editId="15814EE6">
            <wp:extent cx="8961120" cy="6924445"/>
            <wp:effectExtent l="0" t="0" r="0" b="0"/>
            <wp:docPr id="2001955919" name="Picture 2001955919" descr="This is a Snipped Image from FEMA's Website of there Flood Map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9" name="Picture 2001955919" descr="This is a Snipped Image from FEMA's Website of there Flood Maps"/>
                    <pic:cNvPicPr/>
                  </pic:nvPicPr>
                  <pic:blipFill>
                    <a:blip r:embed="rId57" cstate="print">
                      <a:extLst>
                        <a:ext uri="{28A0092B-C50C-407E-A947-70E740481C1C}">
                          <a14:useLocalDpi xmlns:a14="http://schemas.microsoft.com/office/drawing/2010/main" val="0"/>
                        </a:ext>
                      </a:extLst>
                    </a:blip>
                    <a:stretch>
                      <a:fillRect/>
                    </a:stretch>
                  </pic:blipFill>
                  <pic:spPr>
                    <a:xfrm>
                      <a:off x="0" y="0"/>
                      <a:ext cx="8961120" cy="6924445"/>
                    </a:xfrm>
                    <a:prstGeom prst="rect">
                      <a:avLst/>
                    </a:prstGeom>
                  </pic:spPr>
                </pic:pic>
              </a:graphicData>
            </a:graphic>
          </wp:inline>
        </w:drawing>
      </w:r>
    </w:p>
    <w:p w14:paraId="6D5DC8AF" w14:textId="56236800" w:rsidR="00F34463" w:rsidRPr="005B5791" w:rsidRDefault="00F34463" w:rsidP="00F34463">
      <w:pPr>
        <w:pStyle w:val="NonContentsHeading1"/>
      </w:pPr>
      <w:bookmarkStart w:id="150" w:name="AppendixI"/>
      <w:r w:rsidRPr="005B5791">
        <w:lastRenderedPageBreak/>
        <w:t xml:space="preserve">Appendix </w:t>
      </w:r>
      <w:r>
        <w:t>I</w:t>
      </w:r>
      <w:r w:rsidRPr="005B5791">
        <w:t xml:space="preserve">: </w:t>
      </w:r>
      <w:r>
        <w:t>Miscellaneous</w:t>
      </w:r>
    </w:p>
    <w:bookmarkEnd w:id="150"/>
    <w:p w14:paraId="2BC9995D" w14:textId="71E94657" w:rsidR="00C31559" w:rsidRPr="005B5791" w:rsidRDefault="00F34463" w:rsidP="00682EB9">
      <w:pPr>
        <w:rPr>
          <w:rFonts w:eastAsiaTheme="majorEastAsia" w:cs="Arial"/>
          <w:b/>
          <w:bCs/>
          <w:sz w:val="36"/>
          <w:szCs w:val="36"/>
        </w:rPr>
      </w:pPr>
      <w:r w:rsidRPr="007649D9">
        <w:rPr>
          <w:color w:val="ED0000"/>
        </w:rPr>
        <w:t xml:space="preserve">Include other applicable maps, scour calculation data, survey data, and correspondence as necessary (topographic survey exhibits of critical features such as buildings/drainage structures, scope change documents, email/SOV correspondence, </w:t>
      </w:r>
      <w:proofErr w:type="spellStart"/>
      <w:r w:rsidRPr="007649D9">
        <w:rPr>
          <w:color w:val="ED0000"/>
        </w:rPr>
        <w:t>etc</w:t>
      </w:r>
      <w:proofErr w:type="spellEnd"/>
      <w:r w:rsidRPr="007649D9">
        <w:rPr>
          <w:color w:val="ED0000"/>
        </w:rPr>
        <w:t>).</w:t>
      </w:r>
    </w:p>
    <w:sectPr w:rsidR="00C31559" w:rsidRPr="005B5791" w:rsidSect="00F34463">
      <w:pgSz w:w="12240" w:h="15840" w:code="1"/>
      <w:pgMar w:top="1440" w:right="1440" w:bottom="1008" w:left="1440" w:header="360" w:footer="36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E56CBC" w14:textId="77777777" w:rsidR="00371F3F" w:rsidRDefault="00371F3F" w:rsidP="000036DC">
      <w:pPr>
        <w:spacing w:after="0" w:line="240" w:lineRule="auto"/>
      </w:pPr>
      <w:r>
        <w:separator/>
      </w:r>
    </w:p>
  </w:endnote>
  <w:endnote w:type="continuationSeparator" w:id="0">
    <w:p w14:paraId="2DD49234" w14:textId="77777777" w:rsidR="00371F3F" w:rsidRDefault="00371F3F" w:rsidP="000036D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037E24" w14:textId="77777777" w:rsidR="0019590B" w:rsidRPr="000036DC" w:rsidRDefault="0019590B" w:rsidP="008B0E39">
    <w:pPr>
      <w:pStyle w:val="Footer"/>
      <w:pBdr>
        <w:top w:val="single" w:sz="4" w:space="4" w:color="auto"/>
      </w:pBdr>
      <w:tabs>
        <w:tab w:val="clear" w:pos="4680"/>
        <w:tab w:val="left" w:pos="1945"/>
      </w:tabs>
      <w:rPr>
        <w:rFonts w:cs="Arial"/>
        <w:sz w:val="18"/>
        <w:szCs w:val="18"/>
      </w:rPr>
    </w:pPr>
    <w:r w:rsidRPr="000036DC">
      <w:rPr>
        <w:rFonts w:cs="Arial"/>
        <w:sz w:val="18"/>
        <w:szCs w:val="18"/>
      </w:rPr>
      <w:t xml:space="preserve">Page </w:t>
    </w:r>
    <w:r w:rsidRPr="000036DC">
      <w:rPr>
        <w:rFonts w:cs="Arial"/>
        <w:sz w:val="18"/>
        <w:szCs w:val="18"/>
      </w:rPr>
      <w:fldChar w:fldCharType="begin"/>
    </w:r>
    <w:r w:rsidRPr="000036DC">
      <w:rPr>
        <w:rFonts w:cs="Arial"/>
        <w:sz w:val="18"/>
        <w:szCs w:val="18"/>
      </w:rPr>
      <w:instrText xml:space="preserve"> PAGE   \* MERGEFORMAT </w:instrText>
    </w:r>
    <w:r w:rsidRPr="000036DC">
      <w:rPr>
        <w:rFonts w:cs="Arial"/>
        <w:sz w:val="18"/>
        <w:szCs w:val="18"/>
      </w:rPr>
      <w:fldChar w:fldCharType="separate"/>
    </w:r>
    <w:r>
      <w:rPr>
        <w:rFonts w:cs="Arial"/>
        <w:noProof/>
        <w:sz w:val="18"/>
        <w:szCs w:val="18"/>
      </w:rPr>
      <w:t>2</w:t>
    </w:r>
    <w:r w:rsidRPr="000036DC">
      <w:rPr>
        <w:rFonts w:cs="Arial"/>
        <w:noProof/>
        <w:sz w:val="18"/>
        <w:szCs w:val="18"/>
      </w:rPr>
      <w:fldChar w:fldCharType="end"/>
    </w:r>
    <w:r>
      <w:rPr>
        <w:rFonts w:cs="Arial"/>
        <w:noProof/>
        <w:sz w:val="18"/>
        <w:szCs w:val="18"/>
      </w:rPr>
      <w:tab/>
    </w:r>
    <w:r>
      <w:rPr>
        <w:rFonts w:cs="Arial"/>
        <w:noProof/>
        <w:sz w:val="18"/>
        <w:szCs w:val="18"/>
      </w:rPr>
      <w:tab/>
    </w:r>
    <w:r w:rsidRPr="003C033A">
      <w:rPr>
        <w:rFonts w:cs="Arial"/>
        <w:sz w:val="18"/>
        <w:szCs w:val="18"/>
        <w:highlight w:val="yellow"/>
      </w:rPr>
      <w:t xml:space="preserve">SR X MP XX </w:t>
    </w:r>
    <w:r w:rsidRPr="004D37C2">
      <w:rPr>
        <w:rFonts w:cs="Arial"/>
        <w:sz w:val="18"/>
        <w:szCs w:val="18"/>
        <w:highlight w:val="yellow"/>
      </w:rPr>
      <w:t>Name</w:t>
    </w:r>
    <w:r>
      <w:rPr>
        <w:rFonts w:cs="Arial"/>
        <w:sz w:val="18"/>
        <w:szCs w:val="18"/>
      </w:rPr>
      <w:t xml:space="preserve"> Creek – </w:t>
    </w:r>
    <w:r w:rsidRPr="00EB5C2F">
      <w:rPr>
        <w:rFonts w:cs="Arial"/>
        <w:sz w:val="18"/>
        <w:szCs w:val="18"/>
        <w:highlight w:val="yellow"/>
      </w:rPr>
      <w:t>Preliminary</w:t>
    </w:r>
    <w:r>
      <w:rPr>
        <w:rFonts w:cs="Arial"/>
        <w:sz w:val="18"/>
        <w:szCs w:val="18"/>
      </w:rPr>
      <w:t xml:space="preserve"> Hydraulic Design </w:t>
    </w:r>
    <w:r w:rsidRPr="000036DC">
      <w:rPr>
        <w:rFonts w:cs="Arial"/>
        <w:sz w:val="18"/>
        <w:szCs w:val="18"/>
      </w:rPr>
      <w:t>Report</w:t>
    </w:r>
  </w:p>
  <w:p w14:paraId="380AE1DA" w14:textId="77777777" w:rsidR="0019590B" w:rsidRPr="000036DC" w:rsidRDefault="0019590B" w:rsidP="007E2038">
    <w:pPr>
      <w:pStyle w:val="Footer"/>
      <w:pBdr>
        <w:top w:val="single" w:sz="4" w:space="4" w:color="auto"/>
      </w:pBdr>
      <w:tabs>
        <w:tab w:val="clear" w:pos="4680"/>
      </w:tabs>
      <w:rPr>
        <w:rFonts w:cs="Arial"/>
        <w:sz w:val="18"/>
        <w:szCs w:val="18"/>
      </w:rPr>
    </w:pPr>
    <w:r>
      <w:rPr>
        <w:rFonts w:cs="Arial"/>
        <w:sz w:val="18"/>
        <w:szCs w:val="18"/>
      </w:rP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33D585" w14:textId="77777777" w:rsidR="00FF0861" w:rsidRDefault="00FF086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41E5B7" w14:textId="77777777" w:rsidR="00FF0861" w:rsidRDefault="00FF086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03775" w14:textId="655DAF9E" w:rsidR="00053ADA" w:rsidRDefault="00115B24" w:rsidP="004751FD">
    <w:pPr>
      <w:pStyle w:val="Footer"/>
      <w:tabs>
        <w:tab w:val="clear" w:pos="4680"/>
      </w:tabs>
    </w:pPr>
    <w:r>
      <w:t>Structure Replacement</w:t>
    </w:r>
    <w:r w:rsidR="00053ADA">
      <w:tab/>
      <w:t xml:space="preserve">Page </w:t>
    </w:r>
    <w:r w:rsidR="00053ADA">
      <w:fldChar w:fldCharType="begin"/>
    </w:r>
    <w:r w:rsidR="00053ADA">
      <w:instrText xml:space="preserve"> PAGE   \* MERGEFORMAT </w:instrText>
    </w:r>
    <w:r w:rsidR="00053ADA">
      <w:fldChar w:fldCharType="separate"/>
    </w:r>
    <w:r w:rsidR="00053ADA">
      <w:t>i</w:t>
    </w:r>
    <w:proofErr w:type="spellStart"/>
    <w:r w:rsidR="00053ADA">
      <w:t>i</w:t>
    </w:r>
    <w:proofErr w:type="spellEnd"/>
    <w:r w:rsidR="00053ADA">
      <w:rPr>
        <w:noProof/>
      </w:rPr>
      <w:fldChar w:fldCharType="end"/>
    </w:r>
  </w:p>
  <w:p w14:paraId="793C4823" w14:textId="7DC85C96" w:rsidR="00053ADA" w:rsidRDefault="00053ADA" w:rsidP="004751FD">
    <w:pPr>
      <w:pStyle w:val="Footer"/>
      <w:tabs>
        <w:tab w:val="clear" w:pos="4680"/>
      </w:tabs>
    </w:pPr>
    <w:r>
      <w:t xml:space="preserve">Project No. </w:t>
    </w:r>
    <w:r w:rsidR="00EC7EE9">
      <w:t>XX-0-000(000)000</w:t>
    </w:r>
    <w:r>
      <w:tab/>
      <w:t>PCN 12345</w:t>
    </w:r>
  </w:p>
  <w:p w14:paraId="18A84F3E" w14:textId="0892AB71" w:rsidR="00053ADA" w:rsidRPr="004751FD" w:rsidRDefault="004631FE" w:rsidP="004751FD">
    <w:pPr>
      <w:pStyle w:val="Footer"/>
      <w:tabs>
        <w:tab w:val="clear" w:pos="4680"/>
      </w:tabs>
    </w:pPr>
    <w:r>
      <w:t>March 2025</w:t>
    </w:r>
    <w:r w:rsidR="00053ADA">
      <w:tab/>
    </w:r>
    <w:r w:rsidR="005E65AA" w:rsidRPr="002528F4">
      <w:rPr>
        <w:color w:val="ED0000"/>
      </w:rPr>
      <w:t>D</w:t>
    </w:r>
    <w:r w:rsidR="00D26BBB" w:rsidRPr="002528F4">
      <w:rPr>
        <w:color w:val="ED0000"/>
      </w:rPr>
      <w:t>raft</w:t>
    </w:r>
    <w:r w:rsidR="005E65AA" w:rsidRPr="002528F4">
      <w:rPr>
        <w:color w:val="ED0000"/>
      </w:rPr>
      <w:t xml:space="preserve"> </w:t>
    </w:r>
    <w:r w:rsidR="00D26BBB">
      <w:t>Hydraulic Analysis and Structure Selection</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DFDDD3" w14:textId="77777777" w:rsidR="004751FD" w:rsidRDefault="004751FD" w:rsidP="004751FD">
    <w:pPr>
      <w:pStyle w:val="Footer"/>
      <w:tabs>
        <w:tab w:val="clear" w:pos="4680"/>
      </w:tabs>
    </w:pPr>
    <w:r>
      <w:t>Reconstruction</w:t>
    </w:r>
    <w:r>
      <w:tab/>
      <w:t xml:space="preserve">Page </w:t>
    </w:r>
    <w:r>
      <w:fldChar w:fldCharType="begin"/>
    </w:r>
    <w:r>
      <w:instrText xml:space="preserve"> PAGE   \* MERGEFORMAT </w:instrText>
    </w:r>
    <w:r>
      <w:fldChar w:fldCharType="separate"/>
    </w:r>
    <w:r>
      <w:t>i</w:t>
    </w:r>
    <w:proofErr w:type="spellStart"/>
    <w:r>
      <w:t>i</w:t>
    </w:r>
    <w:proofErr w:type="spellEnd"/>
    <w:r>
      <w:rPr>
        <w:noProof/>
      </w:rPr>
      <w:fldChar w:fldCharType="end"/>
    </w:r>
  </w:p>
  <w:p w14:paraId="2C4DC517" w14:textId="77777777" w:rsidR="004751FD" w:rsidRDefault="004751FD" w:rsidP="004751FD">
    <w:pPr>
      <w:pStyle w:val="Footer"/>
      <w:tabs>
        <w:tab w:val="clear" w:pos="4680"/>
      </w:tabs>
    </w:pPr>
    <w:r>
      <w:t>Project No. SS-5-018(030)124</w:t>
    </w:r>
    <w:r>
      <w:tab/>
      <w:t>PCN 12345</w:t>
    </w:r>
  </w:p>
  <w:p w14:paraId="323BBAC4" w14:textId="06F1598F" w:rsidR="004751FD" w:rsidRPr="004751FD" w:rsidRDefault="004751FD" w:rsidP="004751FD">
    <w:pPr>
      <w:pStyle w:val="Footer"/>
      <w:tabs>
        <w:tab w:val="clear" w:pos="4680"/>
      </w:tabs>
    </w:pPr>
    <w:r>
      <w:t>June 2023</w:t>
    </w:r>
    <w:r>
      <w:tab/>
      <w:t>Stormwater Hydraulics Report</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E6C119" w14:textId="3FFD2818" w:rsidR="0019590B" w:rsidRPr="00A43A8D" w:rsidRDefault="0019590B" w:rsidP="00A43A8D">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454175" w14:textId="1A677BCE" w:rsidR="0019590B" w:rsidRPr="000036DC" w:rsidRDefault="0019590B" w:rsidP="00D62C82">
    <w:pPr>
      <w:pStyle w:val="Footer"/>
      <w:pBdr>
        <w:top w:val="single" w:sz="4" w:space="4" w:color="auto"/>
      </w:pBdr>
      <w:tabs>
        <w:tab w:val="clear" w:pos="4680"/>
      </w:tabs>
      <w:rPr>
        <w:rFonts w:cs="Arial"/>
        <w:sz w:val="18"/>
        <w:szCs w:val="18"/>
      </w:rPr>
    </w:pPr>
    <w:r>
      <w:rPr>
        <w:rFonts w:cs="Arial"/>
        <w:sz w:val="18"/>
        <w:szCs w:val="18"/>
        <w:highlight w:val="yellow"/>
      </w:rPr>
      <w:t>SR X MP XX Name</w:t>
    </w:r>
    <w:r>
      <w:rPr>
        <w:rFonts w:cs="Arial"/>
        <w:sz w:val="18"/>
        <w:szCs w:val="18"/>
      </w:rPr>
      <w:t xml:space="preserve"> Creek: </w:t>
    </w:r>
    <w:r w:rsidRPr="00EB5C2F">
      <w:rPr>
        <w:rFonts w:cs="Arial"/>
        <w:sz w:val="18"/>
        <w:szCs w:val="18"/>
        <w:highlight w:val="yellow"/>
      </w:rPr>
      <w:t>Preliminary</w:t>
    </w:r>
    <w:r>
      <w:rPr>
        <w:rFonts w:cs="Arial"/>
        <w:sz w:val="18"/>
        <w:szCs w:val="18"/>
      </w:rPr>
      <w:t xml:space="preserve"> Hydraulic Design </w:t>
    </w:r>
    <w:r w:rsidRPr="000036DC">
      <w:rPr>
        <w:rFonts w:cs="Arial"/>
        <w:sz w:val="18"/>
        <w:szCs w:val="18"/>
      </w:rPr>
      <w:t>Report</w:t>
    </w:r>
    <w:r w:rsidRPr="000036DC">
      <w:rPr>
        <w:rFonts w:cs="Arial"/>
        <w:sz w:val="18"/>
        <w:szCs w:val="18"/>
      </w:rPr>
      <w:tab/>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D8675" w14:textId="77777777" w:rsidR="003E5740" w:rsidRPr="001742B5" w:rsidRDefault="003E5740" w:rsidP="001742B5">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1A48F" w14:textId="77777777" w:rsidR="003E5740" w:rsidRPr="001742B5" w:rsidRDefault="003E5740" w:rsidP="001742B5">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18BF46" w14:textId="77777777" w:rsidR="003E5740" w:rsidRPr="00A43A8D" w:rsidRDefault="003E5740" w:rsidP="00A43A8D">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4EFAE2" w14:textId="77777777" w:rsidR="003E5740" w:rsidRPr="00A43A8D" w:rsidRDefault="003E5740" w:rsidP="00A43A8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42BFF1" w14:textId="77777777" w:rsidR="00371F3F" w:rsidRDefault="00371F3F" w:rsidP="000036DC">
      <w:pPr>
        <w:spacing w:after="0" w:line="240" w:lineRule="auto"/>
      </w:pPr>
      <w:r>
        <w:separator/>
      </w:r>
    </w:p>
  </w:footnote>
  <w:footnote w:type="continuationSeparator" w:id="0">
    <w:p w14:paraId="7B5BB912" w14:textId="77777777" w:rsidR="00371F3F" w:rsidRDefault="00371F3F" w:rsidP="000036D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1D3F0" w14:textId="77777777" w:rsidR="00FF0861" w:rsidRDefault="00FF086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F0A56" w14:textId="77777777" w:rsidR="00FF0861" w:rsidRDefault="00FF086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87E1BF" w14:textId="77777777" w:rsidR="00FF0861" w:rsidRDefault="00FF086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D3ACE60"/>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6F022C80"/>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69C64C9E"/>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0CB2889C"/>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52B665EC"/>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AA9EE680"/>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B1F2183E"/>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2222DD32"/>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84784E5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6EF88F0E"/>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310AF5"/>
    <w:multiLevelType w:val="hybridMultilevel"/>
    <w:tmpl w:val="090C77C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0D943B6"/>
    <w:multiLevelType w:val="hybridMultilevel"/>
    <w:tmpl w:val="A93842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0EB549D"/>
    <w:multiLevelType w:val="hybridMultilevel"/>
    <w:tmpl w:val="50346F6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601020C"/>
    <w:multiLevelType w:val="hybridMultilevel"/>
    <w:tmpl w:val="6936DC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07D0790B"/>
    <w:multiLevelType w:val="hybridMultilevel"/>
    <w:tmpl w:val="F83C99A6"/>
    <w:lvl w:ilvl="0" w:tplc="04090001">
      <w:start w:val="1"/>
      <w:numFmt w:val="bullet"/>
      <w:lvlText w:val=""/>
      <w:lvlJc w:val="left"/>
      <w:pPr>
        <w:ind w:left="1410" w:hanging="360"/>
      </w:pPr>
      <w:rPr>
        <w:rFonts w:ascii="Symbol" w:hAnsi="Symbol" w:hint="default"/>
      </w:rPr>
    </w:lvl>
    <w:lvl w:ilvl="1" w:tplc="04090003" w:tentative="1">
      <w:start w:val="1"/>
      <w:numFmt w:val="bullet"/>
      <w:lvlText w:val="o"/>
      <w:lvlJc w:val="left"/>
      <w:pPr>
        <w:ind w:left="2130" w:hanging="360"/>
      </w:pPr>
      <w:rPr>
        <w:rFonts w:ascii="Courier New" w:hAnsi="Courier New" w:cs="Courier New" w:hint="default"/>
      </w:rPr>
    </w:lvl>
    <w:lvl w:ilvl="2" w:tplc="04090005" w:tentative="1">
      <w:start w:val="1"/>
      <w:numFmt w:val="bullet"/>
      <w:lvlText w:val=""/>
      <w:lvlJc w:val="left"/>
      <w:pPr>
        <w:ind w:left="2850" w:hanging="360"/>
      </w:pPr>
      <w:rPr>
        <w:rFonts w:ascii="Wingdings" w:hAnsi="Wingdings" w:hint="default"/>
      </w:rPr>
    </w:lvl>
    <w:lvl w:ilvl="3" w:tplc="04090001" w:tentative="1">
      <w:start w:val="1"/>
      <w:numFmt w:val="bullet"/>
      <w:lvlText w:val=""/>
      <w:lvlJc w:val="left"/>
      <w:pPr>
        <w:ind w:left="3570" w:hanging="360"/>
      </w:pPr>
      <w:rPr>
        <w:rFonts w:ascii="Symbol" w:hAnsi="Symbol" w:hint="default"/>
      </w:rPr>
    </w:lvl>
    <w:lvl w:ilvl="4" w:tplc="04090003" w:tentative="1">
      <w:start w:val="1"/>
      <w:numFmt w:val="bullet"/>
      <w:lvlText w:val="o"/>
      <w:lvlJc w:val="left"/>
      <w:pPr>
        <w:ind w:left="4290" w:hanging="360"/>
      </w:pPr>
      <w:rPr>
        <w:rFonts w:ascii="Courier New" w:hAnsi="Courier New" w:cs="Courier New" w:hint="default"/>
      </w:rPr>
    </w:lvl>
    <w:lvl w:ilvl="5" w:tplc="04090005" w:tentative="1">
      <w:start w:val="1"/>
      <w:numFmt w:val="bullet"/>
      <w:lvlText w:val=""/>
      <w:lvlJc w:val="left"/>
      <w:pPr>
        <w:ind w:left="5010" w:hanging="360"/>
      </w:pPr>
      <w:rPr>
        <w:rFonts w:ascii="Wingdings" w:hAnsi="Wingdings" w:hint="default"/>
      </w:rPr>
    </w:lvl>
    <w:lvl w:ilvl="6" w:tplc="04090001" w:tentative="1">
      <w:start w:val="1"/>
      <w:numFmt w:val="bullet"/>
      <w:lvlText w:val=""/>
      <w:lvlJc w:val="left"/>
      <w:pPr>
        <w:ind w:left="5730" w:hanging="360"/>
      </w:pPr>
      <w:rPr>
        <w:rFonts w:ascii="Symbol" w:hAnsi="Symbol" w:hint="default"/>
      </w:rPr>
    </w:lvl>
    <w:lvl w:ilvl="7" w:tplc="04090003" w:tentative="1">
      <w:start w:val="1"/>
      <w:numFmt w:val="bullet"/>
      <w:lvlText w:val="o"/>
      <w:lvlJc w:val="left"/>
      <w:pPr>
        <w:ind w:left="6450" w:hanging="360"/>
      </w:pPr>
      <w:rPr>
        <w:rFonts w:ascii="Courier New" w:hAnsi="Courier New" w:cs="Courier New" w:hint="default"/>
      </w:rPr>
    </w:lvl>
    <w:lvl w:ilvl="8" w:tplc="04090005" w:tentative="1">
      <w:start w:val="1"/>
      <w:numFmt w:val="bullet"/>
      <w:lvlText w:val=""/>
      <w:lvlJc w:val="left"/>
      <w:pPr>
        <w:ind w:left="7170" w:hanging="360"/>
      </w:pPr>
      <w:rPr>
        <w:rFonts w:ascii="Wingdings" w:hAnsi="Wingdings" w:hint="default"/>
      </w:rPr>
    </w:lvl>
  </w:abstractNum>
  <w:abstractNum w:abstractNumId="15" w15:restartNumberingAfterBreak="0">
    <w:nsid w:val="0C140356"/>
    <w:multiLevelType w:val="hybridMultilevel"/>
    <w:tmpl w:val="747AF5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CF5541A"/>
    <w:multiLevelType w:val="hybridMultilevel"/>
    <w:tmpl w:val="4C6E93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10554729"/>
    <w:multiLevelType w:val="hybridMultilevel"/>
    <w:tmpl w:val="1008897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16130E72"/>
    <w:multiLevelType w:val="hybridMultilevel"/>
    <w:tmpl w:val="D4F444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16FD2080"/>
    <w:multiLevelType w:val="hybridMultilevel"/>
    <w:tmpl w:val="2F5E9D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7D16A60"/>
    <w:multiLevelType w:val="hybridMultilevel"/>
    <w:tmpl w:val="735278CC"/>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1B467E08"/>
    <w:multiLevelType w:val="multilevel"/>
    <w:tmpl w:val="8FDC8D28"/>
    <w:lvl w:ilvl="0">
      <w:start w:val="1"/>
      <w:numFmt w:val="decimal"/>
      <w:pStyle w:val="Heading1"/>
      <w:lvlText w:val="%1"/>
      <w:lvlJc w:val="left"/>
      <w:pPr>
        <w:ind w:left="432" w:hanging="432"/>
      </w:pPr>
    </w:lvl>
    <w:lvl w:ilvl="1">
      <w:start w:val="1"/>
      <w:numFmt w:val="decimal"/>
      <w:pStyle w:val="Heading2"/>
      <w:lvlText w:val="%1.%2"/>
      <w:lvlJc w:val="left"/>
      <w:pPr>
        <w:ind w:left="3636" w:hanging="576"/>
      </w:pPr>
      <w:rPr>
        <w:i w:val="0"/>
      </w:rPr>
    </w:lvl>
    <w:lvl w:ilvl="2">
      <w:start w:val="1"/>
      <w:numFmt w:val="decimal"/>
      <w:pStyle w:val="Heading3"/>
      <w:lvlText w:val="%1.%2.%3"/>
      <w:lvlJc w:val="left"/>
      <w:pPr>
        <w:ind w:left="1980" w:hanging="720"/>
      </w:pPr>
      <w:rPr>
        <w:b/>
        <w:bCs w:val="0"/>
        <w:i/>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2" w15:restartNumberingAfterBreak="0">
    <w:nsid w:val="1BC22922"/>
    <w:multiLevelType w:val="hybridMultilevel"/>
    <w:tmpl w:val="671613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25B25D29"/>
    <w:multiLevelType w:val="hybridMultilevel"/>
    <w:tmpl w:val="82CEA8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6356D8F"/>
    <w:multiLevelType w:val="hybridMultilevel"/>
    <w:tmpl w:val="C36CAA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D7B0227"/>
    <w:multiLevelType w:val="hybridMultilevel"/>
    <w:tmpl w:val="9DCE511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2E982D59"/>
    <w:multiLevelType w:val="hybridMultilevel"/>
    <w:tmpl w:val="F14ED7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39967EF6"/>
    <w:multiLevelType w:val="hybridMultilevel"/>
    <w:tmpl w:val="CBF4FEB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3A267B11"/>
    <w:multiLevelType w:val="hybridMultilevel"/>
    <w:tmpl w:val="1832A0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3F9923B4"/>
    <w:multiLevelType w:val="hybridMultilevel"/>
    <w:tmpl w:val="F2240B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40E84C84"/>
    <w:multiLevelType w:val="hybridMultilevel"/>
    <w:tmpl w:val="451007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262760C"/>
    <w:multiLevelType w:val="hybridMultilevel"/>
    <w:tmpl w:val="E9F852C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44750BDE"/>
    <w:multiLevelType w:val="hybridMultilevel"/>
    <w:tmpl w:val="D2721A9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46155E73"/>
    <w:multiLevelType w:val="hybridMultilevel"/>
    <w:tmpl w:val="EF4CB5DE"/>
    <w:lvl w:ilvl="0" w:tplc="82DA5CA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48F1092D"/>
    <w:multiLevelType w:val="hybridMultilevel"/>
    <w:tmpl w:val="5B38D0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50883606"/>
    <w:multiLevelType w:val="hybridMultilevel"/>
    <w:tmpl w:val="966C5208"/>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55F31B67"/>
    <w:multiLevelType w:val="hybridMultilevel"/>
    <w:tmpl w:val="FAD438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5CAA2147"/>
    <w:multiLevelType w:val="hybridMultilevel"/>
    <w:tmpl w:val="8C366E26"/>
    <w:lvl w:ilvl="0" w:tplc="F78072A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5EDC5AC4"/>
    <w:multiLevelType w:val="hybridMultilevel"/>
    <w:tmpl w:val="92C896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62E23861"/>
    <w:multiLevelType w:val="hybridMultilevel"/>
    <w:tmpl w:val="496C45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68887C1D"/>
    <w:multiLevelType w:val="hybridMultilevel"/>
    <w:tmpl w:val="769CD0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68FA182B"/>
    <w:multiLevelType w:val="hybridMultilevel"/>
    <w:tmpl w:val="E0408C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70193FDB"/>
    <w:multiLevelType w:val="hybridMultilevel"/>
    <w:tmpl w:val="DDAA5674"/>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70EC64C4"/>
    <w:multiLevelType w:val="hybridMultilevel"/>
    <w:tmpl w:val="21CACB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45A768E"/>
    <w:multiLevelType w:val="hybridMultilevel"/>
    <w:tmpl w:val="0D7A6F0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7E4C6AD3"/>
    <w:multiLevelType w:val="hybridMultilevel"/>
    <w:tmpl w:val="F3408F52"/>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624193963">
    <w:abstractNumId w:val="37"/>
  </w:num>
  <w:num w:numId="2" w16cid:durableId="396512875">
    <w:abstractNumId w:val="33"/>
  </w:num>
  <w:num w:numId="3" w16cid:durableId="1955089049">
    <w:abstractNumId w:val="10"/>
  </w:num>
  <w:num w:numId="4" w16cid:durableId="2084716012">
    <w:abstractNumId w:val="21"/>
  </w:num>
  <w:num w:numId="5" w16cid:durableId="1526677467">
    <w:abstractNumId w:val="41"/>
  </w:num>
  <w:num w:numId="6" w16cid:durableId="1172180301">
    <w:abstractNumId w:val="34"/>
  </w:num>
  <w:num w:numId="7" w16cid:durableId="1211184921">
    <w:abstractNumId w:val="12"/>
  </w:num>
  <w:num w:numId="8" w16cid:durableId="1023626798">
    <w:abstractNumId w:val="17"/>
  </w:num>
  <w:num w:numId="9" w16cid:durableId="1618560017">
    <w:abstractNumId w:val="43"/>
  </w:num>
  <w:num w:numId="10" w16cid:durableId="33233512">
    <w:abstractNumId w:val="44"/>
  </w:num>
  <w:num w:numId="11" w16cid:durableId="1318991585">
    <w:abstractNumId w:val="38"/>
  </w:num>
  <w:num w:numId="12" w16cid:durableId="438136511">
    <w:abstractNumId w:val="24"/>
  </w:num>
  <w:num w:numId="13" w16cid:durableId="687877090">
    <w:abstractNumId w:val="18"/>
  </w:num>
  <w:num w:numId="14" w16cid:durableId="408043635">
    <w:abstractNumId w:val="36"/>
  </w:num>
  <w:num w:numId="15" w16cid:durableId="286543055">
    <w:abstractNumId w:val="27"/>
  </w:num>
  <w:num w:numId="16" w16cid:durableId="1915243373">
    <w:abstractNumId w:val="32"/>
  </w:num>
  <w:num w:numId="17" w16cid:durableId="567226500">
    <w:abstractNumId w:val="40"/>
  </w:num>
  <w:num w:numId="18" w16cid:durableId="483088901">
    <w:abstractNumId w:val="22"/>
  </w:num>
  <w:num w:numId="19" w16cid:durableId="1224564428">
    <w:abstractNumId w:val="13"/>
  </w:num>
  <w:num w:numId="20" w16cid:durableId="987320166">
    <w:abstractNumId w:val="15"/>
  </w:num>
  <w:num w:numId="21" w16cid:durableId="1025400734">
    <w:abstractNumId w:val="9"/>
  </w:num>
  <w:num w:numId="22" w16cid:durableId="870609520">
    <w:abstractNumId w:val="7"/>
  </w:num>
  <w:num w:numId="23" w16cid:durableId="269239647">
    <w:abstractNumId w:val="6"/>
  </w:num>
  <w:num w:numId="24" w16cid:durableId="281882259">
    <w:abstractNumId w:val="5"/>
  </w:num>
  <w:num w:numId="25" w16cid:durableId="593250269">
    <w:abstractNumId w:val="4"/>
  </w:num>
  <w:num w:numId="26" w16cid:durableId="919752657">
    <w:abstractNumId w:val="8"/>
  </w:num>
  <w:num w:numId="27" w16cid:durableId="504445244">
    <w:abstractNumId w:val="3"/>
  </w:num>
  <w:num w:numId="28" w16cid:durableId="387723644">
    <w:abstractNumId w:val="2"/>
  </w:num>
  <w:num w:numId="29" w16cid:durableId="1646860319">
    <w:abstractNumId w:val="1"/>
  </w:num>
  <w:num w:numId="30" w16cid:durableId="554200788">
    <w:abstractNumId w:val="0"/>
  </w:num>
  <w:num w:numId="31" w16cid:durableId="1795707277">
    <w:abstractNumId w:val="45"/>
  </w:num>
  <w:num w:numId="32" w16cid:durableId="760221685">
    <w:abstractNumId w:val="42"/>
  </w:num>
  <w:num w:numId="33" w16cid:durableId="1569415744">
    <w:abstractNumId w:val="35"/>
  </w:num>
  <w:num w:numId="34" w16cid:durableId="142966554">
    <w:abstractNumId w:val="20"/>
  </w:num>
  <w:num w:numId="35" w16cid:durableId="533616793">
    <w:abstractNumId w:val="31"/>
  </w:num>
  <w:num w:numId="36" w16cid:durableId="750932120">
    <w:abstractNumId w:val="16"/>
  </w:num>
  <w:num w:numId="37" w16cid:durableId="1722559037">
    <w:abstractNumId w:val="23"/>
  </w:num>
  <w:num w:numId="38" w16cid:durableId="140268381">
    <w:abstractNumId w:val="14"/>
  </w:num>
  <w:num w:numId="39" w16cid:durableId="354043485">
    <w:abstractNumId w:val="26"/>
  </w:num>
  <w:num w:numId="40" w16cid:durableId="480344263">
    <w:abstractNumId w:val="30"/>
  </w:num>
  <w:num w:numId="41" w16cid:durableId="2135712304">
    <w:abstractNumId w:val="19"/>
  </w:num>
  <w:num w:numId="42" w16cid:durableId="1026059542">
    <w:abstractNumId w:val="25"/>
  </w:num>
  <w:num w:numId="43" w16cid:durableId="1236012274">
    <w:abstractNumId w:val="11"/>
  </w:num>
  <w:num w:numId="44" w16cid:durableId="1877617582">
    <w:abstractNumId w:val="39"/>
  </w:num>
  <w:num w:numId="45" w16cid:durableId="836311649">
    <w:abstractNumId w:val="29"/>
  </w:num>
  <w:num w:numId="46" w16cid:durableId="262493117">
    <w:abstractNumId w:val="2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mirrorMargin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144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46468"/>
    <w:rsid w:val="00000180"/>
    <w:rsid w:val="00002771"/>
    <w:rsid w:val="0000290A"/>
    <w:rsid w:val="000036DC"/>
    <w:rsid w:val="000039C6"/>
    <w:rsid w:val="00003A6B"/>
    <w:rsid w:val="000042D5"/>
    <w:rsid w:val="00004B07"/>
    <w:rsid w:val="00004BC1"/>
    <w:rsid w:val="00004DC4"/>
    <w:rsid w:val="0000659D"/>
    <w:rsid w:val="00007298"/>
    <w:rsid w:val="00007507"/>
    <w:rsid w:val="00007984"/>
    <w:rsid w:val="00007A90"/>
    <w:rsid w:val="00007E72"/>
    <w:rsid w:val="00010168"/>
    <w:rsid w:val="00010DD3"/>
    <w:rsid w:val="0001108F"/>
    <w:rsid w:val="000116DE"/>
    <w:rsid w:val="00013FAF"/>
    <w:rsid w:val="00014D93"/>
    <w:rsid w:val="00014F1E"/>
    <w:rsid w:val="000156CD"/>
    <w:rsid w:val="00017063"/>
    <w:rsid w:val="00020498"/>
    <w:rsid w:val="00020670"/>
    <w:rsid w:val="00020A50"/>
    <w:rsid w:val="00020C08"/>
    <w:rsid w:val="0002127B"/>
    <w:rsid w:val="000212A9"/>
    <w:rsid w:val="000216F8"/>
    <w:rsid w:val="00022524"/>
    <w:rsid w:val="0002253B"/>
    <w:rsid w:val="00022693"/>
    <w:rsid w:val="00022966"/>
    <w:rsid w:val="00022D6F"/>
    <w:rsid w:val="00024494"/>
    <w:rsid w:val="0002620F"/>
    <w:rsid w:val="0002793B"/>
    <w:rsid w:val="00030443"/>
    <w:rsid w:val="000316BB"/>
    <w:rsid w:val="00031830"/>
    <w:rsid w:val="00031EDF"/>
    <w:rsid w:val="00034691"/>
    <w:rsid w:val="000349BD"/>
    <w:rsid w:val="000358ED"/>
    <w:rsid w:val="000367A8"/>
    <w:rsid w:val="0003718E"/>
    <w:rsid w:val="00037279"/>
    <w:rsid w:val="00040CBC"/>
    <w:rsid w:val="00041AD4"/>
    <w:rsid w:val="000425F2"/>
    <w:rsid w:val="0004277D"/>
    <w:rsid w:val="00043A7A"/>
    <w:rsid w:val="00044E6F"/>
    <w:rsid w:val="00044F59"/>
    <w:rsid w:val="00045DA7"/>
    <w:rsid w:val="00046454"/>
    <w:rsid w:val="000476B6"/>
    <w:rsid w:val="000476D8"/>
    <w:rsid w:val="00047777"/>
    <w:rsid w:val="00047F44"/>
    <w:rsid w:val="0005056A"/>
    <w:rsid w:val="00050DD4"/>
    <w:rsid w:val="00051882"/>
    <w:rsid w:val="000526CA"/>
    <w:rsid w:val="00053ADA"/>
    <w:rsid w:val="00055172"/>
    <w:rsid w:val="00055D6B"/>
    <w:rsid w:val="00056182"/>
    <w:rsid w:val="000579E3"/>
    <w:rsid w:val="00057CCE"/>
    <w:rsid w:val="00057FB3"/>
    <w:rsid w:val="000600F5"/>
    <w:rsid w:val="000605F0"/>
    <w:rsid w:val="0006074D"/>
    <w:rsid w:val="00060762"/>
    <w:rsid w:val="00060FC6"/>
    <w:rsid w:val="00061284"/>
    <w:rsid w:val="000615A8"/>
    <w:rsid w:val="0006183C"/>
    <w:rsid w:val="00061EB6"/>
    <w:rsid w:val="00062743"/>
    <w:rsid w:val="00065BA2"/>
    <w:rsid w:val="00066913"/>
    <w:rsid w:val="00067912"/>
    <w:rsid w:val="00070115"/>
    <w:rsid w:val="0007057C"/>
    <w:rsid w:val="00071037"/>
    <w:rsid w:val="0007360A"/>
    <w:rsid w:val="00075B92"/>
    <w:rsid w:val="00075F94"/>
    <w:rsid w:val="00076B71"/>
    <w:rsid w:val="000802C4"/>
    <w:rsid w:val="00080E81"/>
    <w:rsid w:val="00082661"/>
    <w:rsid w:val="00083D1C"/>
    <w:rsid w:val="00083DF4"/>
    <w:rsid w:val="00084442"/>
    <w:rsid w:val="00085209"/>
    <w:rsid w:val="00085DC3"/>
    <w:rsid w:val="00085EDF"/>
    <w:rsid w:val="00086E69"/>
    <w:rsid w:val="00090BC0"/>
    <w:rsid w:val="00091119"/>
    <w:rsid w:val="000916FA"/>
    <w:rsid w:val="00091F2D"/>
    <w:rsid w:val="00092277"/>
    <w:rsid w:val="00092BDF"/>
    <w:rsid w:val="00093249"/>
    <w:rsid w:val="000937B7"/>
    <w:rsid w:val="00093C4D"/>
    <w:rsid w:val="00094BCF"/>
    <w:rsid w:val="00094EF5"/>
    <w:rsid w:val="00095319"/>
    <w:rsid w:val="00095728"/>
    <w:rsid w:val="0009588D"/>
    <w:rsid w:val="00096C7F"/>
    <w:rsid w:val="000971F7"/>
    <w:rsid w:val="00097930"/>
    <w:rsid w:val="00097F4B"/>
    <w:rsid w:val="000A0C3B"/>
    <w:rsid w:val="000A2D4A"/>
    <w:rsid w:val="000A37DD"/>
    <w:rsid w:val="000A37E7"/>
    <w:rsid w:val="000A3F4B"/>
    <w:rsid w:val="000A46A6"/>
    <w:rsid w:val="000A5B59"/>
    <w:rsid w:val="000A6E16"/>
    <w:rsid w:val="000A7237"/>
    <w:rsid w:val="000B00DB"/>
    <w:rsid w:val="000B0100"/>
    <w:rsid w:val="000B144F"/>
    <w:rsid w:val="000B33A3"/>
    <w:rsid w:val="000B440B"/>
    <w:rsid w:val="000B5A07"/>
    <w:rsid w:val="000B6A07"/>
    <w:rsid w:val="000B6F03"/>
    <w:rsid w:val="000C21B9"/>
    <w:rsid w:val="000C2467"/>
    <w:rsid w:val="000C2DCC"/>
    <w:rsid w:val="000C2FB2"/>
    <w:rsid w:val="000C51B6"/>
    <w:rsid w:val="000C6129"/>
    <w:rsid w:val="000C7E2C"/>
    <w:rsid w:val="000C7E44"/>
    <w:rsid w:val="000D07A0"/>
    <w:rsid w:val="000D0D89"/>
    <w:rsid w:val="000D0D8E"/>
    <w:rsid w:val="000D15C2"/>
    <w:rsid w:val="000D1EE6"/>
    <w:rsid w:val="000D26D0"/>
    <w:rsid w:val="000D29D5"/>
    <w:rsid w:val="000D382F"/>
    <w:rsid w:val="000D4DE3"/>
    <w:rsid w:val="000D5865"/>
    <w:rsid w:val="000D6F01"/>
    <w:rsid w:val="000D731A"/>
    <w:rsid w:val="000D739F"/>
    <w:rsid w:val="000D778A"/>
    <w:rsid w:val="000D7F56"/>
    <w:rsid w:val="000E0909"/>
    <w:rsid w:val="000E0B5F"/>
    <w:rsid w:val="000E1CDC"/>
    <w:rsid w:val="000E2289"/>
    <w:rsid w:val="000E25B1"/>
    <w:rsid w:val="000E2A21"/>
    <w:rsid w:val="000E4293"/>
    <w:rsid w:val="000E43B7"/>
    <w:rsid w:val="000E4BB3"/>
    <w:rsid w:val="000E4C27"/>
    <w:rsid w:val="000E567C"/>
    <w:rsid w:val="000E74C3"/>
    <w:rsid w:val="000E7A0C"/>
    <w:rsid w:val="000F1236"/>
    <w:rsid w:val="000F42AF"/>
    <w:rsid w:val="000F4805"/>
    <w:rsid w:val="000F5079"/>
    <w:rsid w:val="000F5B0F"/>
    <w:rsid w:val="000F5B11"/>
    <w:rsid w:val="000F6A28"/>
    <w:rsid w:val="000F6FF1"/>
    <w:rsid w:val="000F795C"/>
    <w:rsid w:val="000F7BA4"/>
    <w:rsid w:val="000F7CD5"/>
    <w:rsid w:val="00100C6D"/>
    <w:rsid w:val="001015F1"/>
    <w:rsid w:val="00102C58"/>
    <w:rsid w:val="0010350C"/>
    <w:rsid w:val="00104C7D"/>
    <w:rsid w:val="00105137"/>
    <w:rsid w:val="001052E1"/>
    <w:rsid w:val="001054C7"/>
    <w:rsid w:val="00106B9F"/>
    <w:rsid w:val="001072AE"/>
    <w:rsid w:val="001078DB"/>
    <w:rsid w:val="00111225"/>
    <w:rsid w:val="00113896"/>
    <w:rsid w:val="00114214"/>
    <w:rsid w:val="00114F55"/>
    <w:rsid w:val="001158EA"/>
    <w:rsid w:val="00115B24"/>
    <w:rsid w:val="001163E9"/>
    <w:rsid w:val="00117A69"/>
    <w:rsid w:val="00117C7F"/>
    <w:rsid w:val="001212A9"/>
    <w:rsid w:val="00121862"/>
    <w:rsid w:val="00124967"/>
    <w:rsid w:val="001259BC"/>
    <w:rsid w:val="00125F80"/>
    <w:rsid w:val="001262CF"/>
    <w:rsid w:val="00130182"/>
    <w:rsid w:val="00132C07"/>
    <w:rsid w:val="0013388D"/>
    <w:rsid w:val="00135461"/>
    <w:rsid w:val="00135609"/>
    <w:rsid w:val="00135987"/>
    <w:rsid w:val="00135A89"/>
    <w:rsid w:val="001360DB"/>
    <w:rsid w:val="00136880"/>
    <w:rsid w:val="0014029E"/>
    <w:rsid w:val="00141775"/>
    <w:rsid w:val="00141D38"/>
    <w:rsid w:val="00141E1B"/>
    <w:rsid w:val="00144611"/>
    <w:rsid w:val="001471BE"/>
    <w:rsid w:val="00152DA0"/>
    <w:rsid w:val="001546FC"/>
    <w:rsid w:val="00155009"/>
    <w:rsid w:val="001553DB"/>
    <w:rsid w:val="001557EC"/>
    <w:rsid w:val="00156B94"/>
    <w:rsid w:val="001573C4"/>
    <w:rsid w:val="00157465"/>
    <w:rsid w:val="00157F0D"/>
    <w:rsid w:val="00160803"/>
    <w:rsid w:val="00160C16"/>
    <w:rsid w:val="00161A76"/>
    <w:rsid w:val="00161F01"/>
    <w:rsid w:val="00162EC4"/>
    <w:rsid w:val="001633F1"/>
    <w:rsid w:val="00163AF2"/>
    <w:rsid w:val="00163EFD"/>
    <w:rsid w:val="001652DE"/>
    <w:rsid w:val="001652E4"/>
    <w:rsid w:val="001660AF"/>
    <w:rsid w:val="00166908"/>
    <w:rsid w:val="001673CC"/>
    <w:rsid w:val="00170F4B"/>
    <w:rsid w:val="001740F2"/>
    <w:rsid w:val="001742B5"/>
    <w:rsid w:val="0017442B"/>
    <w:rsid w:val="00174F6F"/>
    <w:rsid w:val="001769C7"/>
    <w:rsid w:val="00177015"/>
    <w:rsid w:val="00181B2E"/>
    <w:rsid w:val="00181B46"/>
    <w:rsid w:val="00181F4C"/>
    <w:rsid w:val="001827DC"/>
    <w:rsid w:val="00183C73"/>
    <w:rsid w:val="001850DB"/>
    <w:rsid w:val="00185BAC"/>
    <w:rsid w:val="00187989"/>
    <w:rsid w:val="00187C2B"/>
    <w:rsid w:val="0019033B"/>
    <w:rsid w:val="0019150B"/>
    <w:rsid w:val="00191DE5"/>
    <w:rsid w:val="0019230E"/>
    <w:rsid w:val="0019590B"/>
    <w:rsid w:val="00195F70"/>
    <w:rsid w:val="001970D0"/>
    <w:rsid w:val="0019737B"/>
    <w:rsid w:val="00197496"/>
    <w:rsid w:val="00197F2A"/>
    <w:rsid w:val="001A04A8"/>
    <w:rsid w:val="001A0F85"/>
    <w:rsid w:val="001A22B6"/>
    <w:rsid w:val="001A26FB"/>
    <w:rsid w:val="001A2813"/>
    <w:rsid w:val="001A337B"/>
    <w:rsid w:val="001A4D4E"/>
    <w:rsid w:val="001A5131"/>
    <w:rsid w:val="001A55EF"/>
    <w:rsid w:val="001A6085"/>
    <w:rsid w:val="001A6C41"/>
    <w:rsid w:val="001A6D3B"/>
    <w:rsid w:val="001B0585"/>
    <w:rsid w:val="001B0BD3"/>
    <w:rsid w:val="001B1061"/>
    <w:rsid w:val="001B109B"/>
    <w:rsid w:val="001B1C2E"/>
    <w:rsid w:val="001B1C48"/>
    <w:rsid w:val="001B36E1"/>
    <w:rsid w:val="001B410B"/>
    <w:rsid w:val="001B41ED"/>
    <w:rsid w:val="001B521C"/>
    <w:rsid w:val="001B5ED8"/>
    <w:rsid w:val="001B5FBD"/>
    <w:rsid w:val="001B62C4"/>
    <w:rsid w:val="001B66B0"/>
    <w:rsid w:val="001B6D14"/>
    <w:rsid w:val="001B7439"/>
    <w:rsid w:val="001B7BA0"/>
    <w:rsid w:val="001B7D42"/>
    <w:rsid w:val="001C04DE"/>
    <w:rsid w:val="001C1057"/>
    <w:rsid w:val="001C1879"/>
    <w:rsid w:val="001C33D9"/>
    <w:rsid w:val="001C3553"/>
    <w:rsid w:val="001C4F5D"/>
    <w:rsid w:val="001C59F2"/>
    <w:rsid w:val="001C5F0E"/>
    <w:rsid w:val="001C69DC"/>
    <w:rsid w:val="001C69E6"/>
    <w:rsid w:val="001C6D11"/>
    <w:rsid w:val="001C6DBA"/>
    <w:rsid w:val="001C76C5"/>
    <w:rsid w:val="001D0531"/>
    <w:rsid w:val="001D06A6"/>
    <w:rsid w:val="001D10D9"/>
    <w:rsid w:val="001D11FD"/>
    <w:rsid w:val="001D1E27"/>
    <w:rsid w:val="001D2E8F"/>
    <w:rsid w:val="001D34C3"/>
    <w:rsid w:val="001D3914"/>
    <w:rsid w:val="001D3EF6"/>
    <w:rsid w:val="001D4675"/>
    <w:rsid w:val="001D5B4C"/>
    <w:rsid w:val="001D5C7C"/>
    <w:rsid w:val="001E0388"/>
    <w:rsid w:val="001E24E9"/>
    <w:rsid w:val="001E3F61"/>
    <w:rsid w:val="001E3FB9"/>
    <w:rsid w:val="001E44E3"/>
    <w:rsid w:val="001E47CF"/>
    <w:rsid w:val="001E65CF"/>
    <w:rsid w:val="001E6DF8"/>
    <w:rsid w:val="001F03E1"/>
    <w:rsid w:val="001F0822"/>
    <w:rsid w:val="001F15B3"/>
    <w:rsid w:val="001F27ED"/>
    <w:rsid w:val="001F38B8"/>
    <w:rsid w:val="001F3B50"/>
    <w:rsid w:val="001F3FAC"/>
    <w:rsid w:val="001F40B3"/>
    <w:rsid w:val="001F491F"/>
    <w:rsid w:val="001F596E"/>
    <w:rsid w:val="001F59BF"/>
    <w:rsid w:val="001F5CA5"/>
    <w:rsid w:val="001F6169"/>
    <w:rsid w:val="001F75A0"/>
    <w:rsid w:val="001F7733"/>
    <w:rsid w:val="001F7D04"/>
    <w:rsid w:val="001F7DBE"/>
    <w:rsid w:val="00202A44"/>
    <w:rsid w:val="00203E97"/>
    <w:rsid w:val="00203FF2"/>
    <w:rsid w:val="0020443B"/>
    <w:rsid w:val="0020497D"/>
    <w:rsid w:val="00204BB1"/>
    <w:rsid w:val="00204E2D"/>
    <w:rsid w:val="0020608D"/>
    <w:rsid w:val="002066AA"/>
    <w:rsid w:val="0020708F"/>
    <w:rsid w:val="00210AC3"/>
    <w:rsid w:val="002132B8"/>
    <w:rsid w:val="00214608"/>
    <w:rsid w:val="00214A93"/>
    <w:rsid w:val="0021559C"/>
    <w:rsid w:val="0021675C"/>
    <w:rsid w:val="00216CE8"/>
    <w:rsid w:val="002171FA"/>
    <w:rsid w:val="002176F7"/>
    <w:rsid w:val="00220879"/>
    <w:rsid w:val="00220B7B"/>
    <w:rsid w:val="00221266"/>
    <w:rsid w:val="002212AF"/>
    <w:rsid w:val="00222CF9"/>
    <w:rsid w:val="00222E45"/>
    <w:rsid w:val="0022315E"/>
    <w:rsid w:val="0022350A"/>
    <w:rsid w:val="002266E3"/>
    <w:rsid w:val="0022703B"/>
    <w:rsid w:val="0022769D"/>
    <w:rsid w:val="00227894"/>
    <w:rsid w:val="00233D16"/>
    <w:rsid w:val="00233F80"/>
    <w:rsid w:val="002355CB"/>
    <w:rsid w:val="00235943"/>
    <w:rsid w:val="00235EB2"/>
    <w:rsid w:val="00236664"/>
    <w:rsid w:val="00236EB4"/>
    <w:rsid w:val="002376C6"/>
    <w:rsid w:val="00237E2D"/>
    <w:rsid w:val="00240D8D"/>
    <w:rsid w:val="002420DA"/>
    <w:rsid w:val="002422BD"/>
    <w:rsid w:val="002434E6"/>
    <w:rsid w:val="00244CDA"/>
    <w:rsid w:val="0024523A"/>
    <w:rsid w:val="002470F0"/>
    <w:rsid w:val="002510C0"/>
    <w:rsid w:val="002517EC"/>
    <w:rsid w:val="00251DF1"/>
    <w:rsid w:val="002522BA"/>
    <w:rsid w:val="00252535"/>
    <w:rsid w:val="002528AF"/>
    <w:rsid w:val="002528F4"/>
    <w:rsid w:val="0025355D"/>
    <w:rsid w:val="002536E3"/>
    <w:rsid w:val="00254AEA"/>
    <w:rsid w:val="00254FA4"/>
    <w:rsid w:val="00255E69"/>
    <w:rsid w:val="00260BBB"/>
    <w:rsid w:val="00261022"/>
    <w:rsid w:val="00261C20"/>
    <w:rsid w:val="00262A25"/>
    <w:rsid w:val="00263637"/>
    <w:rsid w:val="0026393F"/>
    <w:rsid w:val="00264629"/>
    <w:rsid w:val="00264C75"/>
    <w:rsid w:val="0026637C"/>
    <w:rsid w:val="00266AB8"/>
    <w:rsid w:val="00267061"/>
    <w:rsid w:val="002675D8"/>
    <w:rsid w:val="00267F81"/>
    <w:rsid w:val="00270856"/>
    <w:rsid w:val="00270AEC"/>
    <w:rsid w:val="00271AEE"/>
    <w:rsid w:val="002727C4"/>
    <w:rsid w:val="00272B3C"/>
    <w:rsid w:val="00273F1E"/>
    <w:rsid w:val="00274012"/>
    <w:rsid w:val="002747D7"/>
    <w:rsid w:val="0027673D"/>
    <w:rsid w:val="0027780C"/>
    <w:rsid w:val="00280593"/>
    <w:rsid w:val="00281E9B"/>
    <w:rsid w:val="00283215"/>
    <w:rsid w:val="00283325"/>
    <w:rsid w:val="002856AC"/>
    <w:rsid w:val="00286B9F"/>
    <w:rsid w:val="00287795"/>
    <w:rsid w:val="0028785C"/>
    <w:rsid w:val="00290024"/>
    <w:rsid w:val="00290041"/>
    <w:rsid w:val="0029063B"/>
    <w:rsid w:val="00292DAC"/>
    <w:rsid w:val="0029423B"/>
    <w:rsid w:val="0029679C"/>
    <w:rsid w:val="00296C87"/>
    <w:rsid w:val="002A0D58"/>
    <w:rsid w:val="002A0FAB"/>
    <w:rsid w:val="002A1DC7"/>
    <w:rsid w:val="002A2233"/>
    <w:rsid w:val="002A248F"/>
    <w:rsid w:val="002A274E"/>
    <w:rsid w:val="002A2AB6"/>
    <w:rsid w:val="002A307D"/>
    <w:rsid w:val="002A377A"/>
    <w:rsid w:val="002A4192"/>
    <w:rsid w:val="002A467F"/>
    <w:rsid w:val="002A50B2"/>
    <w:rsid w:val="002A5275"/>
    <w:rsid w:val="002A5BCB"/>
    <w:rsid w:val="002A5E3E"/>
    <w:rsid w:val="002A6B1B"/>
    <w:rsid w:val="002A6CE1"/>
    <w:rsid w:val="002A7E21"/>
    <w:rsid w:val="002B0D31"/>
    <w:rsid w:val="002B0DE7"/>
    <w:rsid w:val="002B1B30"/>
    <w:rsid w:val="002B2459"/>
    <w:rsid w:val="002B268D"/>
    <w:rsid w:val="002B2C5D"/>
    <w:rsid w:val="002B3581"/>
    <w:rsid w:val="002B3704"/>
    <w:rsid w:val="002B3BC2"/>
    <w:rsid w:val="002B4473"/>
    <w:rsid w:val="002B4550"/>
    <w:rsid w:val="002B4C00"/>
    <w:rsid w:val="002B543B"/>
    <w:rsid w:val="002B5C7A"/>
    <w:rsid w:val="002B6120"/>
    <w:rsid w:val="002B6A1E"/>
    <w:rsid w:val="002C16EF"/>
    <w:rsid w:val="002C1DFC"/>
    <w:rsid w:val="002C21D9"/>
    <w:rsid w:val="002C4C9E"/>
    <w:rsid w:val="002C4CE3"/>
    <w:rsid w:val="002C594C"/>
    <w:rsid w:val="002C69E7"/>
    <w:rsid w:val="002D0634"/>
    <w:rsid w:val="002D0D04"/>
    <w:rsid w:val="002D161E"/>
    <w:rsid w:val="002D16A2"/>
    <w:rsid w:val="002D2217"/>
    <w:rsid w:val="002D26E5"/>
    <w:rsid w:val="002D564F"/>
    <w:rsid w:val="002D5DEF"/>
    <w:rsid w:val="002D5F8D"/>
    <w:rsid w:val="002D7DFC"/>
    <w:rsid w:val="002E1BD6"/>
    <w:rsid w:val="002E1E6F"/>
    <w:rsid w:val="002E35C1"/>
    <w:rsid w:val="002E56BD"/>
    <w:rsid w:val="002E6585"/>
    <w:rsid w:val="002E6CF2"/>
    <w:rsid w:val="002F018B"/>
    <w:rsid w:val="002F08AE"/>
    <w:rsid w:val="002F2122"/>
    <w:rsid w:val="002F3735"/>
    <w:rsid w:val="002F3E68"/>
    <w:rsid w:val="002F4219"/>
    <w:rsid w:val="002F47BB"/>
    <w:rsid w:val="002F5026"/>
    <w:rsid w:val="002F5DED"/>
    <w:rsid w:val="002F624A"/>
    <w:rsid w:val="002F6CEE"/>
    <w:rsid w:val="00300118"/>
    <w:rsid w:val="00300AE2"/>
    <w:rsid w:val="0030111B"/>
    <w:rsid w:val="00301402"/>
    <w:rsid w:val="0030155F"/>
    <w:rsid w:val="003016FE"/>
    <w:rsid w:val="00301F5E"/>
    <w:rsid w:val="00302707"/>
    <w:rsid w:val="0030383B"/>
    <w:rsid w:val="003042B1"/>
    <w:rsid w:val="003042B7"/>
    <w:rsid w:val="003042EE"/>
    <w:rsid w:val="00307256"/>
    <w:rsid w:val="00311AD6"/>
    <w:rsid w:val="00311AE1"/>
    <w:rsid w:val="0031201C"/>
    <w:rsid w:val="00312523"/>
    <w:rsid w:val="0031369A"/>
    <w:rsid w:val="00313B88"/>
    <w:rsid w:val="00315F64"/>
    <w:rsid w:val="00316D00"/>
    <w:rsid w:val="00316D22"/>
    <w:rsid w:val="003173A4"/>
    <w:rsid w:val="003179A0"/>
    <w:rsid w:val="00320625"/>
    <w:rsid w:val="00321985"/>
    <w:rsid w:val="00322682"/>
    <w:rsid w:val="00322B9F"/>
    <w:rsid w:val="00322C39"/>
    <w:rsid w:val="00324694"/>
    <w:rsid w:val="00324956"/>
    <w:rsid w:val="00325E7D"/>
    <w:rsid w:val="00327069"/>
    <w:rsid w:val="0032759B"/>
    <w:rsid w:val="00327768"/>
    <w:rsid w:val="00327EE5"/>
    <w:rsid w:val="00331B26"/>
    <w:rsid w:val="003321ED"/>
    <w:rsid w:val="003327C4"/>
    <w:rsid w:val="00332C1B"/>
    <w:rsid w:val="00335A16"/>
    <w:rsid w:val="003364F4"/>
    <w:rsid w:val="00337F81"/>
    <w:rsid w:val="00340BFD"/>
    <w:rsid w:val="00340EB3"/>
    <w:rsid w:val="00341FD7"/>
    <w:rsid w:val="00342A87"/>
    <w:rsid w:val="00343217"/>
    <w:rsid w:val="003439A6"/>
    <w:rsid w:val="0034466E"/>
    <w:rsid w:val="0034593C"/>
    <w:rsid w:val="00345E1C"/>
    <w:rsid w:val="00347528"/>
    <w:rsid w:val="00347A03"/>
    <w:rsid w:val="00347BEF"/>
    <w:rsid w:val="0035009A"/>
    <w:rsid w:val="00350B04"/>
    <w:rsid w:val="00351002"/>
    <w:rsid w:val="00351227"/>
    <w:rsid w:val="00353018"/>
    <w:rsid w:val="00353905"/>
    <w:rsid w:val="0035409B"/>
    <w:rsid w:val="0035457D"/>
    <w:rsid w:val="003559F3"/>
    <w:rsid w:val="00356058"/>
    <w:rsid w:val="003567A7"/>
    <w:rsid w:val="00361464"/>
    <w:rsid w:val="00361547"/>
    <w:rsid w:val="003617D8"/>
    <w:rsid w:val="00361B37"/>
    <w:rsid w:val="003634BC"/>
    <w:rsid w:val="003635B9"/>
    <w:rsid w:val="00363814"/>
    <w:rsid w:val="00364C5F"/>
    <w:rsid w:val="0036619F"/>
    <w:rsid w:val="00366AB0"/>
    <w:rsid w:val="00366D77"/>
    <w:rsid w:val="003700FA"/>
    <w:rsid w:val="003718B4"/>
    <w:rsid w:val="00371F3F"/>
    <w:rsid w:val="003728AF"/>
    <w:rsid w:val="00373C69"/>
    <w:rsid w:val="00374445"/>
    <w:rsid w:val="0037458E"/>
    <w:rsid w:val="00374666"/>
    <w:rsid w:val="00374772"/>
    <w:rsid w:val="00376C5F"/>
    <w:rsid w:val="00383578"/>
    <w:rsid w:val="00384D6C"/>
    <w:rsid w:val="00385E34"/>
    <w:rsid w:val="00387230"/>
    <w:rsid w:val="00387E0B"/>
    <w:rsid w:val="003904DF"/>
    <w:rsid w:val="00392C4A"/>
    <w:rsid w:val="003944C0"/>
    <w:rsid w:val="003944FD"/>
    <w:rsid w:val="003944FE"/>
    <w:rsid w:val="003949C1"/>
    <w:rsid w:val="003953B9"/>
    <w:rsid w:val="003956B9"/>
    <w:rsid w:val="00397163"/>
    <w:rsid w:val="003973CF"/>
    <w:rsid w:val="003975AA"/>
    <w:rsid w:val="00397ABA"/>
    <w:rsid w:val="00397B76"/>
    <w:rsid w:val="00397EAB"/>
    <w:rsid w:val="003A0089"/>
    <w:rsid w:val="003A1336"/>
    <w:rsid w:val="003A1642"/>
    <w:rsid w:val="003A19B6"/>
    <w:rsid w:val="003A24DA"/>
    <w:rsid w:val="003A292D"/>
    <w:rsid w:val="003A635F"/>
    <w:rsid w:val="003A6A5B"/>
    <w:rsid w:val="003A7899"/>
    <w:rsid w:val="003B0B3B"/>
    <w:rsid w:val="003B116E"/>
    <w:rsid w:val="003B1421"/>
    <w:rsid w:val="003B1C96"/>
    <w:rsid w:val="003B26C3"/>
    <w:rsid w:val="003B279F"/>
    <w:rsid w:val="003B2E06"/>
    <w:rsid w:val="003B4552"/>
    <w:rsid w:val="003B514B"/>
    <w:rsid w:val="003B60E9"/>
    <w:rsid w:val="003B698F"/>
    <w:rsid w:val="003B6EAC"/>
    <w:rsid w:val="003B75F2"/>
    <w:rsid w:val="003B7F51"/>
    <w:rsid w:val="003C027A"/>
    <w:rsid w:val="003C033A"/>
    <w:rsid w:val="003C1D43"/>
    <w:rsid w:val="003C1E87"/>
    <w:rsid w:val="003C25FC"/>
    <w:rsid w:val="003C346D"/>
    <w:rsid w:val="003C4CF9"/>
    <w:rsid w:val="003C5081"/>
    <w:rsid w:val="003C5796"/>
    <w:rsid w:val="003C5C74"/>
    <w:rsid w:val="003C5CAE"/>
    <w:rsid w:val="003C5D03"/>
    <w:rsid w:val="003C6C96"/>
    <w:rsid w:val="003C70D8"/>
    <w:rsid w:val="003C7CBC"/>
    <w:rsid w:val="003D022C"/>
    <w:rsid w:val="003D0A1E"/>
    <w:rsid w:val="003D0A46"/>
    <w:rsid w:val="003D1480"/>
    <w:rsid w:val="003D1D7B"/>
    <w:rsid w:val="003D27A4"/>
    <w:rsid w:val="003D2BB9"/>
    <w:rsid w:val="003D2D00"/>
    <w:rsid w:val="003D370A"/>
    <w:rsid w:val="003D4064"/>
    <w:rsid w:val="003D48CE"/>
    <w:rsid w:val="003D640C"/>
    <w:rsid w:val="003D6B41"/>
    <w:rsid w:val="003D7027"/>
    <w:rsid w:val="003D72E6"/>
    <w:rsid w:val="003D7787"/>
    <w:rsid w:val="003E0589"/>
    <w:rsid w:val="003E0AFD"/>
    <w:rsid w:val="003E214C"/>
    <w:rsid w:val="003E2513"/>
    <w:rsid w:val="003E2E27"/>
    <w:rsid w:val="003E3C91"/>
    <w:rsid w:val="003E4F7E"/>
    <w:rsid w:val="003E551F"/>
    <w:rsid w:val="003E565D"/>
    <w:rsid w:val="003E5740"/>
    <w:rsid w:val="003E5B5E"/>
    <w:rsid w:val="003E68F4"/>
    <w:rsid w:val="003E6A30"/>
    <w:rsid w:val="003E6FC4"/>
    <w:rsid w:val="003F003C"/>
    <w:rsid w:val="003F5306"/>
    <w:rsid w:val="003F5317"/>
    <w:rsid w:val="003F66E3"/>
    <w:rsid w:val="003F6EBA"/>
    <w:rsid w:val="003F6F55"/>
    <w:rsid w:val="003F73F9"/>
    <w:rsid w:val="003F773E"/>
    <w:rsid w:val="003F7ECA"/>
    <w:rsid w:val="00400485"/>
    <w:rsid w:val="004004A4"/>
    <w:rsid w:val="004013E4"/>
    <w:rsid w:val="0040148C"/>
    <w:rsid w:val="0040207D"/>
    <w:rsid w:val="004032D4"/>
    <w:rsid w:val="004056AA"/>
    <w:rsid w:val="00405741"/>
    <w:rsid w:val="00405918"/>
    <w:rsid w:val="004059AA"/>
    <w:rsid w:val="004075B2"/>
    <w:rsid w:val="00407EFC"/>
    <w:rsid w:val="004118C9"/>
    <w:rsid w:val="004123BD"/>
    <w:rsid w:val="00412493"/>
    <w:rsid w:val="00413881"/>
    <w:rsid w:val="00413C33"/>
    <w:rsid w:val="00413F61"/>
    <w:rsid w:val="00414116"/>
    <w:rsid w:val="0041507E"/>
    <w:rsid w:val="004162BE"/>
    <w:rsid w:val="00416C3E"/>
    <w:rsid w:val="00417544"/>
    <w:rsid w:val="00417F78"/>
    <w:rsid w:val="0042183F"/>
    <w:rsid w:val="00422BC3"/>
    <w:rsid w:val="00422C8D"/>
    <w:rsid w:val="004233B3"/>
    <w:rsid w:val="004244CD"/>
    <w:rsid w:val="00425CB2"/>
    <w:rsid w:val="00427387"/>
    <w:rsid w:val="004273A5"/>
    <w:rsid w:val="0042768A"/>
    <w:rsid w:val="00427B34"/>
    <w:rsid w:val="0043151E"/>
    <w:rsid w:val="0043287D"/>
    <w:rsid w:val="00433617"/>
    <w:rsid w:val="0043386A"/>
    <w:rsid w:val="00433AFD"/>
    <w:rsid w:val="0043469F"/>
    <w:rsid w:val="00434AA4"/>
    <w:rsid w:val="00435873"/>
    <w:rsid w:val="00435B2C"/>
    <w:rsid w:val="00435D0E"/>
    <w:rsid w:val="00436656"/>
    <w:rsid w:val="004368A5"/>
    <w:rsid w:val="00437794"/>
    <w:rsid w:val="00440AD8"/>
    <w:rsid w:val="00440DDA"/>
    <w:rsid w:val="004418BA"/>
    <w:rsid w:val="00442CB7"/>
    <w:rsid w:val="004449D4"/>
    <w:rsid w:val="00444F82"/>
    <w:rsid w:val="00446468"/>
    <w:rsid w:val="004467F7"/>
    <w:rsid w:val="0044760D"/>
    <w:rsid w:val="00447A76"/>
    <w:rsid w:val="00450287"/>
    <w:rsid w:val="004504C5"/>
    <w:rsid w:val="004508F1"/>
    <w:rsid w:val="004509ED"/>
    <w:rsid w:val="004522DB"/>
    <w:rsid w:val="0045348C"/>
    <w:rsid w:val="0045385C"/>
    <w:rsid w:val="004539FA"/>
    <w:rsid w:val="004544F5"/>
    <w:rsid w:val="0045588E"/>
    <w:rsid w:val="004558B1"/>
    <w:rsid w:val="0045596E"/>
    <w:rsid w:val="00455B73"/>
    <w:rsid w:val="00455BE2"/>
    <w:rsid w:val="00456AED"/>
    <w:rsid w:val="00460076"/>
    <w:rsid w:val="0046116E"/>
    <w:rsid w:val="00461819"/>
    <w:rsid w:val="0046194C"/>
    <w:rsid w:val="00462B79"/>
    <w:rsid w:val="004630A6"/>
    <w:rsid w:val="004631FE"/>
    <w:rsid w:val="004636A2"/>
    <w:rsid w:val="00463BF2"/>
    <w:rsid w:val="004646B6"/>
    <w:rsid w:val="004647AB"/>
    <w:rsid w:val="00465121"/>
    <w:rsid w:val="0046557A"/>
    <w:rsid w:val="0046573E"/>
    <w:rsid w:val="00466D15"/>
    <w:rsid w:val="00466D34"/>
    <w:rsid w:val="0046757C"/>
    <w:rsid w:val="0047153F"/>
    <w:rsid w:val="00471D83"/>
    <w:rsid w:val="00471F86"/>
    <w:rsid w:val="004725FE"/>
    <w:rsid w:val="004746EB"/>
    <w:rsid w:val="004751FD"/>
    <w:rsid w:val="00475C38"/>
    <w:rsid w:val="004767FF"/>
    <w:rsid w:val="004769A9"/>
    <w:rsid w:val="00477CB0"/>
    <w:rsid w:val="004810FE"/>
    <w:rsid w:val="00481605"/>
    <w:rsid w:val="00481A41"/>
    <w:rsid w:val="00481E24"/>
    <w:rsid w:val="00482D78"/>
    <w:rsid w:val="00483A08"/>
    <w:rsid w:val="004840CA"/>
    <w:rsid w:val="00485171"/>
    <w:rsid w:val="004858D2"/>
    <w:rsid w:val="00485A01"/>
    <w:rsid w:val="00486614"/>
    <w:rsid w:val="00487B88"/>
    <w:rsid w:val="0049183B"/>
    <w:rsid w:val="00492443"/>
    <w:rsid w:val="00492A10"/>
    <w:rsid w:val="00493759"/>
    <w:rsid w:val="00493D0E"/>
    <w:rsid w:val="00496FDA"/>
    <w:rsid w:val="004A0E60"/>
    <w:rsid w:val="004A1482"/>
    <w:rsid w:val="004A1852"/>
    <w:rsid w:val="004A35BB"/>
    <w:rsid w:val="004A4716"/>
    <w:rsid w:val="004A5568"/>
    <w:rsid w:val="004A6C92"/>
    <w:rsid w:val="004A6EB0"/>
    <w:rsid w:val="004A722B"/>
    <w:rsid w:val="004A7788"/>
    <w:rsid w:val="004B011B"/>
    <w:rsid w:val="004B0DBD"/>
    <w:rsid w:val="004B23F8"/>
    <w:rsid w:val="004B254C"/>
    <w:rsid w:val="004B27EF"/>
    <w:rsid w:val="004B2EDD"/>
    <w:rsid w:val="004B2FF4"/>
    <w:rsid w:val="004B3083"/>
    <w:rsid w:val="004B4335"/>
    <w:rsid w:val="004B4F69"/>
    <w:rsid w:val="004B5100"/>
    <w:rsid w:val="004B5349"/>
    <w:rsid w:val="004B5F40"/>
    <w:rsid w:val="004B6D92"/>
    <w:rsid w:val="004C034C"/>
    <w:rsid w:val="004C0E09"/>
    <w:rsid w:val="004C122F"/>
    <w:rsid w:val="004C2640"/>
    <w:rsid w:val="004C2E4A"/>
    <w:rsid w:val="004C2F41"/>
    <w:rsid w:val="004C2F4E"/>
    <w:rsid w:val="004C3444"/>
    <w:rsid w:val="004C3D7A"/>
    <w:rsid w:val="004C4FB8"/>
    <w:rsid w:val="004C6AA2"/>
    <w:rsid w:val="004C6F63"/>
    <w:rsid w:val="004C711E"/>
    <w:rsid w:val="004C7164"/>
    <w:rsid w:val="004D002E"/>
    <w:rsid w:val="004D04D6"/>
    <w:rsid w:val="004D064E"/>
    <w:rsid w:val="004D1F46"/>
    <w:rsid w:val="004D276D"/>
    <w:rsid w:val="004D29D7"/>
    <w:rsid w:val="004D37C2"/>
    <w:rsid w:val="004D42FD"/>
    <w:rsid w:val="004D5EF8"/>
    <w:rsid w:val="004D64FC"/>
    <w:rsid w:val="004D6E7D"/>
    <w:rsid w:val="004D6EFC"/>
    <w:rsid w:val="004E019D"/>
    <w:rsid w:val="004E0232"/>
    <w:rsid w:val="004E282A"/>
    <w:rsid w:val="004E51CB"/>
    <w:rsid w:val="004E7572"/>
    <w:rsid w:val="004E7751"/>
    <w:rsid w:val="004E7CF1"/>
    <w:rsid w:val="004F07A7"/>
    <w:rsid w:val="004F1750"/>
    <w:rsid w:val="004F35A6"/>
    <w:rsid w:val="004F4A34"/>
    <w:rsid w:val="004F5226"/>
    <w:rsid w:val="004F5976"/>
    <w:rsid w:val="004F59FA"/>
    <w:rsid w:val="004F5BDC"/>
    <w:rsid w:val="004F65C4"/>
    <w:rsid w:val="004F6CCC"/>
    <w:rsid w:val="004F7A9F"/>
    <w:rsid w:val="00500732"/>
    <w:rsid w:val="005009BE"/>
    <w:rsid w:val="00501735"/>
    <w:rsid w:val="00502370"/>
    <w:rsid w:val="00504027"/>
    <w:rsid w:val="00504DCD"/>
    <w:rsid w:val="00505AA2"/>
    <w:rsid w:val="00505D2B"/>
    <w:rsid w:val="00505FB9"/>
    <w:rsid w:val="005070BA"/>
    <w:rsid w:val="00507241"/>
    <w:rsid w:val="0050759C"/>
    <w:rsid w:val="00510287"/>
    <w:rsid w:val="0051073D"/>
    <w:rsid w:val="00510BFB"/>
    <w:rsid w:val="0051174F"/>
    <w:rsid w:val="00511F53"/>
    <w:rsid w:val="00513366"/>
    <w:rsid w:val="0051499D"/>
    <w:rsid w:val="00514A54"/>
    <w:rsid w:val="00514BC3"/>
    <w:rsid w:val="00515572"/>
    <w:rsid w:val="005157D7"/>
    <w:rsid w:val="00515B13"/>
    <w:rsid w:val="00517E74"/>
    <w:rsid w:val="005200D5"/>
    <w:rsid w:val="0052134B"/>
    <w:rsid w:val="00521FE7"/>
    <w:rsid w:val="00521FED"/>
    <w:rsid w:val="0052257A"/>
    <w:rsid w:val="00522859"/>
    <w:rsid w:val="00522BC0"/>
    <w:rsid w:val="00525A53"/>
    <w:rsid w:val="00526020"/>
    <w:rsid w:val="005275CD"/>
    <w:rsid w:val="005307B0"/>
    <w:rsid w:val="00531043"/>
    <w:rsid w:val="005319B5"/>
    <w:rsid w:val="00532309"/>
    <w:rsid w:val="00532CCF"/>
    <w:rsid w:val="0053353C"/>
    <w:rsid w:val="0053399E"/>
    <w:rsid w:val="0053427C"/>
    <w:rsid w:val="0053546C"/>
    <w:rsid w:val="0053720F"/>
    <w:rsid w:val="0053725B"/>
    <w:rsid w:val="00540DA8"/>
    <w:rsid w:val="005415E8"/>
    <w:rsid w:val="005431C6"/>
    <w:rsid w:val="005436CA"/>
    <w:rsid w:val="0054407D"/>
    <w:rsid w:val="005451BA"/>
    <w:rsid w:val="005465EC"/>
    <w:rsid w:val="00546C03"/>
    <w:rsid w:val="00550ABA"/>
    <w:rsid w:val="00550B6B"/>
    <w:rsid w:val="00551035"/>
    <w:rsid w:val="005515EC"/>
    <w:rsid w:val="0055164A"/>
    <w:rsid w:val="00551A70"/>
    <w:rsid w:val="00552544"/>
    <w:rsid w:val="00552EF4"/>
    <w:rsid w:val="0055351A"/>
    <w:rsid w:val="00553556"/>
    <w:rsid w:val="00553606"/>
    <w:rsid w:val="00553C8F"/>
    <w:rsid w:val="0055539E"/>
    <w:rsid w:val="00555697"/>
    <w:rsid w:val="00556495"/>
    <w:rsid w:val="0055671B"/>
    <w:rsid w:val="00556C24"/>
    <w:rsid w:val="0056120A"/>
    <w:rsid w:val="00562831"/>
    <w:rsid w:val="00563AB4"/>
    <w:rsid w:val="00563B16"/>
    <w:rsid w:val="005669D8"/>
    <w:rsid w:val="00566DCF"/>
    <w:rsid w:val="00566DEB"/>
    <w:rsid w:val="00567296"/>
    <w:rsid w:val="00567A13"/>
    <w:rsid w:val="0057064F"/>
    <w:rsid w:val="00570955"/>
    <w:rsid w:val="00571AE3"/>
    <w:rsid w:val="0057242D"/>
    <w:rsid w:val="0057434D"/>
    <w:rsid w:val="00575F8A"/>
    <w:rsid w:val="00580048"/>
    <w:rsid w:val="005804B0"/>
    <w:rsid w:val="0058160A"/>
    <w:rsid w:val="00581C86"/>
    <w:rsid w:val="00581D35"/>
    <w:rsid w:val="00581E65"/>
    <w:rsid w:val="005826A6"/>
    <w:rsid w:val="00583933"/>
    <w:rsid w:val="00583FD3"/>
    <w:rsid w:val="005840FB"/>
    <w:rsid w:val="005843F1"/>
    <w:rsid w:val="00585177"/>
    <w:rsid w:val="005878BC"/>
    <w:rsid w:val="00587CF9"/>
    <w:rsid w:val="00590D96"/>
    <w:rsid w:val="00590F2E"/>
    <w:rsid w:val="00591117"/>
    <w:rsid w:val="00591280"/>
    <w:rsid w:val="00591A77"/>
    <w:rsid w:val="00591F1B"/>
    <w:rsid w:val="0059324B"/>
    <w:rsid w:val="005942CF"/>
    <w:rsid w:val="00594564"/>
    <w:rsid w:val="005945B2"/>
    <w:rsid w:val="00594981"/>
    <w:rsid w:val="00595D44"/>
    <w:rsid w:val="00595F16"/>
    <w:rsid w:val="005969F1"/>
    <w:rsid w:val="00596A28"/>
    <w:rsid w:val="00596B0B"/>
    <w:rsid w:val="005979EA"/>
    <w:rsid w:val="005A0554"/>
    <w:rsid w:val="005A1A27"/>
    <w:rsid w:val="005A2408"/>
    <w:rsid w:val="005A284B"/>
    <w:rsid w:val="005A28BA"/>
    <w:rsid w:val="005A3252"/>
    <w:rsid w:val="005A429B"/>
    <w:rsid w:val="005A46D6"/>
    <w:rsid w:val="005A4A09"/>
    <w:rsid w:val="005A4FB3"/>
    <w:rsid w:val="005A51F6"/>
    <w:rsid w:val="005A5256"/>
    <w:rsid w:val="005A6FAE"/>
    <w:rsid w:val="005A7C9E"/>
    <w:rsid w:val="005B066E"/>
    <w:rsid w:val="005B08C0"/>
    <w:rsid w:val="005B1E47"/>
    <w:rsid w:val="005B20FC"/>
    <w:rsid w:val="005B26B0"/>
    <w:rsid w:val="005B34A1"/>
    <w:rsid w:val="005B50ED"/>
    <w:rsid w:val="005B5791"/>
    <w:rsid w:val="005B7100"/>
    <w:rsid w:val="005B7192"/>
    <w:rsid w:val="005B787F"/>
    <w:rsid w:val="005C126C"/>
    <w:rsid w:val="005C1DB2"/>
    <w:rsid w:val="005C1DF5"/>
    <w:rsid w:val="005C3145"/>
    <w:rsid w:val="005C3BF1"/>
    <w:rsid w:val="005C6F8A"/>
    <w:rsid w:val="005D0AC4"/>
    <w:rsid w:val="005D1E26"/>
    <w:rsid w:val="005D2986"/>
    <w:rsid w:val="005D3100"/>
    <w:rsid w:val="005D3419"/>
    <w:rsid w:val="005D391B"/>
    <w:rsid w:val="005D3E23"/>
    <w:rsid w:val="005D5FB9"/>
    <w:rsid w:val="005D6B6C"/>
    <w:rsid w:val="005D6E3C"/>
    <w:rsid w:val="005D7A82"/>
    <w:rsid w:val="005D7FD1"/>
    <w:rsid w:val="005E0940"/>
    <w:rsid w:val="005E0E58"/>
    <w:rsid w:val="005E1242"/>
    <w:rsid w:val="005E1A55"/>
    <w:rsid w:val="005E1B6E"/>
    <w:rsid w:val="005E1CB5"/>
    <w:rsid w:val="005E2110"/>
    <w:rsid w:val="005E2645"/>
    <w:rsid w:val="005E39FD"/>
    <w:rsid w:val="005E3C82"/>
    <w:rsid w:val="005E3EDC"/>
    <w:rsid w:val="005E4FFD"/>
    <w:rsid w:val="005E5245"/>
    <w:rsid w:val="005E60C6"/>
    <w:rsid w:val="005E65AA"/>
    <w:rsid w:val="005E6C7F"/>
    <w:rsid w:val="005E7384"/>
    <w:rsid w:val="005F0BAC"/>
    <w:rsid w:val="005F0EC6"/>
    <w:rsid w:val="005F31AC"/>
    <w:rsid w:val="005F3E1A"/>
    <w:rsid w:val="005F768D"/>
    <w:rsid w:val="00600C68"/>
    <w:rsid w:val="00602E2E"/>
    <w:rsid w:val="006046BB"/>
    <w:rsid w:val="0060491C"/>
    <w:rsid w:val="006064BA"/>
    <w:rsid w:val="006065FA"/>
    <w:rsid w:val="00607999"/>
    <w:rsid w:val="00607E95"/>
    <w:rsid w:val="00611521"/>
    <w:rsid w:val="00611D75"/>
    <w:rsid w:val="00612033"/>
    <w:rsid w:val="00613A6A"/>
    <w:rsid w:val="00616221"/>
    <w:rsid w:val="00617AA1"/>
    <w:rsid w:val="006200B7"/>
    <w:rsid w:val="006219AF"/>
    <w:rsid w:val="0062239D"/>
    <w:rsid w:val="0062360B"/>
    <w:rsid w:val="00623829"/>
    <w:rsid w:val="00624283"/>
    <w:rsid w:val="00624966"/>
    <w:rsid w:val="00627218"/>
    <w:rsid w:val="006272D0"/>
    <w:rsid w:val="006275F2"/>
    <w:rsid w:val="00630FCE"/>
    <w:rsid w:val="006313B5"/>
    <w:rsid w:val="006319D9"/>
    <w:rsid w:val="00631CDC"/>
    <w:rsid w:val="00631E37"/>
    <w:rsid w:val="00632A62"/>
    <w:rsid w:val="0063416A"/>
    <w:rsid w:val="006349BA"/>
    <w:rsid w:val="00635608"/>
    <w:rsid w:val="006359A3"/>
    <w:rsid w:val="006359EB"/>
    <w:rsid w:val="00635CB2"/>
    <w:rsid w:val="006366C6"/>
    <w:rsid w:val="00636E44"/>
    <w:rsid w:val="006374AE"/>
    <w:rsid w:val="00637650"/>
    <w:rsid w:val="00637AEE"/>
    <w:rsid w:val="006400C7"/>
    <w:rsid w:val="0064048D"/>
    <w:rsid w:val="00640850"/>
    <w:rsid w:val="00641286"/>
    <w:rsid w:val="00641C0C"/>
    <w:rsid w:val="006456B4"/>
    <w:rsid w:val="00646838"/>
    <w:rsid w:val="00647A2E"/>
    <w:rsid w:val="00647E64"/>
    <w:rsid w:val="0065090E"/>
    <w:rsid w:val="006511C3"/>
    <w:rsid w:val="00651927"/>
    <w:rsid w:val="00651A0D"/>
    <w:rsid w:val="006532D3"/>
    <w:rsid w:val="00653D58"/>
    <w:rsid w:val="00654D92"/>
    <w:rsid w:val="00660A65"/>
    <w:rsid w:val="006622DD"/>
    <w:rsid w:val="0066330D"/>
    <w:rsid w:val="00663530"/>
    <w:rsid w:val="00663ACE"/>
    <w:rsid w:val="006650F0"/>
    <w:rsid w:val="00665588"/>
    <w:rsid w:val="00665714"/>
    <w:rsid w:val="00665775"/>
    <w:rsid w:val="0066635D"/>
    <w:rsid w:val="00666BAF"/>
    <w:rsid w:val="00667229"/>
    <w:rsid w:val="0067172D"/>
    <w:rsid w:val="00671829"/>
    <w:rsid w:val="00671F77"/>
    <w:rsid w:val="00672485"/>
    <w:rsid w:val="00673857"/>
    <w:rsid w:val="00673859"/>
    <w:rsid w:val="00673EDA"/>
    <w:rsid w:val="00674CE3"/>
    <w:rsid w:val="006766A6"/>
    <w:rsid w:val="00676F3D"/>
    <w:rsid w:val="006824D6"/>
    <w:rsid w:val="00682A6B"/>
    <w:rsid w:val="00682EB9"/>
    <w:rsid w:val="00682F3C"/>
    <w:rsid w:val="00683271"/>
    <w:rsid w:val="00683B3C"/>
    <w:rsid w:val="006841B1"/>
    <w:rsid w:val="0068505C"/>
    <w:rsid w:val="00685CE7"/>
    <w:rsid w:val="006864AE"/>
    <w:rsid w:val="00690227"/>
    <w:rsid w:val="00690524"/>
    <w:rsid w:val="006915A8"/>
    <w:rsid w:val="00691C14"/>
    <w:rsid w:val="00693347"/>
    <w:rsid w:val="00694C65"/>
    <w:rsid w:val="00694D0C"/>
    <w:rsid w:val="00695595"/>
    <w:rsid w:val="00695A63"/>
    <w:rsid w:val="0069665D"/>
    <w:rsid w:val="0069667D"/>
    <w:rsid w:val="006978F2"/>
    <w:rsid w:val="00697B5D"/>
    <w:rsid w:val="00697F22"/>
    <w:rsid w:val="006A125A"/>
    <w:rsid w:val="006A1DCB"/>
    <w:rsid w:val="006A269C"/>
    <w:rsid w:val="006A34AF"/>
    <w:rsid w:val="006A3A44"/>
    <w:rsid w:val="006A3B32"/>
    <w:rsid w:val="006A3BDE"/>
    <w:rsid w:val="006A6110"/>
    <w:rsid w:val="006A6C46"/>
    <w:rsid w:val="006A7950"/>
    <w:rsid w:val="006A7DF2"/>
    <w:rsid w:val="006B04BE"/>
    <w:rsid w:val="006B099C"/>
    <w:rsid w:val="006B154C"/>
    <w:rsid w:val="006B26C4"/>
    <w:rsid w:val="006B2DE1"/>
    <w:rsid w:val="006B3194"/>
    <w:rsid w:val="006B3CB5"/>
    <w:rsid w:val="006B5B69"/>
    <w:rsid w:val="006B63D8"/>
    <w:rsid w:val="006B651A"/>
    <w:rsid w:val="006B6748"/>
    <w:rsid w:val="006B6C0A"/>
    <w:rsid w:val="006B7555"/>
    <w:rsid w:val="006C05DF"/>
    <w:rsid w:val="006C14C8"/>
    <w:rsid w:val="006C171E"/>
    <w:rsid w:val="006C2CFC"/>
    <w:rsid w:val="006C3795"/>
    <w:rsid w:val="006C3E27"/>
    <w:rsid w:val="006C4859"/>
    <w:rsid w:val="006C4896"/>
    <w:rsid w:val="006C504E"/>
    <w:rsid w:val="006C71CB"/>
    <w:rsid w:val="006C7297"/>
    <w:rsid w:val="006C7A22"/>
    <w:rsid w:val="006C7ED5"/>
    <w:rsid w:val="006C7F7D"/>
    <w:rsid w:val="006D304D"/>
    <w:rsid w:val="006D3127"/>
    <w:rsid w:val="006D35C8"/>
    <w:rsid w:val="006D3D31"/>
    <w:rsid w:val="006D4454"/>
    <w:rsid w:val="006D44AF"/>
    <w:rsid w:val="006D4AD8"/>
    <w:rsid w:val="006D51C8"/>
    <w:rsid w:val="006D5CB0"/>
    <w:rsid w:val="006D60F0"/>
    <w:rsid w:val="006D6EC7"/>
    <w:rsid w:val="006E07B3"/>
    <w:rsid w:val="006E08B8"/>
    <w:rsid w:val="006E1BBE"/>
    <w:rsid w:val="006E1C1B"/>
    <w:rsid w:val="006E1DC9"/>
    <w:rsid w:val="006E222E"/>
    <w:rsid w:val="006E230E"/>
    <w:rsid w:val="006E3B0A"/>
    <w:rsid w:val="006E411F"/>
    <w:rsid w:val="006E62DD"/>
    <w:rsid w:val="006E6C62"/>
    <w:rsid w:val="006E7395"/>
    <w:rsid w:val="006F0001"/>
    <w:rsid w:val="006F18ED"/>
    <w:rsid w:val="006F1F95"/>
    <w:rsid w:val="006F4AB0"/>
    <w:rsid w:val="006F5856"/>
    <w:rsid w:val="006F6995"/>
    <w:rsid w:val="006F6F04"/>
    <w:rsid w:val="007004A9"/>
    <w:rsid w:val="00702073"/>
    <w:rsid w:val="007032FF"/>
    <w:rsid w:val="00703F05"/>
    <w:rsid w:val="0070655A"/>
    <w:rsid w:val="00706B1F"/>
    <w:rsid w:val="0071044B"/>
    <w:rsid w:val="00711361"/>
    <w:rsid w:val="00712253"/>
    <w:rsid w:val="0071258A"/>
    <w:rsid w:val="00712838"/>
    <w:rsid w:val="00712B15"/>
    <w:rsid w:val="0071304A"/>
    <w:rsid w:val="007144EA"/>
    <w:rsid w:val="00716106"/>
    <w:rsid w:val="007162AE"/>
    <w:rsid w:val="00716833"/>
    <w:rsid w:val="0071794B"/>
    <w:rsid w:val="007212BC"/>
    <w:rsid w:val="00721353"/>
    <w:rsid w:val="00721A57"/>
    <w:rsid w:val="00722607"/>
    <w:rsid w:val="007230D3"/>
    <w:rsid w:val="00724133"/>
    <w:rsid w:val="007245A2"/>
    <w:rsid w:val="007249EB"/>
    <w:rsid w:val="00727347"/>
    <w:rsid w:val="00727E03"/>
    <w:rsid w:val="007316FA"/>
    <w:rsid w:val="00731CBA"/>
    <w:rsid w:val="007324DF"/>
    <w:rsid w:val="00732D05"/>
    <w:rsid w:val="007334E1"/>
    <w:rsid w:val="007338F0"/>
    <w:rsid w:val="00735074"/>
    <w:rsid w:val="0073622C"/>
    <w:rsid w:val="007362A0"/>
    <w:rsid w:val="007366FF"/>
    <w:rsid w:val="00737C28"/>
    <w:rsid w:val="0074145B"/>
    <w:rsid w:val="00741BA8"/>
    <w:rsid w:val="007434FC"/>
    <w:rsid w:val="007437B1"/>
    <w:rsid w:val="00743898"/>
    <w:rsid w:val="0074528F"/>
    <w:rsid w:val="00745A37"/>
    <w:rsid w:val="00746511"/>
    <w:rsid w:val="007503F1"/>
    <w:rsid w:val="00750416"/>
    <w:rsid w:val="007513BC"/>
    <w:rsid w:val="00751BF4"/>
    <w:rsid w:val="007524DE"/>
    <w:rsid w:val="00753700"/>
    <w:rsid w:val="00755434"/>
    <w:rsid w:val="00755960"/>
    <w:rsid w:val="00756063"/>
    <w:rsid w:val="007562E9"/>
    <w:rsid w:val="00757828"/>
    <w:rsid w:val="00760875"/>
    <w:rsid w:val="00762368"/>
    <w:rsid w:val="007638DD"/>
    <w:rsid w:val="00763FAD"/>
    <w:rsid w:val="007649D9"/>
    <w:rsid w:val="00764A93"/>
    <w:rsid w:val="00764DC7"/>
    <w:rsid w:val="00765170"/>
    <w:rsid w:val="00765639"/>
    <w:rsid w:val="0076632B"/>
    <w:rsid w:val="00766C5D"/>
    <w:rsid w:val="00770B02"/>
    <w:rsid w:val="00773616"/>
    <w:rsid w:val="00774828"/>
    <w:rsid w:val="00774E43"/>
    <w:rsid w:val="00776753"/>
    <w:rsid w:val="00776F02"/>
    <w:rsid w:val="00777EA3"/>
    <w:rsid w:val="00782711"/>
    <w:rsid w:val="0078525E"/>
    <w:rsid w:val="00785596"/>
    <w:rsid w:val="007863BE"/>
    <w:rsid w:val="007872CC"/>
    <w:rsid w:val="00787385"/>
    <w:rsid w:val="007875ED"/>
    <w:rsid w:val="00787C5E"/>
    <w:rsid w:val="00790EE5"/>
    <w:rsid w:val="007916D5"/>
    <w:rsid w:val="00791DF7"/>
    <w:rsid w:val="007931CE"/>
    <w:rsid w:val="00797194"/>
    <w:rsid w:val="00797A09"/>
    <w:rsid w:val="007A0B9B"/>
    <w:rsid w:val="007A17BC"/>
    <w:rsid w:val="007A237D"/>
    <w:rsid w:val="007A2409"/>
    <w:rsid w:val="007A2E3E"/>
    <w:rsid w:val="007A2F4D"/>
    <w:rsid w:val="007A3345"/>
    <w:rsid w:val="007A3917"/>
    <w:rsid w:val="007A3B1A"/>
    <w:rsid w:val="007A4BEE"/>
    <w:rsid w:val="007A52B2"/>
    <w:rsid w:val="007A5BFD"/>
    <w:rsid w:val="007A67AF"/>
    <w:rsid w:val="007A7233"/>
    <w:rsid w:val="007A7461"/>
    <w:rsid w:val="007A7496"/>
    <w:rsid w:val="007B08CA"/>
    <w:rsid w:val="007B09D8"/>
    <w:rsid w:val="007B14BF"/>
    <w:rsid w:val="007B2511"/>
    <w:rsid w:val="007B2EED"/>
    <w:rsid w:val="007B32EB"/>
    <w:rsid w:val="007B4B97"/>
    <w:rsid w:val="007B527E"/>
    <w:rsid w:val="007B5926"/>
    <w:rsid w:val="007B77C6"/>
    <w:rsid w:val="007B7887"/>
    <w:rsid w:val="007C00F7"/>
    <w:rsid w:val="007C0806"/>
    <w:rsid w:val="007C2F4E"/>
    <w:rsid w:val="007C3E11"/>
    <w:rsid w:val="007C4B9E"/>
    <w:rsid w:val="007C4CBC"/>
    <w:rsid w:val="007C4DC2"/>
    <w:rsid w:val="007C6F4B"/>
    <w:rsid w:val="007C7375"/>
    <w:rsid w:val="007C7B68"/>
    <w:rsid w:val="007D08BE"/>
    <w:rsid w:val="007D09AF"/>
    <w:rsid w:val="007D18D7"/>
    <w:rsid w:val="007D231E"/>
    <w:rsid w:val="007D2780"/>
    <w:rsid w:val="007D4B8A"/>
    <w:rsid w:val="007D5601"/>
    <w:rsid w:val="007D5A56"/>
    <w:rsid w:val="007D720A"/>
    <w:rsid w:val="007D73BF"/>
    <w:rsid w:val="007D74B4"/>
    <w:rsid w:val="007D7F6E"/>
    <w:rsid w:val="007E0231"/>
    <w:rsid w:val="007E0520"/>
    <w:rsid w:val="007E074E"/>
    <w:rsid w:val="007E0D3E"/>
    <w:rsid w:val="007E15BA"/>
    <w:rsid w:val="007E2038"/>
    <w:rsid w:val="007E2F16"/>
    <w:rsid w:val="007E3420"/>
    <w:rsid w:val="007E351B"/>
    <w:rsid w:val="007E4367"/>
    <w:rsid w:val="007E4B07"/>
    <w:rsid w:val="007E56F8"/>
    <w:rsid w:val="007E57C0"/>
    <w:rsid w:val="007E5C52"/>
    <w:rsid w:val="007E5EB8"/>
    <w:rsid w:val="007E60B6"/>
    <w:rsid w:val="007E720F"/>
    <w:rsid w:val="007F0E58"/>
    <w:rsid w:val="007F100B"/>
    <w:rsid w:val="007F1E42"/>
    <w:rsid w:val="007F51FF"/>
    <w:rsid w:val="007F57EE"/>
    <w:rsid w:val="007F5AE5"/>
    <w:rsid w:val="007F6AE3"/>
    <w:rsid w:val="007F7130"/>
    <w:rsid w:val="007F75BF"/>
    <w:rsid w:val="007F77DC"/>
    <w:rsid w:val="007F7F57"/>
    <w:rsid w:val="00800D11"/>
    <w:rsid w:val="00801CA0"/>
    <w:rsid w:val="00803CAE"/>
    <w:rsid w:val="00804047"/>
    <w:rsid w:val="00804076"/>
    <w:rsid w:val="00804B7E"/>
    <w:rsid w:val="008053FA"/>
    <w:rsid w:val="0080595B"/>
    <w:rsid w:val="00805BD8"/>
    <w:rsid w:val="0080623C"/>
    <w:rsid w:val="00810B44"/>
    <w:rsid w:val="00810DA4"/>
    <w:rsid w:val="00810DC5"/>
    <w:rsid w:val="00812FDF"/>
    <w:rsid w:val="00813775"/>
    <w:rsid w:val="0081398D"/>
    <w:rsid w:val="00813CCE"/>
    <w:rsid w:val="00815698"/>
    <w:rsid w:val="008165CE"/>
    <w:rsid w:val="008168F3"/>
    <w:rsid w:val="0081734D"/>
    <w:rsid w:val="00817AD4"/>
    <w:rsid w:val="00822AC4"/>
    <w:rsid w:val="00822F98"/>
    <w:rsid w:val="0082333C"/>
    <w:rsid w:val="00823969"/>
    <w:rsid w:val="00824564"/>
    <w:rsid w:val="00825116"/>
    <w:rsid w:val="008255E4"/>
    <w:rsid w:val="008261E9"/>
    <w:rsid w:val="0083022E"/>
    <w:rsid w:val="008309D0"/>
    <w:rsid w:val="00830A5E"/>
    <w:rsid w:val="00830D09"/>
    <w:rsid w:val="00830E65"/>
    <w:rsid w:val="00833319"/>
    <w:rsid w:val="00834D30"/>
    <w:rsid w:val="008352B6"/>
    <w:rsid w:val="00835B69"/>
    <w:rsid w:val="00835D0A"/>
    <w:rsid w:val="00836213"/>
    <w:rsid w:val="00836372"/>
    <w:rsid w:val="00837060"/>
    <w:rsid w:val="008409CB"/>
    <w:rsid w:val="00840D52"/>
    <w:rsid w:val="00840FCD"/>
    <w:rsid w:val="00841D4C"/>
    <w:rsid w:val="00842338"/>
    <w:rsid w:val="00842E60"/>
    <w:rsid w:val="00843D14"/>
    <w:rsid w:val="0084418C"/>
    <w:rsid w:val="00844D98"/>
    <w:rsid w:val="00844E27"/>
    <w:rsid w:val="00844F47"/>
    <w:rsid w:val="0084512B"/>
    <w:rsid w:val="00845245"/>
    <w:rsid w:val="00845E2C"/>
    <w:rsid w:val="00845E44"/>
    <w:rsid w:val="0084744B"/>
    <w:rsid w:val="00847FED"/>
    <w:rsid w:val="00850276"/>
    <w:rsid w:val="0085038D"/>
    <w:rsid w:val="00850459"/>
    <w:rsid w:val="008504C2"/>
    <w:rsid w:val="00851928"/>
    <w:rsid w:val="00852862"/>
    <w:rsid w:val="00852BE6"/>
    <w:rsid w:val="00853456"/>
    <w:rsid w:val="00854DEE"/>
    <w:rsid w:val="00855B56"/>
    <w:rsid w:val="00856A80"/>
    <w:rsid w:val="00856C21"/>
    <w:rsid w:val="00856C76"/>
    <w:rsid w:val="0085750C"/>
    <w:rsid w:val="00857A78"/>
    <w:rsid w:val="0086047A"/>
    <w:rsid w:val="00860496"/>
    <w:rsid w:val="008607DB"/>
    <w:rsid w:val="00860916"/>
    <w:rsid w:val="0086123D"/>
    <w:rsid w:val="00861302"/>
    <w:rsid w:val="008613A2"/>
    <w:rsid w:val="00861578"/>
    <w:rsid w:val="00863835"/>
    <w:rsid w:val="008653B8"/>
    <w:rsid w:val="00865474"/>
    <w:rsid w:val="00865B7B"/>
    <w:rsid w:val="00865BE6"/>
    <w:rsid w:val="00865ECB"/>
    <w:rsid w:val="00865ED9"/>
    <w:rsid w:val="00866165"/>
    <w:rsid w:val="008662CD"/>
    <w:rsid w:val="00866F84"/>
    <w:rsid w:val="008674ED"/>
    <w:rsid w:val="00867BCA"/>
    <w:rsid w:val="00867F60"/>
    <w:rsid w:val="0087083D"/>
    <w:rsid w:val="008708B5"/>
    <w:rsid w:val="00870AA5"/>
    <w:rsid w:val="00871004"/>
    <w:rsid w:val="008716BB"/>
    <w:rsid w:val="00873698"/>
    <w:rsid w:val="008747F0"/>
    <w:rsid w:val="00874C7D"/>
    <w:rsid w:val="00874FF0"/>
    <w:rsid w:val="0087518F"/>
    <w:rsid w:val="0088195E"/>
    <w:rsid w:val="00881B22"/>
    <w:rsid w:val="00881C95"/>
    <w:rsid w:val="00881E11"/>
    <w:rsid w:val="00882171"/>
    <w:rsid w:val="008823F2"/>
    <w:rsid w:val="00883E12"/>
    <w:rsid w:val="00884AA2"/>
    <w:rsid w:val="00884CAD"/>
    <w:rsid w:val="008857F0"/>
    <w:rsid w:val="00885ACE"/>
    <w:rsid w:val="00885DCE"/>
    <w:rsid w:val="0088740B"/>
    <w:rsid w:val="00887951"/>
    <w:rsid w:val="008902E4"/>
    <w:rsid w:val="00891C4F"/>
    <w:rsid w:val="008927E9"/>
    <w:rsid w:val="0089382F"/>
    <w:rsid w:val="00894554"/>
    <w:rsid w:val="00894749"/>
    <w:rsid w:val="00894B47"/>
    <w:rsid w:val="00895159"/>
    <w:rsid w:val="00895252"/>
    <w:rsid w:val="00895D66"/>
    <w:rsid w:val="00896A6B"/>
    <w:rsid w:val="00896E5D"/>
    <w:rsid w:val="008978EA"/>
    <w:rsid w:val="008A01C7"/>
    <w:rsid w:val="008A0213"/>
    <w:rsid w:val="008A0AF5"/>
    <w:rsid w:val="008A1FD0"/>
    <w:rsid w:val="008A2CE3"/>
    <w:rsid w:val="008A3819"/>
    <w:rsid w:val="008A4667"/>
    <w:rsid w:val="008A4D1F"/>
    <w:rsid w:val="008A5054"/>
    <w:rsid w:val="008A50E6"/>
    <w:rsid w:val="008A641E"/>
    <w:rsid w:val="008A6629"/>
    <w:rsid w:val="008A71FD"/>
    <w:rsid w:val="008A737C"/>
    <w:rsid w:val="008B050C"/>
    <w:rsid w:val="008B08B1"/>
    <w:rsid w:val="008B0C02"/>
    <w:rsid w:val="008B0E39"/>
    <w:rsid w:val="008B6778"/>
    <w:rsid w:val="008B73B6"/>
    <w:rsid w:val="008B747C"/>
    <w:rsid w:val="008B78E0"/>
    <w:rsid w:val="008C0CCD"/>
    <w:rsid w:val="008C24DE"/>
    <w:rsid w:val="008C2858"/>
    <w:rsid w:val="008C2C8D"/>
    <w:rsid w:val="008C3900"/>
    <w:rsid w:val="008C3E4A"/>
    <w:rsid w:val="008C43D8"/>
    <w:rsid w:val="008C4E47"/>
    <w:rsid w:val="008C5119"/>
    <w:rsid w:val="008C61AD"/>
    <w:rsid w:val="008C7B54"/>
    <w:rsid w:val="008D08E8"/>
    <w:rsid w:val="008D0F39"/>
    <w:rsid w:val="008D14DB"/>
    <w:rsid w:val="008D3284"/>
    <w:rsid w:val="008D3592"/>
    <w:rsid w:val="008D5683"/>
    <w:rsid w:val="008D5C07"/>
    <w:rsid w:val="008D6F99"/>
    <w:rsid w:val="008D7FC1"/>
    <w:rsid w:val="008E000C"/>
    <w:rsid w:val="008E10CB"/>
    <w:rsid w:val="008E16F0"/>
    <w:rsid w:val="008E309C"/>
    <w:rsid w:val="008E37A3"/>
    <w:rsid w:val="008E3B0A"/>
    <w:rsid w:val="008E4C7F"/>
    <w:rsid w:val="008E5528"/>
    <w:rsid w:val="008E5F20"/>
    <w:rsid w:val="008E71C5"/>
    <w:rsid w:val="008F026B"/>
    <w:rsid w:val="008F1CAC"/>
    <w:rsid w:val="008F4F1C"/>
    <w:rsid w:val="008F5E81"/>
    <w:rsid w:val="008F6100"/>
    <w:rsid w:val="008F6472"/>
    <w:rsid w:val="008F656D"/>
    <w:rsid w:val="008F68F0"/>
    <w:rsid w:val="008F6A26"/>
    <w:rsid w:val="008F6A2D"/>
    <w:rsid w:val="008F6AE2"/>
    <w:rsid w:val="008F6E60"/>
    <w:rsid w:val="008F6F28"/>
    <w:rsid w:val="008F79CA"/>
    <w:rsid w:val="008F7EEA"/>
    <w:rsid w:val="00900286"/>
    <w:rsid w:val="00900BC0"/>
    <w:rsid w:val="009015AD"/>
    <w:rsid w:val="00901AB3"/>
    <w:rsid w:val="009022E9"/>
    <w:rsid w:val="0090397F"/>
    <w:rsid w:val="0090458D"/>
    <w:rsid w:val="009055E7"/>
    <w:rsid w:val="00905F93"/>
    <w:rsid w:val="00906363"/>
    <w:rsid w:val="00907F47"/>
    <w:rsid w:val="009107A6"/>
    <w:rsid w:val="00911414"/>
    <w:rsid w:val="0091150A"/>
    <w:rsid w:val="009119D7"/>
    <w:rsid w:val="0091349E"/>
    <w:rsid w:val="00913D82"/>
    <w:rsid w:val="00914382"/>
    <w:rsid w:val="00914D56"/>
    <w:rsid w:val="009158F3"/>
    <w:rsid w:val="009160DC"/>
    <w:rsid w:val="00916292"/>
    <w:rsid w:val="00916D49"/>
    <w:rsid w:val="0092060E"/>
    <w:rsid w:val="009209DF"/>
    <w:rsid w:val="00920E33"/>
    <w:rsid w:val="009211FF"/>
    <w:rsid w:val="0092154C"/>
    <w:rsid w:val="0092393B"/>
    <w:rsid w:val="00923AB1"/>
    <w:rsid w:val="0092424C"/>
    <w:rsid w:val="0092528C"/>
    <w:rsid w:val="009255B4"/>
    <w:rsid w:val="009259FA"/>
    <w:rsid w:val="00925B25"/>
    <w:rsid w:val="00925B9E"/>
    <w:rsid w:val="00925ED9"/>
    <w:rsid w:val="00926168"/>
    <w:rsid w:val="00926197"/>
    <w:rsid w:val="009261A0"/>
    <w:rsid w:val="0092679B"/>
    <w:rsid w:val="00927078"/>
    <w:rsid w:val="00930205"/>
    <w:rsid w:val="00930574"/>
    <w:rsid w:val="009319C4"/>
    <w:rsid w:val="0093219E"/>
    <w:rsid w:val="0093235C"/>
    <w:rsid w:val="00932D66"/>
    <w:rsid w:val="009340D2"/>
    <w:rsid w:val="0093413E"/>
    <w:rsid w:val="00936939"/>
    <w:rsid w:val="00937772"/>
    <w:rsid w:val="0094078E"/>
    <w:rsid w:val="00940C3A"/>
    <w:rsid w:val="0094193B"/>
    <w:rsid w:val="00941CCF"/>
    <w:rsid w:val="009440B4"/>
    <w:rsid w:val="0094453E"/>
    <w:rsid w:val="009446C9"/>
    <w:rsid w:val="00945021"/>
    <w:rsid w:val="00945C09"/>
    <w:rsid w:val="00946070"/>
    <w:rsid w:val="0094740E"/>
    <w:rsid w:val="0094744A"/>
    <w:rsid w:val="00947B55"/>
    <w:rsid w:val="0095003C"/>
    <w:rsid w:val="0095082C"/>
    <w:rsid w:val="00951299"/>
    <w:rsid w:val="009513A2"/>
    <w:rsid w:val="00951C29"/>
    <w:rsid w:val="009521A7"/>
    <w:rsid w:val="00952F6F"/>
    <w:rsid w:val="0095336C"/>
    <w:rsid w:val="0095339B"/>
    <w:rsid w:val="009538AD"/>
    <w:rsid w:val="0095465F"/>
    <w:rsid w:val="009549A1"/>
    <w:rsid w:val="0095557C"/>
    <w:rsid w:val="0095583C"/>
    <w:rsid w:val="009559A0"/>
    <w:rsid w:val="00955D83"/>
    <w:rsid w:val="009565A4"/>
    <w:rsid w:val="009575A1"/>
    <w:rsid w:val="00960609"/>
    <w:rsid w:val="00960CBD"/>
    <w:rsid w:val="00960D0D"/>
    <w:rsid w:val="00960D9A"/>
    <w:rsid w:val="0096189E"/>
    <w:rsid w:val="00961A28"/>
    <w:rsid w:val="00961C76"/>
    <w:rsid w:val="00962AF6"/>
    <w:rsid w:val="00962D39"/>
    <w:rsid w:val="00963803"/>
    <w:rsid w:val="00963B77"/>
    <w:rsid w:val="00964048"/>
    <w:rsid w:val="00964D4C"/>
    <w:rsid w:val="0096534F"/>
    <w:rsid w:val="0096573C"/>
    <w:rsid w:val="00965C61"/>
    <w:rsid w:val="00967159"/>
    <w:rsid w:val="00967EA9"/>
    <w:rsid w:val="00970C3F"/>
    <w:rsid w:val="0097183D"/>
    <w:rsid w:val="00971A36"/>
    <w:rsid w:val="00972AF3"/>
    <w:rsid w:val="00973A8D"/>
    <w:rsid w:val="0097517F"/>
    <w:rsid w:val="00975199"/>
    <w:rsid w:val="00976C89"/>
    <w:rsid w:val="00980FBF"/>
    <w:rsid w:val="00981A2C"/>
    <w:rsid w:val="0098288A"/>
    <w:rsid w:val="00982EE0"/>
    <w:rsid w:val="00983B97"/>
    <w:rsid w:val="00983D0E"/>
    <w:rsid w:val="00984E76"/>
    <w:rsid w:val="0098546F"/>
    <w:rsid w:val="0098627D"/>
    <w:rsid w:val="00986958"/>
    <w:rsid w:val="00986DE7"/>
    <w:rsid w:val="00990111"/>
    <w:rsid w:val="00990CA1"/>
    <w:rsid w:val="00990E1D"/>
    <w:rsid w:val="009914BF"/>
    <w:rsid w:val="0099171C"/>
    <w:rsid w:val="009917B7"/>
    <w:rsid w:val="00992305"/>
    <w:rsid w:val="00994764"/>
    <w:rsid w:val="00995ED1"/>
    <w:rsid w:val="0099725B"/>
    <w:rsid w:val="009972BE"/>
    <w:rsid w:val="00997E42"/>
    <w:rsid w:val="009A0696"/>
    <w:rsid w:val="009A09AC"/>
    <w:rsid w:val="009A0B0B"/>
    <w:rsid w:val="009A0E1D"/>
    <w:rsid w:val="009A10A7"/>
    <w:rsid w:val="009A2B28"/>
    <w:rsid w:val="009A3278"/>
    <w:rsid w:val="009A3B01"/>
    <w:rsid w:val="009A4035"/>
    <w:rsid w:val="009A45FB"/>
    <w:rsid w:val="009A4817"/>
    <w:rsid w:val="009A4DF0"/>
    <w:rsid w:val="009A4E2A"/>
    <w:rsid w:val="009A5018"/>
    <w:rsid w:val="009A60FD"/>
    <w:rsid w:val="009B2E02"/>
    <w:rsid w:val="009B4406"/>
    <w:rsid w:val="009B53A8"/>
    <w:rsid w:val="009B5452"/>
    <w:rsid w:val="009B7906"/>
    <w:rsid w:val="009C05C9"/>
    <w:rsid w:val="009C16B4"/>
    <w:rsid w:val="009C1702"/>
    <w:rsid w:val="009C2677"/>
    <w:rsid w:val="009C29DB"/>
    <w:rsid w:val="009C2AA7"/>
    <w:rsid w:val="009C3275"/>
    <w:rsid w:val="009C3415"/>
    <w:rsid w:val="009C344C"/>
    <w:rsid w:val="009C38A7"/>
    <w:rsid w:val="009C4559"/>
    <w:rsid w:val="009C497B"/>
    <w:rsid w:val="009C7DD8"/>
    <w:rsid w:val="009C7F2D"/>
    <w:rsid w:val="009D00EA"/>
    <w:rsid w:val="009D3414"/>
    <w:rsid w:val="009D35F6"/>
    <w:rsid w:val="009D39D9"/>
    <w:rsid w:val="009D631E"/>
    <w:rsid w:val="009D6393"/>
    <w:rsid w:val="009D7F92"/>
    <w:rsid w:val="009E0BA1"/>
    <w:rsid w:val="009E1437"/>
    <w:rsid w:val="009E2247"/>
    <w:rsid w:val="009E31E9"/>
    <w:rsid w:val="009E5F0A"/>
    <w:rsid w:val="009E799B"/>
    <w:rsid w:val="009F068F"/>
    <w:rsid w:val="009F1AA9"/>
    <w:rsid w:val="009F1C57"/>
    <w:rsid w:val="009F24AC"/>
    <w:rsid w:val="009F2A35"/>
    <w:rsid w:val="009F2D29"/>
    <w:rsid w:val="009F3F8E"/>
    <w:rsid w:val="009F456F"/>
    <w:rsid w:val="009F4570"/>
    <w:rsid w:val="009F4A53"/>
    <w:rsid w:val="009F4CE4"/>
    <w:rsid w:val="009F6AFB"/>
    <w:rsid w:val="009F6FE8"/>
    <w:rsid w:val="00A00BAD"/>
    <w:rsid w:val="00A01327"/>
    <w:rsid w:val="00A01AC3"/>
    <w:rsid w:val="00A04BAC"/>
    <w:rsid w:val="00A0550C"/>
    <w:rsid w:val="00A05A6E"/>
    <w:rsid w:val="00A05E5E"/>
    <w:rsid w:val="00A0671E"/>
    <w:rsid w:val="00A0720A"/>
    <w:rsid w:val="00A10A7A"/>
    <w:rsid w:val="00A12B71"/>
    <w:rsid w:val="00A1321B"/>
    <w:rsid w:val="00A138CF"/>
    <w:rsid w:val="00A14357"/>
    <w:rsid w:val="00A1489D"/>
    <w:rsid w:val="00A15D1A"/>
    <w:rsid w:val="00A1697E"/>
    <w:rsid w:val="00A17C3D"/>
    <w:rsid w:val="00A20761"/>
    <w:rsid w:val="00A21499"/>
    <w:rsid w:val="00A21D10"/>
    <w:rsid w:val="00A2352B"/>
    <w:rsid w:val="00A23E00"/>
    <w:rsid w:val="00A254BF"/>
    <w:rsid w:val="00A27151"/>
    <w:rsid w:val="00A30548"/>
    <w:rsid w:val="00A3057F"/>
    <w:rsid w:val="00A31DE5"/>
    <w:rsid w:val="00A33664"/>
    <w:rsid w:val="00A339BB"/>
    <w:rsid w:val="00A33CD2"/>
    <w:rsid w:val="00A3478E"/>
    <w:rsid w:val="00A357BD"/>
    <w:rsid w:val="00A35BD1"/>
    <w:rsid w:val="00A35C36"/>
    <w:rsid w:val="00A36B8F"/>
    <w:rsid w:val="00A36FFC"/>
    <w:rsid w:val="00A37AFE"/>
    <w:rsid w:val="00A37FCB"/>
    <w:rsid w:val="00A4114B"/>
    <w:rsid w:val="00A41D2F"/>
    <w:rsid w:val="00A41DBF"/>
    <w:rsid w:val="00A43A8D"/>
    <w:rsid w:val="00A43FCA"/>
    <w:rsid w:val="00A44296"/>
    <w:rsid w:val="00A44CD5"/>
    <w:rsid w:val="00A45392"/>
    <w:rsid w:val="00A460BD"/>
    <w:rsid w:val="00A46E62"/>
    <w:rsid w:val="00A476D1"/>
    <w:rsid w:val="00A50B49"/>
    <w:rsid w:val="00A50FC0"/>
    <w:rsid w:val="00A51266"/>
    <w:rsid w:val="00A519EC"/>
    <w:rsid w:val="00A52183"/>
    <w:rsid w:val="00A52267"/>
    <w:rsid w:val="00A526D6"/>
    <w:rsid w:val="00A53EA3"/>
    <w:rsid w:val="00A54DE9"/>
    <w:rsid w:val="00A54FFB"/>
    <w:rsid w:val="00A553A7"/>
    <w:rsid w:val="00A55657"/>
    <w:rsid w:val="00A56385"/>
    <w:rsid w:val="00A5645B"/>
    <w:rsid w:val="00A57C14"/>
    <w:rsid w:val="00A57EE0"/>
    <w:rsid w:val="00A600FE"/>
    <w:rsid w:val="00A60410"/>
    <w:rsid w:val="00A60A1E"/>
    <w:rsid w:val="00A6116B"/>
    <w:rsid w:val="00A61313"/>
    <w:rsid w:val="00A619B1"/>
    <w:rsid w:val="00A62F67"/>
    <w:rsid w:val="00A63F23"/>
    <w:rsid w:val="00A64243"/>
    <w:rsid w:val="00A6475B"/>
    <w:rsid w:val="00A66FE7"/>
    <w:rsid w:val="00A703A2"/>
    <w:rsid w:val="00A70936"/>
    <w:rsid w:val="00A70A06"/>
    <w:rsid w:val="00A70E9A"/>
    <w:rsid w:val="00A71024"/>
    <w:rsid w:val="00A74FCC"/>
    <w:rsid w:val="00A76747"/>
    <w:rsid w:val="00A768B4"/>
    <w:rsid w:val="00A76E55"/>
    <w:rsid w:val="00A774FE"/>
    <w:rsid w:val="00A80910"/>
    <w:rsid w:val="00A80A65"/>
    <w:rsid w:val="00A81AA4"/>
    <w:rsid w:val="00A8369B"/>
    <w:rsid w:val="00A85410"/>
    <w:rsid w:val="00A86BC6"/>
    <w:rsid w:val="00A86BF2"/>
    <w:rsid w:val="00A900BA"/>
    <w:rsid w:val="00A90124"/>
    <w:rsid w:val="00A90AD1"/>
    <w:rsid w:val="00A90E26"/>
    <w:rsid w:val="00A927B3"/>
    <w:rsid w:val="00A94C1F"/>
    <w:rsid w:val="00A95362"/>
    <w:rsid w:val="00A959C8"/>
    <w:rsid w:val="00A95B28"/>
    <w:rsid w:val="00A96FDA"/>
    <w:rsid w:val="00A97BB2"/>
    <w:rsid w:val="00A97BD8"/>
    <w:rsid w:val="00A97C06"/>
    <w:rsid w:val="00A97C41"/>
    <w:rsid w:val="00A97DA8"/>
    <w:rsid w:val="00AA1B86"/>
    <w:rsid w:val="00AA41BB"/>
    <w:rsid w:val="00AA4BC1"/>
    <w:rsid w:val="00AA4DC8"/>
    <w:rsid w:val="00AA568C"/>
    <w:rsid w:val="00AA579C"/>
    <w:rsid w:val="00AA58AB"/>
    <w:rsid w:val="00AA5C6D"/>
    <w:rsid w:val="00AA63B4"/>
    <w:rsid w:val="00AA7952"/>
    <w:rsid w:val="00AB039B"/>
    <w:rsid w:val="00AB0915"/>
    <w:rsid w:val="00AB092E"/>
    <w:rsid w:val="00AB2340"/>
    <w:rsid w:val="00AB23EC"/>
    <w:rsid w:val="00AB2D10"/>
    <w:rsid w:val="00AB3353"/>
    <w:rsid w:val="00AB33A1"/>
    <w:rsid w:val="00AB37E7"/>
    <w:rsid w:val="00AB51F4"/>
    <w:rsid w:val="00AB6510"/>
    <w:rsid w:val="00AB6D6F"/>
    <w:rsid w:val="00AB7085"/>
    <w:rsid w:val="00AC0127"/>
    <w:rsid w:val="00AC07E8"/>
    <w:rsid w:val="00AC109F"/>
    <w:rsid w:val="00AC2685"/>
    <w:rsid w:val="00AC27ED"/>
    <w:rsid w:val="00AC3C1F"/>
    <w:rsid w:val="00AC3DA6"/>
    <w:rsid w:val="00AC4C10"/>
    <w:rsid w:val="00AC56BF"/>
    <w:rsid w:val="00AC637E"/>
    <w:rsid w:val="00AC6FD3"/>
    <w:rsid w:val="00AC707C"/>
    <w:rsid w:val="00AC7488"/>
    <w:rsid w:val="00AC7DD5"/>
    <w:rsid w:val="00AC7F14"/>
    <w:rsid w:val="00AD23FB"/>
    <w:rsid w:val="00AD273B"/>
    <w:rsid w:val="00AD27B9"/>
    <w:rsid w:val="00AD3DEB"/>
    <w:rsid w:val="00AD60E3"/>
    <w:rsid w:val="00AD66B6"/>
    <w:rsid w:val="00AD7D06"/>
    <w:rsid w:val="00AE14C8"/>
    <w:rsid w:val="00AE23F2"/>
    <w:rsid w:val="00AE24C5"/>
    <w:rsid w:val="00AE26BF"/>
    <w:rsid w:val="00AE2B9A"/>
    <w:rsid w:val="00AE4102"/>
    <w:rsid w:val="00AE4324"/>
    <w:rsid w:val="00AE4B49"/>
    <w:rsid w:val="00AE7400"/>
    <w:rsid w:val="00AE78DC"/>
    <w:rsid w:val="00AF1CE6"/>
    <w:rsid w:val="00AF2CC2"/>
    <w:rsid w:val="00AF2CFF"/>
    <w:rsid w:val="00AF367F"/>
    <w:rsid w:val="00AF3C44"/>
    <w:rsid w:val="00AF44D2"/>
    <w:rsid w:val="00AF6354"/>
    <w:rsid w:val="00AF7820"/>
    <w:rsid w:val="00AF7856"/>
    <w:rsid w:val="00B005AA"/>
    <w:rsid w:val="00B00A93"/>
    <w:rsid w:val="00B00FA3"/>
    <w:rsid w:val="00B028FF"/>
    <w:rsid w:val="00B02DDE"/>
    <w:rsid w:val="00B02E36"/>
    <w:rsid w:val="00B02E9C"/>
    <w:rsid w:val="00B02F46"/>
    <w:rsid w:val="00B03BF7"/>
    <w:rsid w:val="00B03F37"/>
    <w:rsid w:val="00B048BC"/>
    <w:rsid w:val="00B0509E"/>
    <w:rsid w:val="00B050A2"/>
    <w:rsid w:val="00B0544F"/>
    <w:rsid w:val="00B07E49"/>
    <w:rsid w:val="00B07EAB"/>
    <w:rsid w:val="00B10468"/>
    <w:rsid w:val="00B11421"/>
    <w:rsid w:val="00B11497"/>
    <w:rsid w:val="00B11E09"/>
    <w:rsid w:val="00B120DE"/>
    <w:rsid w:val="00B122A9"/>
    <w:rsid w:val="00B12515"/>
    <w:rsid w:val="00B12581"/>
    <w:rsid w:val="00B12F80"/>
    <w:rsid w:val="00B14B9B"/>
    <w:rsid w:val="00B14E4F"/>
    <w:rsid w:val="00B14E7B"/>
    <w:rsid w:val="00B151FC"/>
    <w:rsid w:val="00B1529A"/>
    <w:rsid w:val="00B152FB"/>
    <w:rsid w:val="00B16C26"/>
    <w:rsid w:val="00B1754C"/>
    <w:rsid w:val="00B20F3D"/>
    <w:rsid w:val="00B21054"/>
    <w:rsid w:val="00B23274"/>
    <w:rsid w:val="00B2494C"/>
    <w:rsid w:val="00B27881"/>
    <w:rsid w:val="00B32101"/>
    <w:rsid w:val="00B324FF"/>
    <w:rsid w:val="00B3294C"/>
    <w:rsid w:val="00B3448C"/>
    <w:rsid w:val="00B36F93"/>
    <w:rsid w:val="00B372F7"/>
    <w:rsid w:val="00B37954"/>
    <w:rsid w:val="00B40324"/>
    <w:rsid w:val="00B42C36"/>
    <w:rsid w:val="00B43211"/>
    <w:rsid w:val="00B441E3"/>
    <w:rsid w:val="00B447D9"/>
    <w:rsid w:val="00B45C2B"/>
    <w:rsid w:val="00B47045"/>
    <w:rsid w:val="00B474D8"/>
    <w:rsid w:val="00B50678"/>
    <w:rsid w:val="00B5089E"/>
    <w:rsid w:val="00B50FA9"/>
    <w:rsid w:val="00B513D6"/>
    <w:rsid w:val="00B516BC"/>
    <w:rsid w:val="00B5176B"/>
    <w:rsid w:val="00B52509"/>
    <w:rsid w:val="00B52741"/>
    <w:rsid w:val="00B52E3C"/>
    <w:rsid w:val="00B52FE7"/>
    <w:rsid w:val="00B53270"/>
    <w:rsid w:val="00B54330"/>
    <w:rsid w:val="00B55551"/>
    <w:rsid w:val="00B5598A"/>
    <w:rsid w:val="00B5698B"/>
    <w:rsid w:val="00B57326"/>
    <w:rsid w:val="00B60654"/>
    <w:rsid w:val="00B6178F"/>
    <w:rsid w:val="00B62C6E"/>
    <w:rsid w:val="00B62C75"/>
    <w:rsid w:val="00B62E6F"/>
    <w:rsid w:val="00B62FA7"/>
    <w:rsid w:val="00B6351B"/>
    <w:rsid w:val="00B63CAC"/>
    <w:rsid w:val="00B64881"/>
    <w:rsid w:val="00B64BA7"/>
    <w:rsid w:val="00B66205"/>
    <w:rsid w:val="00B67CEF"/>
    <w:rsid w:val="00B705D7"/>
    <w:rsid w:val="00B707FF"/>
    <w:rsid w:val="00B71F50"/>
    <w:rsid w:val="00B7259B"/>
    <w:rsid w:val="00B7288F"/>
    <w:rsid w:val="00B72B17"/>
    <w:rsid w:val="00B7535C"/>
    <w:rsid w:val="00B7651A"/>
    <w:rsid w:val="00B77226"/>
    <w:rsid w:val="00B7764C"/>
    <w:rsid w:val="00B779D9"/>
    <w:rsid w:val="00B77FDC"/>
    <w:rsid w:val="00B8130E"/>
    <w:rsid w:val="00B81B8D"/>
    <w:rsid w:val="00B825B5"/>
    <w:rsid w:val="00B83363"/>
    <w:rsid w:val="00B84516"/>
    <w:rsid w:val="00B845DA"/>
    <w:rsid w:val="00B85941"/>
    <w:rsid w:val="00B90D83"/>
    <w:rsid w:val="00B920E0"/>
    <w:rsid w:val="00B923F7"/>
    <w:rsid w:val="00B94BF1"/>
    <w:rsid w:val="00B95780"/>
    <w:rsid w:val="00B96745"/>
    <w:rsid w:val="00B96E94"/>
    <w:rsid w:val="00B97BB6"/>
    <w:rsid w:val="00B97CDB"/>
    <w:rsid w:val="00BA081E"/>
    <w:rsid w:val="00BA0F8C"/>
    <w:rsid w:val="00BA1051"/>
    <w:rsid w:val="00BA15B3"/>
    <w:rsid w:val="00BA1C03"/>
    <w:rsid w:val="00BA321F"/>
    <w:rsid w:val="00BA3A20"/>
    <w:rsid w:val="00BA3A9B"/>
    <w:rsid w:val="00BA450B"/>
    <w:rsid w:val="00BA4613"/>
    <w:rsid w:val="00BA4C37"/>
    <w:rsid w:val="00BA535C"/>
    <w:rsid w:val="00BA6CC1"/>
    <w:rsid w:val="00BA7CE6"/>
    <w:rsid w:val="00BA7F49"/>
    <w:rsid w:val="00BB0551"/>
    <w:rsid w:val="00BB087B"/>
    <w:rsid w:val="00BB0BB2"/>
    <w:rsid w:val="00BB2590"/>
    <w:rsid w:val="00BB2830"/>
    <w:rsid w:val="00BB4D0C"/>
    <w:rsid w:val="00BB536B"/>
    <w:rsid w:val="00BB649A"/>
    <w:rsid w:val="00BB76CB"/>
    <w:rsid w:val="00BB7DB3"/>
    <w:rsid w:val="00BC075E"/>
    <w:rsid w:val="00BC0DE4"/>
    <w:rsid w:val="00BC13E5"/>
    <w:rsid w:val="00BC1A5A"/>
    <w:rsid w:val="00BC1C43"/>
    <w:rsid w:val="00BC2A81"/>
    <w:rsid w:val="00BC2C64"/>
    <w:rsid w:val="00BC3796"/>
    <w:rsid w:val="00BC3C3E"/>
    <w:rsid w:val="00BC552D"/>
    <w:rsid w:val="00BC5C41"/>
    <w:rsid w:val="00BC688F"/>
    <w:rsid w:val="00BC6F8B"/>
    <w:rsid w:val="00BC761C"/>
    <w:rsid w:val="00BC76BA"/>
    <w:rsid w:val="00BD03E7"/>
    <w:rsid w:val="00BD041B"/>
    <w:rsid w:val="00BD08B5"/>
    <w:rsid w:val="00BD18A8"/>
    <w:rsid w:val="00BD1FB7"/>
    <w:rsid w:val="00BD268B"/>
    <w:rsid w:val="00BD30D3"/>
    <w:rsid w:val="00BD3266"/>
    <w:rsid w:val="00BD3504"/>
    <w:rsid w:val="00BD52EA"/>
    <w:rsid w:val="00BD68DB"/>
    <w:rsid w:val="00BD7422"/>
    <w:rsid w:val="00BE0F22"/>
    <w:rsid w:val="00BE1AF2"/>
    <w:rsid w:val="00BE2C3C"/>
    <w:rsid w:val="00BE2EBC"/>
    <w:rsid w:val="00BE593B"/>
    <w:rsid w:val="00BE5BFB"/>
    <w:rsid w:val="00BE601A"/>
    <w:rsid w:val="00BE61A7"/>
    <w:rsid w:val="00BE65F7"/>
    <w:rsid w:val="00BE68D9"/>
    <w:rsid w:val="00BE78D6"/>
    <w:rsid w:val="00BE7EF0"/>
    <w:rsid w:val="00BF06A8"/>
    <w:rsid w:val="00BF094B"/>
    <w:rsid w:val="00BF0B95"/>
    <w:rsid w:val="00BF114E"/>
    <w:rsid w:val="00BF1253"/>
    <w:rsid w:val="00BF19F8"/>
    <w:rsid w:val="00BF218A"/>
    <w:rsid w:val="00BF26FF"/>
    <w:rsid w:val="00BF2B07"/>
    <w:rsid w:val="00BF4313"/>
    <w:rsid w:val="00BF54B1"/>
    <w:rsid w:val="00BF6582"/>
    <w:rsid w:val="00BF755F"/>
    <w:rsid w:val="00C0000A"/>
    <w:rsid w:val="00C01741"/>
    <w:rsid w:val="00C01821"/>
    <w:rsid w:val="00C02336"/>
    <w:rsid w:val="00C02C80"/>
    <w:rsid w:val="00C03233"/>
    <w:rsid w:val="00C0475A"/>
    <w:rsid w:val="00C058CC"/>
    <w:rsid w:val="00C05A43"/>
    <w:rsid w:val="00C05C99"/>
    <w:rsid w:val="00C06487"/>
    <w:rsid w:val="00C07F52"/>
    <w:rsid w:val="00C07FD0"/>
    <w:rsid w:val="00C10E87"/>
    <w:rsid w:val="00C14D04"/>
    <w:rsid w:val="00C15BFB"/>
    <w:rsid w:val="00C15D73"/>
    <w:rsid w:val="00C16BD8"/>
    <w:rsid w:val="00C17AAD"/>
    <w:rsid w:val="00C21098"/>
    <w:rsid w:val="00C2150E"/>
    <w:rsid w:val="00C21D0A"/>
    <w:rsid w:val="00C2218E"/>
    <w:rsid w:val="00C2354B"/>
    <w:rsid w:val="00C235F8"/>
    <w:rsid w:val="00C24425"/>
    <w:rsid w:val="00C247B2"/>
    <w:rsid w:val="00C24C45"/>
    <w:rsid w:val="00C24CFE"/>
    <w:rsid w:val="00C254E9"/>
    <w:rsid w:val="00C25D66"/>
    <w:rsid w:val="00C262A0"/>
    <w:rsid w:val="00C27103"/>
    <w:rsid w:val="00C2788F"/>
    <w:rsid w:val="00C300AB"/>
    <w:rsid w:val="00C31559"/>
    <w:rsid w:val="00C340C9"/>
    <w:rsid w:val="00C342C7"/>
    <w:rsid w:val="00C343D0"/>
    <w:rsid w:val="00C3538B"/>
    <w:rsid w:val="00C355CE"/>
    <w:rsid w:val="00C35604"/>
    <w:rsid w:val="00C3660B"/>
    <w:rsid w:val="00C3677F"/>
    <w:rsid w:val="00C36902"/>
    <w:rsid w:val="00C37577"/>
    <w:rsid w:val="00C37655"/>
    <w:rsid w:val="00C4190B"/>
    <w:rsid w:val="00C4293E"/>
    <w:rsid w:val="00C42C77"/>
    <w:rsid w:val="00C42FF4"/>
    <w:rsid w:val="00C44185"/>
    <w:rsid w:val="00C45609"/>
    <w:rsid w:val="00C45612"/>
    <w:rsid w:val="00C45ACE"/>
    <w:rsid w:val="00C47C3C"/>
    <w:rsid w:val="00C503E6"/>
    <w:rsid w:val="00C50FDE"/>
    <w:rsid w:val="00C525EE"/>
    <w:rsid w:val="00C52FB0"/>
    <w:rsid w:val="00C53CA2"/>
    <w:rsid w:val="00C577B3"/>
    <w:rsid w:val="00C61D4C"/>
    <w:rsid w:val="00C62AD7"/>
    <w:rsid w:val="00C63807"/>
    <w:rsid w:val="00C63FE7"/>
    <w:rsid w:val="00C641B5"/>
    <w:rsid w:val="00C64933"/>
    <w:rsid w:val="00C64C7F"/>
    <w:rsid w:val="00C653CF"/>
    <w:rsid w:val="00C65DA8"/>
    <w:rsid w:val="00C66ECE"/>
    <w:rsid w:val="00C700AD"/>
    <w:rsid w:val="00C70816"/>
    <w:rsid w:val="00C70CF4"/>
    <w:rsid w:val="00C7267B"/>
    <w:rsid w:val="00C739B9"/>
    <w:rsid w:val="00C7699C"/>
    <w:rsid w:val="00C77D19"/>
    <w:rsid w:val="00C8098C"/>
    <w:rsid w:val="00C80BF8"/>
    <w:rsid w:val="00C80F5E"/>
    <w:rsid w:val="00C822BB"/>
    <w:rsid w:val="00C8255A"/>
    <w:rsid w:val="00C82C88"/>
    <w:rsid w:val="00C8458C"/>
    <w:rsid w:val="00C858FE"/>
    <w:rsid w:val="00C85FA0"/>
    <w:rsid w:val="00C875EA"/>
    <w:rsid w:val="00C8772E"/>
    <w:rsid w:val="00C87870"/>
    <w:rsid w:val="00C906F0"/>
    <w:rsid w:val="00C90844"/>
    <w:rsid w:val="00C90CA7"/>
    <w:rsid w:val="00C9181E"/>
    <w:rsid w:val="00C91E9E"/>
    <w:rsid w:val="00C9274A"/>
    <w:rsid w:val="00C92801"/>
    <w:rsid w:val="00C92884"/>
    <w:rsid w:val="00C93B23"/>
    <w:rsid w:val="00C94550"/>
    <w:rsid w:val="00C960B7"/>
    <w:rsid w:val="00C96ACB"/>
    <w:rsid w:val="00C96C3A"/>
    <w:rsid w:val="00C97622"/>
    <w:rsid w:val="00CA088D"/>
    <w:rsid w:val="00CA1480"/>
    <w:rsid w:val="00CA2E11"/>
    <w:rsid w:val="00CA2FD2"/>
    <w:rsid w:val="00CA3CED"/>
    <w:rsid w:val="00CA5B69"/>
    <w:rsid w:val="00CA7045"/>
    <w:rsid w:val="00CB0757"/>
    <w:rsid w:val="00CB0D29"/>
    <w:rsid w:val="00CB0E55"/>
    <w:rsid w:val="00CB1E81"/>
    <w:rsid w:val="00CB1EBA"/>
    <w:rsid w:val="00CB216C"/>
    <w:rsid w:val="00CB2887"/>
    <w:rsid w:val="00CB4B40"/>
    <w:rsid w:val="00CB51E7"/>
    <w:rsid w:val="00CB5449"/>
    <w:rsid w:val="00CB64BC"/>
    <w:rsid w:val="00CB69B8"/>
    <w:rsid w:val="00CB6A11"/>
    <w:rsid w:val="00CB6F34"/>
    <w:rsid w:val="00CB7165"/>
    <w:rsid w:val="00CB76DD"/>
    <w:rsid w:val="00CB7A40"/>
    <w:rsid w:val="00CC0C11"/>
    <w:rsid w:val="00CC0D55"/>
    <w:rsid w:val="00CC2F49"/>
    <w:rsid w:val="00CC3347"/>
    <w:rsid w:val="00CC3368"/>
    <w:rsid w:val="00CC42E0"/>
    <w:rsid w:val="00CC49EB"/>
    <w:rsid w:val="00CC4EC9"/>
    <w:rsid w:val="00CC4FBC"/>
    <w:rsid w:val="00CC5EAC"/>
    <w:rsid w:val="00CC6489"/>
    <w:rsid w:val="00CC682E"/>
    <w:rsid w:val="00CC6D7C"/>
    <w:rsid w:val="00CD046B"/>
    <w:rsid w:val="00CD098E"/>
    <w:rsid w:val="00CD1925"/>
    <w:rsid w:val="00CD1C69"/>
    <w:rsid w:val="00CD23FF"/>
    <w:rsid w:val="00CD27EE"/>
    <w:rsid w:val="00CD2D57"/>
    <w:rsid w:val="00CD35AC"/>
    <w:rsid w:val="00CD59BF"/>
    <w:rsid w:val="00CD5D93"/>
    <w:rsid w:val="00CD5E4D"/>
    <w:rsid w:val="00CD69A1"/>
    <w:rsid w:val="00CE0025"/>
    <w:rsid w:val="00CE002C"/>
    <w:rsid w:val="00CE1313"/>
    <w:rsid w:val="00CE2088"/>
    <w:rsid w:val="00CE2B4D"/>
    <w:rsid w:val="00CE4D78"/>
    <w:rsid w:val="00CE5155"/>
    <w:rsid w:val="00CE6195"/>
    <w:rsid w:val="00CE6A98"/>
    <w:rsid w:val="00CF1318"/>
    <w:rsid w:val="00CF2647"/>
    <w:rsid w:val="00CF2BA0"/>
    <w:rsid w:val="00CF486E"/>
    <w:rsid w:val="00CF488A"/>
    <w:rsid w:val="00CF5406"/>
    <w:rsid w:val="00CF5929"/>
    <w:rsid w:val="00CF6AF4"/>
    <w:rsid w:val="00CF70B6"/>
    <w:rsid w:val="00CF77B3"/>
    <w:rsid w:val="00CF7AF2"/>
    <w:rsid w:val="00D00534"/>
    <w:rsid w:val="00D00C4F"/>
    <w:rsid w:val="00D00E16"/>
    <w:rsid w:val="00D0173B"/>
    <w:rsid w:val="00D02021"/>
    <w:rsid w:val="00D02091"/>
    <w:rsid w:val="00D025AD"/>
    <w:rsid w:val="00D02B73"/>
    <w:rsid w:val="00D02D38"/>
    <w:rsid w:val="00D042C8"/>
    <w:rsid w:val="00D04E33"/>
    <w:rsid w:val="00D05789"/>
    <w:rsid w:val="00D06229"/>
    <w:rsid w:val="00D0659E"/>
    <w:rsid w:val="00D066C4"/>
    <w:rsid w:val="00D06747"/>
    <w:rsid w:val="00D06E57"/>
    <w:rsid w:val="00D074AE"/>
    <w:rsid w:val="00D10A01"/>
    <w:rsid w:val="00D10CB0"/>
    <w:rsid w:val="00D1268F"/>
    <w:rsid w:val="00D12BDF"/>
    <w:rsid w:val="00D13285"/>
    <w:rsid w:val="00D13BEA"/>
    <w:rsid w:val="00D14B73"/>
    <w:rsid w:val="00D14C16"/>
    <w:rsid w:val="00D15BE2"/>
    <w:rsid w:val="00D16FD9"/>
    <w:rsid w:val="00D1769D"/>
    <w:rsid w:val="00D17C50"/>
    <w:rsid w:val="00D17F4D"/>
    <w:rsid w:val="00D20174"/>
    <w:rsid w:val="00D204C9"/>
    <w:rsid w:val="00D2263E"/>
    <w:rsid w:val="00D2410C"/>
    <w:rsid w:val="00D242AD"/>
    <w:rsid w:val="00D26BBB"/>
    <w:rsid w:val="00D27BA4"/>
    <w:rsid w:val="00D30563"/>
    <w:rsid w:val="00D30577"/>
    <w:rsid w:val="00D30CDD"/>
    <w:rsid w:val="00D3151D"/>
    <w:rsid w:val="00D32ABB"/>
    <w:rsid w:val="00D32C62"/>
    <w:rsid w:val="00D32E32"/>
    <w:rsid w:val="00D32F2A"/>
    <w:rsid w:val="00D339AF"/>
    <w:rsid w:val="00D339E6"/>
    <w:rsid w:val="00D33AD7"/>
    <w:rsid w:val="00D33B53"/>
    <w:rsid w:val="00D3411A"/>
    <w:rsid w:val="00D34288"/>
    <w:rsid w:val="00D3553C"/>
    <w:rsid w:val="00D36D8B"/>
    <w:rsid w:val="00D3701E"/>
    <w:rsid w:val="00D37811"/>
    <w:rsid w:val="00D37AD7"/>
    <w:rsid w:val="00D37DE1"/>
    <w:rsid w:val="00D40598"/>
    <w:rsid w:val="00D40FC2"/>
    <w:rsid w:val="00D41760"/>
    <w:rsid w:val="00D41C8F"/>
    <w:rsid w:val="00D42185"/>
    <w:rsid w:val="00D42AE5"/>
    <w:rsid w:val="00D432EA"/>
    <w:rsid w:val="00D43856"/>
    <w:rsid w:val="00D441B1"/>
    <w:rsid w:val="00D44687"/>
    <w:rsid w:val="00D449BE"/>
    <w:rsid w:val="00D449D9"/>
    <w:rsid w:val="00D45335"/>
    <w:rsid w:val="00D4592F"/>
    <w:rsid w:val="00D45F24"/>
    <w:rsid w:val="00D469C0"/>
    <w:rsid w:val="00D47BD5"/>
    <w:rsid w:val="00D50531"/>
    <w:rsid w:val="00D510BC"/>
    <w:rsid w:val="00D51623"/>
    <w:rsid w:val="00D51F5A"/>
    <w:rsid w:val="00D52044"/>
    <w:rsid w:val="00D52082"/>
    <w:rsid w:val="00D52850"/>
    <w:rsid w:val="00D52981"/>
    <w:rsid w:val="00D52E7E"/>
    <w:rsid w:val="00D5378C"/>
    <w:rsid w:val="00D546A3"/>
    <w:rsid w:val="00D55B90"/>
    <w:rsid w:val="00D55C94"/>
    <w:rsid w:val="00D567D6"/>
    <w:rsid w:val="00D569B9"/>
    <w:rsid w:val="00D57B3B"/>
    <w:rsid w:val="00D60D70"/>
    <w:rsid w:val="00D62C82"/>
    <w:rsid w:val="00D62F70"/>
    <w:rsid w:val="00D6369E"/>
    <w:rsid w:val="00D64997"/>
    <w:rsid w:val="00D64A74"/>
    <w:rsid w:val="00D65903"/>
    <w:rsid w:val="00D66416"/>
    <w:rsid w:val="00D67B08"/>
    <w:rsid w:val="00D67B98"/>
    <w:rsid w:val="00D7021F"/>
    <w:rsid w:val="00D7090E"/>
    <w:rsid w:val="00D70A9D"/>
    <w:rsid w:val="00D7100A"/>
    <w:rsid w:val="00D72AD8"/>
    <w:rsid w:val="00D72EC5"/>
    <w:rsid w:val="00D72FB5"/>
    <w:rsid w:val="00D743DD"/>
    <w:rsid w:val="00D749C9"/>
    <w:rsid w:val="00D75795"/>
    <w:rsid w:val="00D75E67"/>
    <w:rsid w:val="00D80665"/>
    <w:rsid w:val="00D80B3E"/>
    <w:rsid w:val="00D817B8"/>
    <w:rsid w:val="00D81E9F"/>
    <w:rsid w:val="00D8254F"/>
    <w:rsid w:val="00D8495D"/>
    <w:rsid w:val="00D84A49"/>
    <w:rsid w:val="00D84B60"/>
    <w:rsid w:val="00D85092"/>
    <w:rsid w:val="00D8570C"/>
    <w:rsid w:val="00D8602D"/>
    <w:rsid w:val="00D86B25"/>
    <w:rsid w:val="00D87AA3"/>
    <w:rsid w:val="00D87E52"/>
    <w:rsid w:val="00D90467"/>
    <w:rsid w:val="00D90718"/>
    <w:rsid w:val="00D907D2"/>
    <w:rsid w:val="00D90ACA"/>
    <w:rsid w:val="00D9144A"/>
    <w:rsid w:val="00D91AE6"/>
    <w:rsid w:val="00D93A20"/>
    <w:rsid w:val="00D93AFB"/>
    <w:rsid w:val="00D96737"/>
    <w:rsid w:val="00D97E38"/>
    <w:rsid w:val="00DA06E4"/>
    <w:rsid w:val="00DA0CB7"/>
    <w:rsid w:val="00DA110B"/>
    <w:rsid w:val="00DA236A"/>
    <w:rsid w:val="00DA260F"/>
    <w:rsid w:val="00DA313D"/>
    <w:rsid w:val="00DA4649"/>
    <w:rsid w:val="00DA4C67"/>
    <w:rsid w:val="00DA4C7B"/>
    <w:rsid w:val="00DA4D53"/>
    <w:rsid w:val="00DA531B"/>
    <w:rsid w:val="00DA5E8D"/>
    <w:rsid w:val="00DA7AF2"/>
    <w:rsid w:val="00DB0304"/>
    <w:rsid w:val="00DB0651"/>
    <w:rsid w:val="00DB19CD"/>
    <w:rsid w:val="00DB1BCE"/>
    <w:rsid w:val="00DB2405"/>
    <w:rsid w:val="00DB2EB5"/>
    <w:rsid w:val="00DB35D5"/>
    <w:rsid w:val="00DB3C5F"/>
    <w:rsid w:val="00DB505C"/>
    <w:rsid w:val="00DB523D"/>
    <w:rsid w:val="00DB52E3"/>
    <w:rsid w:val="00DB5809"/>
    <w:rsid w:val="00DB5EF1"/>
    <w:rsid w:val="00DB6CE6"/>
    <w:rsid w:val="00DB78CA"/>
    <w:rsid w:val="00DB7B13"/>
    <w:rsid w:val="00DC06AE"/>
    <w:rsid w:val="00DC1EF7"/>
    <w:rsid w:val="00DC24CF"/>
    <w:rsid w:val="00DC2B6E"/>
    <w:rsid w:val="00DC3250"/>
    <w:rsid w:val="00DC34D1"/>
    <w:rsid w:val="00DC3D64"/>
    <w:rsid w:val="00DC4B8B"/>
    <w:rsid w:val="00DC64DB"/>
    <w:rsid w:val="00DC6F82"/>
    <w:rsid w:val="00DC76F0"/>
    <w:rsid w:val="00DC7E48"/>
    <w:rsid w:val="00DC7FD1"/>
    <w:rsid w:val="00DD1FA4"/>
    <w:rsid w:val="00DD3CDD"/>
    <w:rsid w:val="00DD4518"/>
    <w:rsid w:val="00DD4859"/>
    <w:rsid w:val="00DD4F4B"/>
    <w:rsid w:val="00DD5349"/>
    <w:rsid w:val="00DD59D5"/>
    <w:rsid w:val="00DE07DE"/>
    <w:rsid w:val="00DE1892"/>
    <w:rsid w:val="00DE1BEB"/>
    <w:rsid w:val="00DE210E"/>
    <w:rsid w:val="00DE3395"/>
    <w:rsid w:val="00DE5FFE"/>
    <w:rsid w:val="00DE68FD"/>
    <w:rsid w:val="00DE69D5"/>
    <w:rsid w:val="00DE7D6A"/>
    <w:rsid w:val="00DE7FEF"/>
    <w:rsid w:val="00DF0717"/>
    <w:rsid w:val="00DF0B47"/>
    <w:rsid w:val="00DF1A77"/>
    <w:rsid w:val="00DF39E7"/>
    <w:rsid w:val="00DF3D3D"/>
    <w:rsid w:val="00DF42C5"/>
    <w:rsid w:val="00DF53D1"/>
    <w:rsid w:val="00DF5B8D"/>
    <w:rsid w:val="00DF5D7C"/>
    <w:rsid w:val="00DF62DC"/>
    <w:rsid w:val="00DF7D62"/>
    <w:rsid w:val="00E004C1"/>
    <w:rsid w:val="00E01665"/>
    <w:rsid w:val="00E026A4"/>
    <w:rsid w:val="00E0350D"/>
    <w:rsid w:val="00E05260"/>
    <w:rsid w:val="00E05811"/>
    <w:rsid w:val="00E05ADA"/>
    <w:rsid w:val="00E05BED"/>
    <w:rsid w:val="00E11322"/>
    <w:rsid w:val="00E118BA"/>
    <w:rsid w:val="00E12713"/>
    <w:rsid w:val="00E13256"/>
    <w:rsid w:val="00E1366D"/>
    <w:rsid w:val="00E13A96"/>
    <w:rsid w:val="00E140A8"/>
    <w:rsid w:val="00E142D7"/>
    <w:rsid w:val="00E14F34"/>
    <w:rsid w:val="00E15BFA"/>
    <w:rsid w:val="00E1663B"/>
    <w:rsid w:val="00E178D2"/>
    <w:rsid w:val="00E17EB0"/>
    <w:rsid w:val="00E2086C"/>
    <w:rsid w:val="00E20D0A"/>
    <w:rsid w:val="00E21C3F"/>
    <w:rsid w:val="00E231ED"/>
    <w:rsid w:val="00E233CA"/>
    <w:rsid w:val="00E23ED7"/>
    <w:rsid w:val="00E24E1F"/>
    <w:rsid w:val="00E25AB0"/>
    <w:rsid w:val="00E2635A"/>
    <w:rsid w:val="00E264BC"/>
    <w:rsid w:val="00E2720A"/>
    <w:rsid w:val="00E31106"/>
    <w:rsid w:val="00E31F92"/>
    <w:rsid w:val="00E31FA7"/>
    <w:rsid w:val="00E3229F"/>
    <w:rsid w:val="00E32785"/>
    <w:rsid w:val="00E32D56"/>
    <w:rsid w:val="00E3312D"/>
    <w:rsid w:val="00E331C5"/>
    <w:rsid w:val="00E34B28"/>
    <w:rsid w:val="00E3558C"/>
    <w:rsid w:val="00E36F37"/>
    <w:rsid w:val="00E374B2"/>
    <w:rsid w:val="00E37547"/>
    <w:rsid w:val="00E4044B"/>
    <w:rsid w:val="00E412E8"/>
    <w:rsid w:val="00E437CF"/>
    <w:rsid w:val="00E45588"/>
    <w:rsid w:val="00E46A4A"/>
    <w:rsid w:val="00E47BA2"/>
    <w:rsid w:val="00E50230"/>
    <w:rsid w:val="00E5083F"/>
    <w:rsid w:val="00E51942"/>
    <w:rsid w:val="00E52020"/>
    <w:rsid w:val="00E525AD"/>
    <w:rsid w:val="00E52906"/>
    <w:rsid w:val="00E52D9B"/>
    <w:rsid w:val="00E52F00"/>
    <w:rsid w:val="00E53A6E"/>
    <w:rsid w:val="00E53BCF"/>
    <w:rsid w:val="00E5423E"/>
    <w:rsid w:val="00E5442C"/>
    <w:rsid w:val="00E545C2"/>
    <w:rsid w:val="00E570A6"/>
    <w:rsid w:val="00E57300"/>
    <w:rsid w:val="00E57A03"/>
    <w:rsid w:val="00E57BE0"/>
    <w:rsid w:val="00E60B2A"/>
    <w:rsid w:val="00E6188E"/>
    <w:rsid w:val="00E61FBB"/>
    <w:rsid w:val="00E62167"/>
    <w:rsid w:val="00E627CB"/>
    <w:rsid w:val="00E62BAF"/>
    <w:rsid w:val="00E62D2C"/>
    <w:rsid w:val="00E6325A"/>
    <w:rsid w:val="00E634B7"/>
    <w:rsid w:val="00E63629"/>
    <w:rsid w:val="00E6449E"/>
    <w:rsid w:val="00E64EA8"/>
    <w:rsid w:val="00E65F46"/>
    <w:rsid w:val="00E65FF2"/>
    <w:rsid w:val="00E6771C"/>
    <w:rsid w:val="00E67A23"/>
    <w:rsid w:val="00E67F54"/>
    <w:rsid w:val="00E70824"/>
    <w:rsid w:val="00E709B1"/>
    <w:rsid w:val="00E70B96"/>
    <w:rsid w:val="00E71906"/>
    <w:rsid w:val="00E72DC5"/>
    <w:rsid w:val="00E747CC"/>
    <w:rsid w:val="00E75067"/>
    <w:rsid w:val="00E75A2B"/>
    <w:rsid w:val="00E7618E"/>
    <w:rsid w:val="00E7652C"/>
    <w:rsid w:val="00E76CFB"/>
    <w:rsid w:val="00E77E66"/>
    <w:rsid w:val="00E811A4"/>
    <w:rsid w:val="00E82366"/>
    <w:rsid w:val="00E83ECC"/>
    <w:rsid w:val="00E8492B"/>
    <w:rsid w:val="00E84A64"/>
    <w:rsid w:val="00E84E5E"/>
    <w:rsid w:val="00E85473"/>
    <w:rsid w:val="00E85DA0"/>
    <w:rsid w:val="00E85F00"/>
    <w:rsid w:val="00E86593"/>
    <w:rsid w:val="00E8659C"/>
    <w:rsid w:val="00E86707"/>
    <w:rsid w:val="00E8679B"/>
    <w:rsid w:val="00E86930"/>
    <w:rsid w:val="00E8763C"/>
    <w:rsid w:val="00E902EA"/>
    <w:rsid w:val="00E90928"/>
    <w:rsid w:val="00E90CC9"/>
    <w:rsid w:val="00E91016"/>
    <w:rsid w:val="00E929E6"/>
    <w:rsid w:val="00E92B96"/>
    <w:rsid w:val="00E935D2"/>
    <w:rsid w:val="00E937D6"/>
    <w:rsid w:val="00E9558E"/>
    <w:rsid w:val="00E959BC"/>
    <w:rsid w:val="00E95E1B"/>
    <w:rsid w:val="00E96614"/>
    <w:rsid w:val="00E971C2"/>
    <w:rsid w:val="00EA0163"/>
    <w:rsid w:val="00EA01C7"/>
    <w:rsid w:val="00EA2445"/>
    <w:rsid w:val="00EA2F49"/>
    <w:rsid w:val="00EA310B"/>
    <w:rsid w:val="00EA3632"/>
    <w:rsid w:val="00EA5920"/>
    <w:rsid w:val="00EA6C9F"/>
    <w:rsid w:val="00EA7245"/>
    <w:rsid w:val="00EA7AA0"/>
    <w:rsid w:val="00EB0C2B"/>
    <w:rsid w:val="00EB1196"/>
    <w:rsid w:val="00EB12EF"/>
    <w:rsid w:val="00EB1725"/>
    <w:rsid w:val="00EB4A83"/>
    <w:rsid w:val="00EB4E82"/>
    <w:rsid w:val="00EB50C2"/>
    <w:rsid w:val="00EB5232"/>
    <w:rsid w:val="00EB5C2F"/>
    <w:rsid w:val="00EB5C47"/>
    <w:rsid w:val="00EB6282"/>
    <w:rsid w:val="00EB6E4C"/>
    <w:rsid w:val="00EB72E3"/>
    <w:rsid w:val="00EC2424"/>
    <w:rsid w:val="00EC315F"/>
    <w:rsid w:val="00EC321A"/>
    <w:rsid w:val="00EC43D6"/>
    <w:rsid w:val="00EC4D14"/>
    <w:rsid w:val="00EC56C8"/>
    <w:rsid w:val="00EC5C77"/>
    <w:rsid w:val="00EC623E"/>
    <w:rsid w:val="00EC64E5"/>
    <w:rsid w:val="00EC6A0F"/>
    <w:rsid w:val="00EC7EE9"/>
    <w:rsid w:val="00EC7EFE"/>
    <w:rsid w:val="00ED1133"/>
    <w:rsid w:val="00ED164D"/>
    <w:rsid w:val="00ED22E5"/>
    <w:rsid w:val="00ED2A36"/>
    <w:rsid w:val="00ED308A"/>
    <w:rsid w:val="00ED5986"/>
    <w:rsid w:val="00ED6101"/>
    <w:rsid w:val="00ED6B05"/>
    <w:rsid w:val="00ED6E8E"/>
    <w:rsid w:val="00EE031F"/>
    <w:rsid w:val="00EE1E3B"/>
    <w:rsid w:val="00EE2CEE"/>
    <w:rsid w:val="00EE3BDD"/>
    <w:rsid w:val="00EE405D"/>
    <w:rsid w:val="00EE442E"/>
    <w:rsid w:val="00EE600B"/>
    <w:rsid w:val="00EE6705"/>
    <w:rsid w:val="00EE70F3"/>
    <w:rsid w:val="00EE7586"/>
    <w:rsid w:val="00EF0D6B"/>
    <w:rsid w:val="00EF2AF0"/>
    <w:rsid w:val="00EF3DC0"/>
    <w:rsid w:val="00EF4EBB"/>
    <w:rsid w:val="00EF50C8"/>
    <w:rsid w:val="00EF51CF"/>
    <w:rsid w:val="00EF522D"/>
    <w:rsid w:val="00EF55D9"/>
    <w:rsid w:val="00EF754D"/>
    <w:rsid w:val="00F02925"/>
    <w:rsid w:val="00F02DE4"/>
    <w:rsid w:val="00F0303E"/>
    <w:rsid w:val="00F0323F"/>
    <w:rsid w:val="00F0530B"/>
    <w:rsid w:val="00F05432"/>
    <w:rsid w:val="00F05553"/>
    <w:rsid w:val="00F05965"/>
    <w:rsid w:val="00F0633B"/>
    <w:rsid w:val="00F06B1A"/>
    <w:rsid w:val="00F0723B"/>
    <w:rsid w:val="00F072DE"/>
    <w:rsid w:val="00F073C8"/>
    <w:rsid w:val="00F07E40"/>
    <w:rsid w:val="00F10909"/>
    <w:rsid w:val="00F10FD1"/>
    <w:rsid w:val="00F11DD0"/>
    <w:rsid w:val="00F12719"/>
    <w:rsid w:val="00F1282B"/>
    <w:rsid w:val="00F12C45"/>
    <w:rsid w:val="00F13538"/>
    <w:rsid w:val="00F136A7"/>
    <w:rsid w:val="00F13E33"/>
    <w:rsid w:val="00F14418"/>
    <w:rsid w:val="00F15104"/>
    <w:rsid w:val="00F160FC"/>
    <w:rsid w:val="00F16209"/>
    <w:rsid w:val="00F16336"/>
    <w:rsid w:val="00F17BFD"/>
    <w:rsid w:val="00F20D65"/>
    <w:rsid w:val="00F21206"/>
    <w:rsid w:val="00F21BB8"/>
    <w:rsid w:val="00F2201D"/>
    <w:rsid w:val="00F2236C"/>
    <w:rsid w:val="00F24372"/>
    <w:rsid w:val="00F261B3"/>
    <w:rsid w:val="00F278D7"/>
    <w:rsid w:val="00F302DD"/>
    <w:rsid w:val="00F30C3B"/>
    <w:rsid w:val="00F33146"/>
    <w:rsid w:val="00F335A2"/>
    <w:rsid w:val="00F34351"/>
    <w:rsid w:val="00F34463"/>
    <w:rsid w:val="00F352C9"/>
    <w:rsid w:val="00F356F2"/>
    <w:rsid w:val="00F35B98"/>
    <w:rsid w:val="00F365FD"/>
    <w:rsid w:val="00F366A7"/>
    <w:rsid w:val="00F36D96"/>
    <w:rsid w:val="00F3703E"/>
    <w:rsid w:val="00F370B6"/>
    <w:rsid w:val="00F40537"/>
    <w:rsid w:val="00F40EF2"/>
    <w:rsid w:val="00F42FA0"/>
    <w:rsid w:val="00F43046"/>
    <w:rsid w:val="00F43BEF"/>
    <w:rsid w:val="00F46CC9"/>
    <w:rsid w:val="00F4709F"/>
    <w:rsid w:val="00F47BCC"/>
    <w:rsid w:val="00F51909"/>
    <w:rsid w:val="00F528E0"/>
    <w:rsid w:val="00F538B5"/>
    <w:rsid w:val="00F543AE"/>
    <w:rsid w:val="00F551EB"/>
    <w:rsid w:val="00F577E9"/>
    <w:rsid w:val="00F57971"/>
    <w:rsid w:val="00F57BFD"/>
    <w:rsid w:val="00F60425"/>
    <w:rsid w:val="00F608B9"/>
    <w:rsid w:val="00F60F32"/>
    <w:rsid w:val="00F61233"/>
    <w:rsid w:val="00F6202E"/>
    <w:rsid w:val="00F63226"/>
    <w:rsid w:val="00F6386B"/>
    <w:rsid w:val="00F647CD"/>
    <w:rsid w:val="00F6761D"/>
    <w:rsid w:val="00F719CB"/>
    <w:rsid w:val="00F73272"/>
    <w:rsid w:val="00F73BFF"/>
    <w:rsid w:val="00F7504F"/>
    <w:rsid w:val="00F80EEF"/>
    <w:rsid w:val="00F8121B"/>
    <w:rsid w:val="00F824E4"/>
    <w:rsid w:val="00F83363"/>
    <w:rsid w:val="00F834CB"/>
    <w:rsid w:val="00F84525"/>
    <w:rsid w:val="00F84A04"/>
    <w:rsid w:val="00F84A7D"/>
    <w:rsid w:val="00F84F1D"/>
    <w:rsid w:val="00F85E30"/>
    <w:rsid w:val="00F860EE"/>
    <w:rsid w:val="00F87146"/>
    <w:rsid w:val="00F87EB6"/>
    <w:rsid w:val="00F90315"/>
    <w:rsid w:val="00F92DDA"/>
    <w:rsid w:val="00F93190"/>
    <w:rsid w:val="00F9408D"/>
    <w:rsid w:val="00F94173"/>
    <w:rsid w:val="00F96404"/>
    <w:rsid w:val="00F977F7"/>
    <w:rsid w:val="00FA0A9F"/>
    <w:rsid w:val="00FA192F"/>
    <w:rsid w:val="00FA4088"/>
    <w:rsid w:val="00FA41F4"/>
    <w:rsid w:val="00FA4F90"/>
    <w:rsid w:val="00FA5051"/>
    <w:rsid w:val="00FA5268"/>
    <w:rsid w:val="00FA57F3"/>
    <w:rsid w:val="00FA60E9"/>
    <w:rsid w:val="00FA6A4B"/>
    <w:rsid w:val="00FA733E"/>
    <w:rsid w:val="00FB0786"/>
    <w:rsid w:val="00FB13D1"/>
    <w:rsid w:val="00FB14BF"/>
    <w:rsid w:val="00FB1606"/>
    <w:rsid w:val="00FB4D8F"/>
    <w:rsid w:val="00FB4DF9"/>
    <w:rsid w:val="00FB556A"/>
    <w:rsid w:val="00FB573D"/>
    <w:rsid w:val="00FB67E3"/>
    <w:rsid w:val="00FB6E03"/>
    <w:rsid w:val="00FB6F1E"/>
    <w:rsid w:val="00FB7AA4"/>
    <w:rsid w:val="00FB7C70"/>
    <w:rsid w:val="00FC0006"/>
    <w:rsid w:val="00FC0153"/>
    <w:rsid w:val="00FC1468"/>
    <w:rsid w:val="00FC2292"/>
    <w:rsid w:val="00FC2F35"/>
    <w:rsid w:val="00FC51AB"/>
    <w:rsid w:val="00FC527C"/>
    <w:rsid w:val="00FC667B"/>
    <w:rsid w:val="00FC6A87"/>
    <w:rsid w:val="00FC76F7"/>
    <w:rsid w:val="00FD1324"/>
    <w:rsid w:val="00FD1E11"/>
    <w:rsid w:val="00FD3CAC"/>
    <w:rsid w:val="00FD4424"/>
    <w:rsid w:val="00FD4A03"/>
    <w:rsid w:val="00FD4F88"/>
    <w:rsid w:val="00FD5B66"/>
    <w:rsid w:val="00FD6F3A"/>
    <w:rsid w:val="00FD7594"/>
    <w:rsid w:val="00FE0BCE"/>
    <w:rsid w:val="00FE1BBA"/>
    <w:rsid w:val="00FE2171"/>
    <w:rsid w:val="00FE246C"/>
    <w:rsid w:val="00FE30A7"/>
    <w:rsid w:val="00FE48F9"/>
    <w:rsid w:val="00FE54A4"/>
    <w:rsid w:val="00FE5FC3"/>
    <w:rsid w:val="00FE6C35"/>
    <w:rsid w:val="00FE702A"/>
    <w:rsid w:val="00FE7E6A"/>
    <w:rsid w:val="00FF0861"/>
    <w:rsid w:val="00FF0A46"/>
    <w:rsid w:val="00FF0BB1"/>
    <w:rsid w:val="00FF1729"/>
    <w:rsid w:val="00FF17D7"/>
    <w:rsid w:val="00FF202E"/>
    <w:rsid w:val="00FF28FE"/>
    <w:rsid w:val="00FF348F"/>
    <w:rsid w:val="00FF40ED"/>
    <w:rsid w:val="00FF410E"/>
    <w:rsid w:val="00FF47C2"/>
    <w:rsid w:val="00FF5017"/>
    <w:rsid w:val="00FF6C00"/>
    <w:rsid w:val="00FF6C3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State"/>
  <w:shapeDefaults>
    <o:shapedefaults v:ext="edit" spidmax="2050"/>
    <o:shapelayout v:ext="edit">
      <o:idmap v:ext="edit" data="2"/>
    </o:shapelayout>
  </w:shapeDefaults>
  <w:decimalSymbol w:val="."/>
  <w:listSeparator w:val=","/>
  <w14:docId w14:val="27B03123"/>
  <w15:docId w15:val="{BB0ADDCE-1BA3-460C-B095-ACAA5535DF3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14214"/>
    <w:rPr>
      <w:rFonts w:ascii="Arial" w:hAnsi="Arial"/>
    </w:rPr>
  </w:style>
  <w:style w:type="paragraph" w:styleId="Heading1">
    <w:name w:val="heading 1"/>
    <w:basedOn w:val="Normal"/>
    <w:next w:val="Normal"/>
    <w:link w:val="Heading1Char"/>
    <w:uiPriority w:val="9"/>
    <w:qFormat/>
    <w:rsid w:val="00AB6D6F"/>
    <w:pPr>
      <w:keepNext/>
      <w:keepLines/>
      <w:numPr>
        <w:numId w:val="4"/>
      </w:numPr>
      <w:pBdr>
        <w:bottom w:val="single" w:sz="12" w:space="1" w:color="auto"/>
      </w:pBdr>
      <w:spacing w:after="360"/>
      <w:ind w:left="0" w:firstLine="0"/>
      <w:outlineLvl w:val="0"/>
    </w:pPr>
    <w:rPr>
      <w:rFonts w:eastAsiaTheme="majorEastAsia" w:cs="Arial"/>
      <w:b/>
      <w:bCs/>
      <w:sz w:val="36"/>
      <w:szCs w:val="36"/>
    </w:rPr>
  </w:style>
  <w:style w:type="paragraph" w:styleId="Heading2">
    <w:name w:val="heading 2"/>
    <w:basedOn w:val="Normal"/>
    <w:next w:val="Normal"/>
    <w:link w:val="Heading2Char"/>
    <w:uiPriority w:val="9"/>
    <w:unhideWhenUsed/>
    <w:qFormat/>
    <w:rsid w:val="00AB6D6F"/>
    <w:pPr>
      <w:keepNext/>
      <w:keepLines/>
      <w:numPr>
        <w:ilvl w:val="1"/>
        <w:numId w:val="4"/>
      </w:numPr>
      <w:spacing w:before="180" w:after="180"/>
      <w:ind w:left="0" w:firstLine="0"/>
      <w:outlineLvl w:val="1"/>
    </w:pPr>
    <w:rPr>
      <w:rFonts w:eastAsiaTheme="majorEastAsia" w:cs="Arial"/>
      <w:b/>
      <w:bCs/>
      <w:sz w:val="26"/>
      <w:szCs w:val="26"/>
    </w:rPr>
  </w:style>
  <w:style w:type="paragraph" w:styleId="Heading3">
    <w:name w:val="heading 3"/>
    <w:basedOn w:val="Normal"/>
    <w:next w:val="Normal"/>
    <w:link w:val="Heading3Char"/>
    <w:uiPriority w:val="9"/>
    <w:unhideWhenUsed/>
    <w:qFormat/>
    <w:rsid w:val="00AB3353"/>
    <w:pPr>
      <w:keepNext/>
      <w:keepLines/>
      <w:numPr>
        <w:ilvl w:val="2"/>
        <w:numId w:val="4"/>
      </w:numPr>
      <w:spacing w:before="120" w:after="180"/>
      <w:ind w:left="0" w:firstLine="0"/>
      <w:outlineLvl w:val="2"/>
    </w:pPr>
    <w:rPr>
      <w:rFonts w:eastAsiaTheme="majorEastAsia" w:cs="Arial"/>
      <w:b/>
      <w:bCs/>
      <w:i/>
    </w:rPr>
  </w:style>
  <w:style w:type="paragraph" w:styleId="Heading4">
    <w:name w:val="heading 4"/>
    <w:basedOn w:val="Normal"/>
    <w:next w:val="Normal"/>
    <w:link w:val="Heading4Char"/>
    <w:uiPriority w:val="9"/>
    <w:unhideWhenUsed/>
    <w:qFormat/>
    <w:rsid w:val="00961A28"/>
    <w:pPr>
      <w:keepNext/>
      <w:keepLines/>
      <w:numPr>
        <w:ilvl w:val="3"/>
        <w:numId w:val="4"/>
      </w:numPr>
      <w:spacing w:before="40" w:after="0"/>
      <w:outlineLvl w:val="3"/>
    </w:pPr>
    <w:rPr>
      <w:rFonts w:asciiTheme="majorHAnsi" w:eastAsiaTheme="majorEastAsia" w:hAnsiTheme="majorHAnsi" w:cstheme="majorBidi"/>
      <w:i/>
      <w:iCs/>
    </w:rPr>
  </w:style>
  <w:style w:type="paragraph" w:styleId="Heading5">
    <w:name w:val="heading 5"/>
    <w:basedOn w:val="Normal"/>
    <w:next w:val="Normal"/>
    <w:link w:val="Heading5Char"/>
    <w:uiPriority w:val="9"/>
    <w:unhideWhenUsed/>
    <w:qFormat/>
    <w:rsid w:val="0045596E"/>
    <w:pPr>
      <w:keepNext/>
      <w:keepLines/>
      <w:numPr>
        <w:ilvl w:val="4"/>
        <w:numId w:val="4"/>
      </w:numPr>
      <w:spacing w:before="40" w:after="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uiPriority w:val="9"/>
    <w:semiHidden/>
    <w:unhideWhenUsed/>
    <w:qFormat/>
    <w:rsid w:val="0045596E"/>
    <w:pPr>
      <w:keepNext/>
      <w:keepLines/>
      <w:numPr>
        <w:ilvl w:val="5"/>
        <w:numId w:val="4"/>
      </w:numPr>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45596E"/>
    <w:pPr>
      <w:keepNext/>
      <w:keepLines/>
      <w:numPr>
        <w:ilvl w:val="6"/>
        <w:numId w:val="4"/>
      </w:numPr>
      <w:spacing w:before="40" w:after="0"/>
      <w:outlineLvl w:val="6"/>
    </w:pPr>
    <w:rPr>
      <w:rFonts w:asciiTheme="majorHAnsi" w:eastAsiaTheme="majorEastAsia" w:hAnsiTheme="majorHAnsi" w:cstheme="majorBidi"/>
      <w:i/>
      <w:iCs/>
      <w:color w:val="243F60" w:themeColor="accent1" w:themeShade="7F"/>
    </w:rPr>
  </w:style>
  <w:style w:type="paragraph" w:styleId="Heading8">
    <w:name w:val="heading 8"/>
    <w:basedOn w:val="Normal"/>
    <w:next w:val="Normal"/>
    <w:link w:val="Heading8Char"/>
    <w:uiPriority w:val="9"/>
    <w:semiHidden/>
    <w:unhideWhenUsed/>
    <w:qFormat/>
    <w:rsid w:val="0045596E"/>
    <w:pPr>
      <w:keepNext/>
      <w:keepLines/>
      <w:numPr>
        <w:ilvl w:val="7"/>
        <w:numId w:val="4"/>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45596E"/>
    <w:pPr>
      <w:keepNext/>
      <w:keepLines/>
      <w:numPr>
        <w:ilvl w:val="8"/>
        <w:numId w:val="4"/>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1">
    <w:name w:val="Body 1"/>
    <w:basedOn w:val="Normal"/>
    <w:qFormat/>
    <w:rsid w:val="00DA0CB7"/>
    <w:pPr>
      <w:spacing w:after="180"/>
    </w:pPr>
  </w:style>
  <w:style w:type="paragraph" w:styleId="BalloonText">
    <w:name w:val="Balloon Text"/>
    <w:basedOn w:val="Normal"/>
    <w:link w:val="BalloonTextChar"/>
    <w:uiPriority w:val="99"/>
    <w:semiHidden/>
    <w:unhideWhenUsed/>
    <w:rsid w:val="0045385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45385C"/>
    <w:rPr>
      <w:rFonts w:ascii="Tahoma" w:hAnsi="Tahoma" w:cs="Tahoma"/>
      <w:sz w:val="16"/>
      <w:szCs w:val="16"/>
    </w:rPr>
  </w:style>
  <w:style w:type="character" w:customStyle="1" w:styleId="Heading1Char">
    <w:name w:val="Heading 1 Char"/>
    <w:basedOn w:val="DefaultParagraphFont"/>
    <w:link w:val="Heading1"/>
    <w:uiPriority w:val="9"/>
    <w:rsid w:val="00AB6D6F"/>
    <w:rPr>
      <w:rFonts w:ascii="Arial" w:eastAsiaTheme="majorEastAsia" w:hAnsi="Arial" w:cs="Arial"/>
      <w:b/>
      <w:bCs/>
      <w:sz w:val="36"/>
      <w:szCs w:val="36"/>
    </w:rPr>
  </w:style>
  <w:style w:type="character" w:styleId="CommentReference">
    <w:name w:val="annotation reference"/>
    <w:basedOn w:val="DefaultParagraphFont"/>
    <w:uiPriority w:val="99"/>
    <w:semiHidden/>
    <w:unhideWhenUsed/>
    <w:rsid w:val="0045385C"/>
    <w:rPr>
      <w:sz w:val="16"/>
      <w:szCs w:val="16"/>
    </w:rPr>
  </w:style>
  <w:style w:type="paragraph" w:styleId="CommentText">
    <w:name w:val="annotation text"/>
    <w:basedOn w:val="Normal"/>
    <w:link w:val="CommentTextChar"/>
    <w:uiPriority w:val="99"/>
    <w:unhideWhenUsed/>
    <w:rsid w:val="0045385C"/>
    <w:pPr>
      <w:spacing w:line="240" w:lineRule="auto"/>
    </w:pPr>
    <w:rPr>
      <w:sz w:val="20"/>
      <w:szCs w:val="20"/>
    </w:rPr>
  </w:style>
  <w:style w:type="character" w:customStyle="1" w:styleId="CommentTextChar">
    <w:name w:val="Comment Text Char"/>
    <w:basedOn w:val="DefaultParagraphFont"/>
    <w:link w:val="CommentText"/>
    <w:uiPriority w:val="99"/>
    <w:rsid w:val="0045385C"/>
    <w:rPr>
      <w:sz w:val="20"/>
      <w:szCs w:val="20"/>
    </w:rPr>
  </w:style>
  <w:style w:type="paragraph" w:styleId="Header">
    <w:name w:val="header"/>
    <w:basedOn w:val="Normal"/>
    <w:link w:val="HeaderChar"/>
    <w:uiPriority w:val="99"/>
    <w:unhideWhenUsed/>
    <w:rsid w:val="000036DC"/>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36DC"/>
  </w:style>
  <w:style w:type="paragraph" w:styleId="Footer">
    <w:name w:val="footer"/>
    <w:basedOn w:val="Normal"/>
    <w:link w:val="FooterChar"/>
    <w:uiPriority w:val="99"/>
    <w:unhideWhenUsed/>
    <w:rsid w:val="000036DC"/>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36DC"/>
  </w:style>
  <w:style w:type="paragraph" w:customStyle="1" w:styleId="FigureName">
    <w:name w:val="Figure Name"/>
    <w:basedOn w:val="Body1"/>
    <w:qFormat/>
    <w:rsid w:val="002B0DE7"/>
    <w:pPr>
      <w:spacing w:before="120" w:after="120"/>
      <w:ind w:left="900" w:hanging="900"/>
      <w:jc w:val="center"/>
    </w:pPr>
    <w:rPr>
      <w:rFonts w:cs="Arial"/>
      <w:b/>
      <w:sz w:val="18"/>
      <w:szCs w:val="18"/>
    </w:rPr>
  </w:style>
  <w:style w:type="character" w:customStyle="1" w:styleId="Heading2Char">
    <w:name w:val="Heading 2 Char"/>
    <w:basedOn w:val="DefaultParagraphFont"/>
    <w:link w:val="Heading2"/>
    <w:uiPriority w:val="9"/>
    <w:rsid w:val="00AB6D6F"/>
    <w:rPr>
      <w:rFonts w:ascii="Arial" w:eastAsiaTheme="majorEastAsia" w:hAnsi="Arial" w:cs="Arial"/>
      <w:b/>
      <w:bCs/>
      <w:sz w:val="26"/>
      <w:szCs w:val="26"/>
    </w:rPr>
  </w:style>
  <w:style w:type="paragraph" w:customStyle="1" w:styleId="TableTitle">
    <w:name w:val="Table Title"/>
    <w:basedOn w:val="Body1"/>
    <w:qFormat/>
    <w:rsid w:val="00782711"/>
    <w:pPr>
      <w:spacing w:before="120"/>
      <w:ind w:left="907" w:hanging="907"/>
    </w:pPr>
    <w:rPr>
      <w:rFonts w:cs="Arial"/>
      <w:b/>
      <w:sz w:val="18"/>
      <w:szCs w:val="18"/>
    </w:rPr>
  </w:style>
  <w:style w:type="character" w:customStyle="1" w:styleId="Heading3Char">
    <w:name w:val="Heading 3 Char"/>
    <w:basedOn w:val="DefaultParagraphFont"/>
    <w:link w:val="Heading3"/>
    <w:uiPriority w:val="9"/>
    <w:rsid w:val="00AB3353"/>
    <w:rPr>
      <w:rFonts w:ascii="Arial" w:eastAsiaTheme="majorEastAsia" w:hAnsi="Arial" w:cs="Arial"/>
      <w:b/>
      <w:bCs/>
      <w:i/>
    </w:rPr>
  </w:style>
  <w:style w:type="paragraph" w:styleId="CommentSubject">
    <w:name w:val="annotation subject"/>
    <w:basedOn w:val="CommentText"/>
    <w:next w:val="CommentText"/>
    <w:link w:val="CommentSubjectChar"/>
    <w:uiPriority w:val="99"/>
    <w:semiHidden/>
    <w:unhideWhenUsed/>
    <w:rsid w:val="00624966"/>
    <w:rPr>
      <w:b/>
      <w:bCs/>
    </w:rPr>
  </w:style>
  <w:style w:type="character" w:customStyle="1" w:styleId="CommentSubjectChar">
    <w:name w:val="Comment Subject Char"/>
    <w:basedOn w:val="CommentTextChar"/>
    <w:link w:val="CommentSubject"/>
    <w:uiPriority w:val="99"/>
    <w:semiHidden/>
    <w:rsid w:val="00624966"/>
    <w:rPr>
      <w:b/>
      <w:bCs/>
      <w:sz w:val="20"/>
      <w:szCs w:val="20"/>
    </w:rPr>
  </w:style>
  <w:style w:type="character" w:styleId="Hyperlink">
    <w:name w:val="Hyperlink"/>
    <w:basedOn w:val="DefaultParagraphFont"/>
    <w:uiPriority w:val="99"/>
    <w:unhideWhenUsed/>
    <w:rsid w:val="00624966"/>
    <w:rPr>
      <w:color w:val="0000FF" w:themeColor="hyperlink"/>
      <w:u w:val="none"/>
    </w:rPr>
  </w:style>
  <w:style w:type="paragraph" w:styleId="TOC1">
    <w:name w:val="toc 1"/>
    <w:basedOn w:val="Normal"/>
    <w:next w:val="Normal"/>
    <w:autoRedefine/>
    <w:uiPriority w:val="39"/>
    <w:unhideWhenUsed/>
    <w:rsid w:val="000B00DB"/>
    <w:pPr>
      <w:tabs>
        <w:tab w:val="left" w:pos="440"/>
        <w:tab w:val="right" w:leader="dot" w:pos="9350"/>
      </w:tabs>
      <w:spacing w:after="0"/>
      <w:contextualSpacing/>
    </w:pPr>
  </w:style>
  <w:style w:type="paragraph" w:styleId="TOC2">
    <w:name w:val="toc 2"/>
    <w:basedOn w:val="Normal"/>
    <w:next w:val="Normal"/>
    <w:autoRedefine/>
    <w:uiPriority w:val="39"/>
    <w:unhideWhenUsed/>
    <w:rsid w:val="00817AD4"/>
    <w:pPr>
      <w:tabs>
        <w:tab w:val="left" w:pos="810"/>
        <w:tab w:val="right" w:leader="dot" w:pos="9350"/>
      </w:tabs>
      <w:spacing w:after="0"/>
      <w:ind w:left="216"/>
      <w:contextualSpacing/>
    </w:pPr>
    <w:rPr>
      <w:noProof/>
    </w:rPr>
  </w:style>
  <w:style w:type="paragraph" w:styleId="TOC3">
    <w:name w:val="toc 3"/>
    <w:basedOn w:val="Normal"/>
    <w:next w:val="Normal"/>
    <w:autoRedefine/>
    <w:uiPriority w:val="39"/>
    <w:unhideWhenUsed/>
    <w:rsid w:val="00750416"/>
    <w:pPr>
      <w:tabs>
        <w:tab w:val="left" w:pos="1170"/>
        <w:tab w:val="right" w:leader="dot" w:pos="9350"/>
      </w:tabs>
      <w:spacing w:after="0"/>
      <w:ind w:left="446"/>
      <w:contextualSpacing/>
    </w:pPr>
    <w:rPr>
      <w:noProof/>
    </w:rPr>
  </w:style>
  <w:style w:type="paragraph" w:customStyle="1" w:styleId="NonContentsHeading1">
    <w:name w:val="NonContents Heading 1"/>
    <w:basedOn w:val="Heading1"/>
    <w:qFormat/>
    <w:rsid w:val="00624966"/>
    <w:pPr>
      <w:numPr>
        <w:numId w:val="0"/>
      </w:numPr>
    </w:pPr>
  </w:style>
  <w:style w:type="paragraph" w:styleId="TOC4">
    <w:name w:val="toc 4"/>
    <w:basedOn w:val="Normal"/>
    <w:next w:val="Normal"/>
    <w:autoRedefine/>
    <w:uiPriority w:val="39"/>
    <w:unhideWhenUsed/>
    <w:rsid w:val="006C05DF"/>
    <w:pPr>
      <w:tabs>
        <w:tab w:val="left" w:pos="1080"/>
        <w:tab w:val="right" w:leader="dot" w:pos="9350"/>
      </w:tabs>
      <w:spacing w:after="100"/>
      <w:ind w:left="1080" w:hanging="1080"/>
    </w:pPr>
    <w:rPr>
      <w:noProof/>
    </w:rPr>
  </w:style>
  <w:style w:type="paragraph" w:styleId="Revision">
    <w:name w:val="Revision"/>
    <w:hidden/>
    <w:uiPriority w:val="99"/>
    <w:semiHidden/>
    <w:rsid w:val="00FA60E9"/>
    <w:pPr>
      <w:spacing w:after="0" w:line="240" w:lineRule="auto"/>
    </w:pPr>
  </w:style>
  <w:style w:type="paragraph" w:styleId="BodyText">
    <w:name w:val="Body Text"/>
    <w:basedOn w:val="Normal"/>
    <w:link w:val="BodyTextChar"/>
    <w:rsid w:val="0007057C"/>
    <w:pPr>
      <w:spacing w:before="120" w:after="120" w:line="240" w:lineRule="auto"/>
    </w:pPr>
    <w:rPr>
      <w:rFonts w:ascii="Times New Roman" w:eastAsia="Times New Roman" w:hAnsi="Times New Roman" w:cs="Times New Roman"/>
      <w:i/>
      <w:iCs/>
      <w:sz w:val="24"/>
      <w:szCs w:val="24"/>
    </w:rPr>
  </w:style>
  <w:style w:type="character" w:customStyle="1" w:styleId="BodyTextChar">
    <w:name w:val="Body Text Char"/>
    <w:basedOn w:val="DefaultParagraphFont"/>
    <w:link w:val="BodyText"/>
    <w:rsid w:val="0007057C"/>
    <w:rPr>
      <w:rFonts w:ascii="Times New Roman" w:eastAsia="Times New Roman" w:hAnsi="Times New Roman" w:cs="Times New Roman"/>
      <w:i/>
      <w:iCs/>
      <w:sz w:val="24"/>
      <w:szCs w:val="24"/>
    </w:rPr>
  </w:style>
  <w:style w:type="character" w:styleId="FollowedHyperlink">
    <w:name w:val="FollowedHyperlink"/>
    <w:basedOn w:val="DefaultParagraphFont"/>
    <w:uiPriority w:val="99"/>
    <w:semiHidden/>
    <w:unhideWhenUsed/>
    <w:rsid w:val="00BA15B3"/>
    <w:rPr>
      <w:color w:val="800080" w:themeColor="followedHyperlink"/>
      <w:u w:val="single"/>
    </w:rPr>
  </w:style>
  <w:style w:type="paragraph" w:styleId="FootnoteText">
    <w:name w:val="footnote text"/>
    <w:basedOn w:val="Normal"/>
    <w:link w:val="FootnoteTextChar"/>
    <w:rsid w:val="002D0634"/>
    <w:pPr>
      <w:tabs>
        <w:tab w:val="left" w:pos="540"/>
        <w:tab w:val="left" w:pos="1350"/>
        <w:tab w:val="left" w:pos="3600"/>
        <w:tab w:val="left" w:pos="4440"/>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rPr>
  </w:style>
  <w:style w:type="character" w:customStyle="1" w:styleId="FootnoteTextChar">
    <w:name w:val="Footnote Text Char"/>
    <w:basedOn w:val="DefaultParagraphFont"/>
    <w:link w:val="FootnoteText"/>
    <w:rsid w:val="002D0634"/>
    <w:rPr>
      <w:rFonts w:ascii="Times New Roman" w:eastAsia="Times New Roman" w:hAnsi="Times New Roman" w:cs="Times New Roman"/>
      <w:sz w:val="20"/>
      <w:szCs w:val="20"/>
    </w:rPr>
  </w:style>
  <w:style w:type="character" w:styleId="FootnoteReference">
    <w:name w:val="footnote reference"/>
    <w:basedOn w:val="DefaultParagraphFont"/>
    <w:rsid w:val="002D0634"/>
    <w:rPr>
      <w:vertAlign w:val="superscript"/>
    </w:rPr>
  </w:style>
  <w:style w:type="paragraph" w:styleId="Caption">
    <w:name w:val="caption"/>
    <w:aliases w:val="Figure"/>
    <w:basedOn w:val="Normal"/>
    <w:next w:val="Normal"/>
    <w:unhideWhenUsed/>
    <w:qFormat/>
    <w:rsid w:val="00F05553"/>
    <w:pPr>
      <w:spacing w:after="0" w:line="240" w:lineRule="auto"/>
    </w:pPr>
    <w:rPr>
      <w:rFonts w:eastAsia="Times New Roman" w:cs="Times New Roman"/>
      <w:b/>
      <w:bCs/>
      <w:sz w:val="18"/>
      <w:szCs w:val="18"/>
    </w:rPr>
  </w:style>
  <w:style w:type="paragraph" w:styleId="ListParagraph">
    <w:name w:val="List Paragraph"/>
    <w:basedOn w:val="Normal"/>
    <w:uiPriority w:val="34"/>
    <w:qFormat/>
    <w:rsid w:val="007E0D3E"/>
    <w:pPr>
      <w:ind w:left="720"/>
      <w:contextualSpacing/>
    </w:pPr>
  </w:style>
  <w:style w:type="character" w:customStyle="1" w:styleId="apple-converted-space">
    <w:name w:val="apple-converted-space"/>
    <w:basedOn w:val="DefaultParagraphFont"/>
    <w:rsid w:val="007E0D3E"/>
  </w:style>
  <w:style w:type="character" w:customStyle="1" w:styleId="Heading4Char">
    <w:name w:val="Heading 4 Char"/>
    <w:basedOn w:val="DefaultParagraphFont"/>
    <w:link w:val="Heading4"/>
    <w:uiPriority w:val="9"/>
    <w:rsid w:val="00961A28"/>
    <w:rPr>
      <w:rFonts w:asciiTheme="majorHAnsi" w:eastAsiaTheme="majorEastAsia" w:hAnsiTheme="majorHAnsi" w:cstheme="majorBidi"/>
      <w:i/>
      <w:iCs/>
    </w:rPr>
  </w:style>
  <w:style w:type="table" w:styleId="TableGrid">
    <w:name w:val="Table Grid"/>
    <w:basedOn w:val="TableNormal"/>
    <w:uiPriority w:val="59"/>
    <w:rsid w:val="003B75F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EA5920"/>
    <w:rPr>
      <w:color w:val="808080"/>
    </w:rPr>
  </w:style>
  <w:style w:type="character" w:customStyle="1" w:styleId="Heading5Char">
    <w:name w:val="Heading 5 Char"/>
    <w:basedOn w:val="DefaultParagraphFont"/>
    <w:link w:val="Heading5"/>
    <w:uiPriority w:val="9"/>
    <w:rsid w:val="0045596E"/>
    <w:rPr>
      <w:rFonts w:asciiTheme="majorHAnsi" w:eastAsiaTheme="majorEastAsia" w:hAnsiTheme="majorHAnsi" w:cstheme="majorBidi"/>
      <w:color w:val="365F91" w:themeColor="accent1" w:themeShade="BF"/>
    </w:rPr>
  </w:style>
  <w:style w:type="character" w:customStyle="1" w:styleId="Heading6Char">
    <w:name w:val="Heading 6 Char"/>
    <w:basedOn w:val="DefaultParagraphFont"/>
    <w:link w:val="Heading6"/>
    <w:uiPriority w:val="9"/>
    <w:semiHidden/>
    <w:rsid w:val="0045596E"/>
    <w:rPr>
      <w:rFonts w:asciiTheme="majorHAnsi" w:eastAsiaTheme="majorEastAsia" w:hAnsiTheme="majorHAnsi" w:cstheme="majorBidi"/>
      <w:color w:val="243F60" w:themeColor="accent1" w:themeShade="7F"/>
    </w:rPr>
  </w:style>
  <w:style w:type="character" w:customStyle="1" w:styleId="Heading7Char">
    <w:name w:val="Heading 7 Char"/>
    <w:basedOn w:val="DefaultParagraphFont"/>
    <w:link w:val="Heading7"/>
    <w:uiPriority w:val="9"/>
    <w:semiHidden/>
    <w:rsid w:val="0045596E"/>
    <w:rPr>
      <w:rFonts w:asciiTheme="majorHAnsi" w:eastAsiaTheme="majorEastAsia" w:hAnsiTheme="majorHAnsi" w:cstheme="majorBidi"/>
      <w:i/>
      <w:iCs/>
      <w:color w:val="243F60" w:themeColor="accent1" w:themeShade="7F"/>
    </w:rPr>
  </w:style>
  <w:style w:type="character" w:customStyle="1" w:styleId="Heading8Char">
    <w:name w:val="Heading 8 Char"/>
    <w:basedOn w:val="DefaultParagraphFont"/>
    <w:link w:val="Heading8"/>
    <w:uiPriority w:val="9"/>
    <w:semiHidden/>
    <w:rsid w:val="0045596E"/>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45596E"/>
    <w:rPr>
      <w:rFonts w:asciiTheme="majorHAnsi" w:eastAsiaTheme="majorEastAsia" w:hAnsiTheme="majorHAnsi" w:cstheme="majorBidi"/>
      <w:i/>
      <w:iCs/>
      <w:color w:val="272727" w:themeColor="text1" w:themeTint="D8"/>
      <w:sz w:val="21"/>
      <w:szCs w:val="21"/>
    </w:rPr>
  </w:style>
  <w:style w:type="paragraph" w:styleId="TableofFigures">
    <w:name w:val="table of figures"/>
    <w:basedOn w:val="Normal"/>
    <w:next w:val="Normal"/>
    <w:uiPriority w:val="99"/>
    <w:unhideWhenUsed/>
    <w:rsid w:val="007C4DC2"/>
    <w:pPr>
      <w:spacing w:after="0"/>
    </w:pPr>
  </w:style>
  <w:style w:type="table" w:styleId="PlainTable1">
    <w:name w:val="Plain Table 1"/>
    <w:basedOn w:val="TableNormal"/>
    <w:uiPriority w:val="41"/>
    <w:rsid w:val="00D81E9F"/>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rsid w:val="00D81E9F"/>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5">
    <w:name w:val="Plain Table 5"/>
    <w:basedOn w:val="TableNormal"/>
    <w:uiPriority w:val="45"/>
    <w:rsid w:val="00187C2B"/>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4">
    <w:name w:val="Plain Table 4"/>
    <w:basedOn w:val="TableNormal"/>
    <w:uiPriority w:val="44"/>
    <w:rsid w:val="00187C2B"/>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GridLight">
    <w:name w:val="Grid Table Light"/>
    <w:basedOn w:val="TableNormal"/>
    <w:uiPriority w:val="40"/>
    <w:rsid w:val="00187C2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ListTable7Colorful-Accent3">
    <w:name w:val="List Table 7 Colorful Accent 3"/>
    <w:basedOn w:val="TableNormal"/>
    <w:uiPriority w:val="52"/>
    <w:rsid w:val="00F06B1A"/>
    <w:pPr>
      <w:spacing w:after="0" w:line="240" w:lineRule="auto"/>
    </w:pPr>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ridTable7Colorful-Accent3">
    <w:name w:val="Grid Table 7 Colorful Accent 3"/>
    <w:basedOn w:val="TableNormal"/>
    <w:uiPriority w:val="52"/>
    <w:rsid w:val="00F06B1A"/>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6Colorful-Accent3">
    <w:name w:val="Grid Table 6 Colorful Accent 3"/>
    <w:basedOn w:val="TableNormal"/>
    <w:uiPriority w:val="51"/>
    <w:rsid w:val="00672485"/>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TableGrid1">
    <w:name w:val="Table Grid1"/>
    <w:basedOn w:val="TableNormal"/>
    <w:next w:val="TableGrid"/>
    <w:uiPriority w:val="59"/>
    <w:rsid w:val="008409C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ubheading">
    <w:name w:val="Table Subheading"/>
    <w:basedOn w:val="Normal"/>
    <w:qFormat/>
    <w:rsid w:val="007C4DC2"/>
    <w:pPr>
      <w:spacing w:after="0" w:line="240" w:lineRule="auto"/>
    </w:pPr>
    <w:rPr>
      <w:rFonts w:cs="Arial"/>
      <w:b/>
      <w:sz w:val="18"/>
      <w:szCs w:val="18"/>
    </w:rPr>
  </w:style>
  <w:style w:type="paragraph" w:customStyle="1" w:styleId="TableCell">
    <w:name w:val="Table Cell"/>
    <w:basedOn w:val="Normal"/>
    <w:qFormat/>
    <w:rsid w:val="002C21D9"/>
    <w:pPr>
      <w:spacing w:after="0" w:line="240" w:lineRule="auto"/>
    </w:pPr>
    <w:rPr>
      <w:rFonts w:eastAsia="Times New Roman" w:cs="Arial"/>
      <w:color w:val="000000" w:themeColor="text1"/>
      <w:sz w:val="18"/>
      <w:szCs w:val="18"/>
    </w:rPr>
  </w:style>
  <w:style w:type="paragraph" w:customStyle="1" w:styleId="TableHeading">
    <w:name w:val="Table Heading"/>
    <w:basedOn w:val="Normal"/>
    <w:qFormat/>
    <w:rsid w:val="002C21D9"/>
    <w:pPr>
      <w:spacing w:after="0" w:line="240" w:lineRule="auto"/>
    </w:pPr>
    <w:rPr>
      <w:rFonts w:ascii="Arial Bold" w:hAnsi="Arial Bold" w:cs="Arial"/>
      <w:b/>
      <w:color w:val="000000" w:themeColor="text1"/>
      <w:sz w:val="18"/>
      <w:szCs w:val="18"/>
    </w:rPr>
  </w:style>
  <w:style w:type="paragraph" w:customStyle="1" w:styleId="TableNotes">
    <w:name w:val="Table Notes"/>
    <w:basedOn w:val="Normal"/>
    <w:qFormat/>
    <w:rsid w:val="00F61233"/>
    <w:pPr>
      <w:spacing w:before="120" w:after="0"/>
      <w:contextualSpacing/>
    </w:pPr>
    <w:rPr>
      <w:rFonts w:eastAsia="Times New Roman" w:cs="Arial"/>
      <w:color w:val="000000"/>
      <w:sz w:val="16"/>
      <w:szCs w:val="16"/>
    </w:rPr>
  </w:style>
  <w:style w:type="paragraph" w:styleId="ListNumber">
    <w:name w:val="List Number"/>
    <w:basedOn w:val="Normal"/>
    <w:uiPriority w:val="99"/>
    <w:unhideWhenUsed/>
    <w:rsid w:val="00114214"/>
    <w:pPr>
      <w:numPr>
        <w:numId w:val="26"/>
      </w:numPr>
      <w:contextualSpacing/>
    </w:pPr>
  </w:style>
  <w:style w:type="paragraph" w:styleId="TOCHeading">
    <w:name w:val="TOC Heading"/>
    <w:basedOn w:val="Heading1"/>
    <w:next w:val="Normal"/>
    <w:uiPriority w:val="39"/>
    <w:unhideWhenUsed/>
    <w:qFormat/>
    <w:rsid w:val="002D7DFC"/>
    <w:pPr>
      <w:numPr>
        <w:numId w:val="0"/>
      </w:numPr>
      <w:pBdr>
        <w:bottom w:val="none" w:sz="0" w:space="0" w:color="auto"/>
      </w:pBdr>
      <w:spacing w:before="240" w:after="0" w:line="259" w:lineRule="auto"/>
      <w:outlineLvl w:val="9"/>
    </w:pPr>
    <w:rPr>
      <w:rFonts w:asciiTheme="majorHAnsi" w:hAnsiTheme="majorHAnsi" w:cstheme="majorBidi"/>
      <w:b w:val="0"/>
      <w:bCs w:val="0"/>
      <w:color w:val="365F91" w:themeColor="accent1" w:themeShade="BF"/>
      <w:sz w:val="32"/>
      <w:szCs w:val="32"/>
    </w:rPr>
  </w:style>
  <w:style w:type="paragraph" w:styleId="Bibliography">
    <w:name w:val="Bibliography"/>
    <w:basedOn w:val="Normal"/>
    <w:next w:val="Normal"/>
    <w:uiPriority w:val="37"/>
    <w:unhideWhenUsed/>
    <w:rsid w:val="000E43B7"/>
    <w:pPr>
      <w:ind w:left="720" w:hanging="720"/>
    </w:pPr>
  </w:style>
  <w:style w:type="paragraph" w:customStyle="1" w:styleId="CoverFooter">
    <w:name w:val="Cover Footer"/>
    <w:qFormat/>
    <w:rsid w:val="00583933"/>
    <w:pPr>
      <w:spacing w:after="0"/>
      <w:jc w:val="right"/>
    </w:pPr>
    <w:rPr>
      <w:rFonts w:ascii="Arial" w:hAnsi="Arial" w:cs="Arial"/>
      <w:sz w:val="18"/>
      <w:szCs w:val="18"/>
    </w:rPr>
  </w:style>
  <w:style w:type="paragraph" w:styleId="ListBullet">
    <w:name w:val="List Bullet"/>
    <w:basedOn w:val="Normal"/>
    <w:uiPriority w:val="99"/>
    <w:unhideWhenUsed/>
    <w:rsid w:val="00114214"/>
    <w:pPr>
      <w:numPr>
        <w:numId w:val="21"/>
      </w:numPr>
      <w:contextualSpacing/>
    </w:pPr>
  </w:style>
  <w:style w:type="paragraph" w:styleId="ListBullet2">
    <w:name w:val="List Bullet 2"/>
    <w:basedOn w:val="Normal"/>
    <w:uiPriority w:val="99"/>
    <w:unhideWhenUsed/>
    <w:rsid w:val="00114214"/>
    <w:pPr>
      <w:numPr>
        <w:numId w:val="22"/>
      </w:numPr>
      <w:contextualSpacing/>
    </w:pPr>
  </w:style>
  <w:style w:type="paragraph" w:styleId="ListBullet3">
    <w:name w:val="List Bullet 3"/>
    <w:basedOn w:val="Normal"/>
    <w:uiPriority w:val="99"/>
    <w:unhideWhenUsed/>
    <w:rsid w:val="00114214"/>
    <w:pPr>
      <w:numPr>
        <w:numId w:val="23"/>
      </w:numPr>
      <w:contextualSpacing/>
    </w:pPr>
  </w:style>
  <w:style w:type="paragraph" w:styleId="ListBullet4">
    <w:name w:val="List Bullet 4"/>
    <w:basedOn w:val="Normal"/>
    <w:uiPriority w:val="99"/>
    <w:semiHidden/>
    <w:unhideWhenUsed/>
    <w:rsid w:val="00114214"/>
    <w:pPr>
      <w:numPr>
        <w:numId w:val="24"/>
      </w:numPr>
      <w:contextualSpacing/>
    </w:pPr>
  </w:style>
  <w:style w:type="paragraph" w:styleId="ListBullet5">
    <w:name w:val="List Bullet 5"/>
    <w:basedOn w:val="Normal"/>
    <w:uiPriority w:val="99"/>
    <w:semiHidden/>
    <w:unhideWhenUsed/>
    <w:rsid w:val="00114214"/>
    <w:pPr>
      <w:numPr>
        <w:numId w:val="25"/>
      </w:numPr>
      <w:contextualSpacing/>
    </w:pPr>
  </w:style>
  <w:style w:type="paragraph" w:styleId="ListNumber2">
    <w:name w:val="List Number 2"/>
    <w:basedOn w:val="Normal"/>
    <w:uiPriority w:val="99"/>
    <w:semiHidden/>
    <w:unhideWhenUsed/>
    <w:rsid w:val="00114214"/>
    <w:pPr>
      <w:numPr>
        <w:numId w:val="27"/>
      </w:numPr>
      <w:contextualSpacing/>
    </w:pPr>
  </w:style>
  <w:style w:type="paragraph" w:styleId="ListNumber3">
    <w:name w:val="List Number 3"/>
    <w:basedOn w:val="Normal"/>
    <w:uiPriority w:val="99"/>
    <w:semiHidden/>
    <w:unhideWhenUsed/>
    <w:rsid w:val="00114214"/>
    <w:pPr>
      <w:numPr>
        <w:numId w:val="28"/>
      </w:numPr>
      <w:contextualSpacing/>
    </w:pPr>
  </w:style>
  <w:style w:type="paragraph" w:styleId="ListNumber4">
    <w:name w:val="List Number 4"/>
    <w:basedOn w:val="Normal"/>
    <w:uiPriority w:val="99"/>
    <w:semiHidden/>
    <w:unhideWhenUsed/>
    <w:rsid w:val="00114214"/>
    <w:pPr>
      <w:numPr>
        <w:numId w:val="29"/>
      </w:numPr>
      <w:contextualSpacing/>
    </w:pPr>
  </w:style>
  <w:style w:type="paragraph" w:styleId="ListNumber5">
    <w:name w:val="List Number 5"/>
    <w:basedOn w:val="Normal"/>
    <w:uiPriority w:val="99"/>
    <w:semiHidden/>
    <w:unhideWhenUsed/>
    <w:rsid w:val="00114214"/>
    <w:pPr>
      <w:numPr>
        <w:numId w:val="30"/>
      </w:numPr>
      <w:contextualSpacing/>
    </w:pPr>
  </w:style>
  <w:style w:type="paragraph" w:customStyle="1" w:styleId="BodyTextMaster">
    <w:name w:val="Body Text (Master)"/>
    <w:basedOn w:val="BodyText"/>
    <w:link w:val="BodyTextMasterChar"/>
    <w:qFormat/>
    <w:rsid w:val="00B11E09"/>
    <w:pPr>
      <w:spacing w:before="0"/>
      <w:ind w:left="720"/>
    </w:pPr>
    <w:rPr>
      <w:rFonts w:eastAsiaTheme="minorHAnsi"/>
      <w:i w:val="0"/>
      <w:iCs w:val="0"/>
    </w:rPr>
  </w:style>
  <w:style w:type="character" w:customStyle="1" w:styleId="BodyTextMasterChar">
    <w:name w:val="Body Text (Master) Char"/>
    <w:basedOn w:val="DefaultParagraphFont"/>
    <w:link w:val="BodyTextMaster"/>
    <w:rsid w:val="00B11E09"/>
    <w:rPr>
      <w:rFonts w:ascii="Times New Roman" w:hAnsi="Times New Roman" w:cs="Times New Roman"/>
      <w:sz w:val="24"/>
      <w:szCs w:val="24"/>
    </w:rPr>
  </w:style>
  <w:style w:type="character" w:styleId="UnresolvedMention">
    <w:name w:val="Unresolved Mention"/>
    <w:basedOn w:val="DefaultParagraphFont"/>
    <w:uiPriority w:val="99"/>
    <w:semiHidden/>
    <w:unhideWhenUsed/>
    <w:rsid w:val="001015F1"/>
    <w:rPr>
      <w:color w:val="605E5C"/>
      <w:shd w:val="clear" w:color="auto" w:fill="E1DFDD"/>
    </w:rPr>
  </w:style>
  <w:style w:type="paragraph" w:customStyle="1" w:styleId="TableParagraph">
    <w:name w:val="Table Paragraph"/>
    <w:basedOn w:val="Normal"/>
    <w:uiPriority w:val="1"/>
    <w:qFormat/>
    <w:rsid w:val="00856C76"/>
    <w:pPr>
      <w:widowControl w:val="0"/>
      <w:autoSpaceDE w:val="0"/>
      <w:autoSpaceDN w:val="0"/>
      <w:spacing w:before="66" w:after="0" w:line="240" w:lineRule="auto"/>
      <w:ind w:left="38"/>
      <w:jc w:val="center"/>
    </w:pPr>
    <w:rPr>
      <w:rFonts w:eastAsia="Arial" w:cs="Ari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763047">
      <w:bodyDiv w:val="1"/>
      <w:marLeft w:val="0"/>
      <w:marRight w:val="0"/>
      <w:marTop w:val="0"/>
      <w:marBottom w:val="0"/>
      <w:divBdr>
        <w:top w:val="none" w:sz="0" w:space="0" w:color="auto"/>
        <w:left w:val="none" w:sz="0" w:space="0" w:color="auto"/>
        <w:bottom w:val="none" w:sz="0" w:space="0" w:color="auto"/>
        <w:right w:val="none" w:sz="0" w:space="0" w:color="auto"/>
      </w:divBdr>
    </w:div>
    <w:div w:id="73942108">
      <w:bodyDiv w:val="1"/>
      <w:marLeft w:val="0"/>
      <w:marRight w:val="0"/>
      <w:marTop w:val="0"/>
      <w:marBottom w:val="0"/>
      <w:divBdr>
        <w:top w:val="none" w:sz="0" w:space="0" w:color="auto"/>
        <w:left w:val="none" w:sz="0" w:space="0" w:color="auto"/>
        <w:bottom w:val="none" w:sz="0" w:space="0" w:color="auto"/>
        <w:right w:val="none" w:sz="0" w:space="0" w:color="auto"/>
      </w:divBdr>
      <w:divsChild>
        <w:div w:id="1138454455">
          <w:marLeft w:val="0"/>
          <w:marRight w:val="0"/>
          <w:marTop w:val="0"/>
          <w:marBottom w:val="0"/>
          <w:divBdr>
            <w:top w:val="none" w:sz="0" w:space="0" w:color="auto"/>
            <w:left w:val="none" w:sz="0" w:space="0" w:color="auto"/>
            <w:bottom w:val="none" w:sz="0" w:space="0" w:color="auto"/>
            <w:right w:val="none" w:sz="0" w:space="0" w:color="auto"/>
          </w:divBdr>
        </w:div>
        <w:div w:id="1444227295">
          <w:marLeft w:val="0"/>
          <w:marRight w:val="0"/>
          <w:marTop w:val="0"/>
          <w:marBottom w:val="0"/>
          <w:divBdr>
            <w:top w:val="none" w:sz="0" w:space="0" w:color="auto"/>
            <w:left w:val="none" w:sz="0" w:space="0" w:color="auto"/>
            <w:bottom w:val="none" w:sz="0" w:space="0" w:color="auto"/>
            <w:right w:val="none" w:sz="0" w:space="0" w:color="auto"/>
          </w:divBdr>
        </w:div>
        <w:div w:id="1932422347">
          <w:marLeft w:val="0"/>
          <w:marRight w:val="0"/>
          <w:marTop w:val="0"/>
          <w:marBottom w:val="0"/>
          <w:divBdr>
            <w:top w:val="none" w:sz="0" w:space="0" w:color="auto"/>
            <w:left w:val="none" w:sz="0" w:space="0" w:color="auto"/>
            <w:bottom w:val="none" w:sz="0" w:space="0" w:color="auto"/>
            <w:right w:val="none" w:sz="0" w:space="0" w:color="auto"/>
          </w:divBdr>
        </w:div>
      </w:divsChild>
    </w:div>
    <w:div w:id="241722492">
      <w:bodyDiv w:val="1"/>
      <w:marLeft w:val="0"/>
      <w:marRight w:val="0"/>
      <w:marTop w:val="0"/>
      <w:marBottom w:val="0"/>
      <w:divBdr>
        <w:top w:val="none" w:sz="0" w:space="0" w:color="auto"/>
        <w:left w:val="none" w:sz="0" w:space="0" w:color="auto"/>
        <w:bottom w:val="none" w:sz="0" w:space="0" w:color="auto"/>
        <w:right w:val="none" w:sz="0" w:space="0" w:color="auto"/>
      </w:divBdr>
    </w:div>
    <w:div w:id="484854505">
      <w:bodyDiv w:val="1"/>
      <w:marLeft w:val="0"/>
      <w:marRight w:val="0"/>
      <w:marTop w:val="0"/>
      <w:marBottom w:val="0"/>
      <w:divBdr>
        <w:top w:val="none" w:sz="0" w:space="0" w:color="auto"/>
        <w:left w:val="none" w:sz="0" w:space="0" w:color="auto"/>
        <w:bottom w:val="none" w:sz="0" w:space="0" w:color="auto"/>
        <w:right w:val="none" w:sz="0" w:space="0" w:color="auto"/>
      </w:divBdr>
    </w:div>
    <w:div w:id="511992921">
      <w:bodyDiv w:val="1"/>
      <w:marLeft w:val="0"/>
      <w:marRight w:val="0"/>
      <w:marTop w:val="0"/>
      <w:marBottom w:val="0"/>
      <w:divBdr>
        <w:top w:val="none" w:sz="0" w:space="0" w:color="auto"/>
        <w:left w:val="none" w:sz="0" w:space="0" w:color="auto"/>
        <w:bottom w:val="none" w:sz="0" w:space="0" w:color="auto"/>
        <w:right w:val="none" w:sz="0" w:space="0" w:color="auto"/>
      </w:divBdr>
    </w:div>
    <w:div w:id="658920800">
      <w:bodyDiv w:val="1"/>
      <w:marLeft w:val="0"/>
      <w:marRight w:val="0"/>
      <w:marTop w:val="0"/>
      <w:marBottom w:val="0"/>
      <w:divBdr>
        <w:top w:val="none" w:sz="0" w:space="0" w:color="auto"/>
        <w:left w:val="none" w:sz="0" w:space="0" w:color="auto"/>
        <w:bottom w:val="none" w:sz="0" w:space="0" w:color="auto"/>
        <w:right w:val="none" w:sz="0" w:space="0" w:color="auto"/>
      </w:divBdr>
    </w:div>
    <w:div w:id="688335558">
      <w:bodyDiv w:val="1"/>
      <w:marLeft w:val="0"/>
      <w:marRight w:val="0"/>
      <w:marTop w:val="0"/>
      <w:marBottom w:val="0"/>
      <w:divBdr>
        <w:top w:val="none" w:sz="0" w:space="0" w:color="auto"/>
        <w:left w:val="none" w:sz="0" w:space="0" w:color="auto"/>
        <w:bottom w:val="none" w:sz="0" w:space="0" w:color="auto"/>
        <w:right w:val="none" w:sz="0" w:space="0" w:color="auto"/>
      </w:divBdr>
    </w:div>
    <w:div w:id="727455473">
      <w:bodyDiv w:val="1"/>
      <w:marLeft w:val="0"/>
      <w:marRight w:val="0"/>
      <w:marTop w:val="0"/>
      <w:marBottom w:val="0"/>
      <w:divBdr>
        <w:top w:val="none" w:sz="0" w:space="0" w:color="auto"/>
        <w:left w:val="none" w:sz="0" w:space="0" w:color="auto"/>
        <w:bottom w:val="none" w:sz="0" w:space="0" w:color="auto"/>
        <w:right w:val="none" w:sz="0" w:space="0" w:color="auto"/>
      </w:divBdr>
    </w:div>
    <w:div w:id="751658378">
      <w:bodyDiv w:val="1"/>
      <w:marLeft w:val="0"/>
      <w:marRight w:val="0"/>
      <w:marTop w:val="0"/>
      <w:marBottom w:val="0"/>
      <w:divBdr>
        <w:top w:val="none" w:sz="0" w:space="0" w:color="auto"/>
        <w:left w:val="none" w:sz="0" w:space="0" w:color="auto"/>
        <w:bottom w:val="none" w:sz="0" w:space="0" w:color="auto"/>
        <w:right w:val="none" w:sz="0" w:space="0" w:color="auto"/>
      </w:divBdr>
    </w:div>
    <w:div w:id="921647656">
      <w:bodyDiv w:val="1"/>
      <w:marLeft w:val="0"/>
      <w:marRight w:val="0"/>
      <w:marTop w:val="0"/>
      <w:marBottom w:val="0"/>
      <w:divBdr>
        <w:top w:val="none" w:sz="0" w:space="0" w:color="auto"/>
        <w:left w:val="none" w:sz="0" w:space="0" w:color="auto"/>
        <w:bottom w:val="none" w:sz="0" w:space="0" w:color="auto"/>
        <w:right w:val="none" w:sz="0" w:space="0" w:color="auto"/>
      </w:divBdr>
    </w:div>
    <w:div w:id="1044596671">
      <w:bodyDiv w:val="1"/>
      <w:marLeft w:val="0"/>
      <w:marRight w:val="0"/>
      <w:marTop w:val="0"/>
      <w:marBottom w:val="0"/>
      <w:divBdr>
        <w:top w:val="none" w:sz="0" w:space="0" w:color="auto"/>
        <w:left w:val="none" w:sz="0" w:space="0" w:color="auto"/>
        <w:bottom w:val="none" w:sz="0" w:space="0" w:color="auto"/>
        <w:right w:val="none" w:sz="0" w:space="0" w:color="auto"/>
      </w:divBdr>
    </w:div>
    <w:div w:id="1131903236">
      <w:bodyDiv w:val="1"/>
      <w:marLeft w:val="0"/>
      <w:marRight w:val="0"/>
      <w:marTop w:val="0"/>
      <w:marBottom w:val="0"/>
      <w:divBdr>
        <w:top w:val="none" w:sz="0" w:space="0" w:color="auto"/>
        <w:left w:val="none" w:sz="0" w:space="0" w:color="auto"/>
        <w:bottom w:val="none" w:sz="0" w:space="0" w:color="auto"/>
        <w:right w:val="none" w:sz="0" w:space="0" w:color="auto"/>
      </w:divBdr>
    </w:div>
    <w:div w:id="1228538592">
      <w:bodyDiv w:val="1"/>
      <w:marLeft w:val="0"/>
      <w:marRight w:val="0"/>
      <w:marTop w:val="0"/>
      <w:marBottom w:val="0"/>
      <w:divBdr>
        <w:top w:val="none" w:sz="0" w:space="0" w:color="auto"/>
        <w:left w:val="none" w:sz="0" w:space="0" w:color="auto"/>
        <w:bottom w:val="none" w:sz="0" w:space="0" w:color="auto"/>
        <w:right w:val="none" w:sz="0" w:space="0" w:color="auto"/>
      </w:divBdr>
    </w:div>
    <w:div w:id="1314094561">
      <w:bodyDiv w:val="1"/>
      <w:marLeft w:val="0"/>
      <w:marRight w:val="0"/>
      <w:marTop w:val="0"/>
      <w:marBottom w:val="0"/>
      <w:divBdr>
        <w:top w:val="none" w:sz="0" w:space="0" w:color="auto"/>
        <w:left w:val="none" w:sz="0" w:space="0" w:color="auto"/>
        <w:bottom w:val="none" w:sz="0" w:space="0" w:color="auto"/>
        <w:right w:val="none" w:sz="0" w:space="0" w:color="auto"/>
      </w:divBdr>
    </w:div>
    <w:div w:id="1375691025">
      <w:bodyDiv w:val="1"/>
      <w:marLeft w:val="0"/>
      <w:marRight w:val="0"/>
      <w:marTop w:val="0"/>
      <w:marBottom w:val="0"/>
      <w:divBdr>
        <w:top w:val="none" w:sz="0" w:space="0" w:color="auto"/>
        <w:left w:val="none" w:sz="0" w:space="0" w:color="auto"/>
        <w:bottom w:val="none" w:sz="0" w:space="0" w:color="auto"/>
        <w:right w:val="none" w:sz="0" w:space="0" w:color="auto"/>
      </w:divBdr>
    </w:div>
    <w:div w:id="1412118737">
      <w:bodyDiv w:val="1"/>
      <w:marLeft w:val="0"/>
      <w:marRight w:val="0"/>
      <w:marTop w:val="0"/>
      <w:marBottom w:val="0"/>
      <w:divBdr>
        <w:top w:val="none" w:sz="0" w:space="0" w:color="auto"/>
        <w:left w:val="none" w:sz="0" w:space="0" w:color="auto"/>
        <w:bottom w:val="none" w:sz="0" w:space="0" w:color="auto"/>
        <w:right w:val="none" w:sz="0" w:space="0" w:color="auto"/>
      </w:divBdr>
    </w:div>
    <w:div w:id="1977368958">
      <w:bodyDiv w:val="1"/>
      <w:marLeft w:val="0"/>
      <w:marRight w:val="0"/>
      <w:marTop w:val="0"/>
      <w:marBottom w:val="0"/>
      <w:divBdr>
        <w:top w:val="none" w:sz="0" w:space="0" w:color="auto"/>
        <w:left w:val="none" w:sz="0" w:space="0" w:color="auto"/>
        <w:bottom w:val="none" w:sz="0" w:space="0" w:color="auto"/>
        <w:right w:val="none" w:sz="0" w:space="0" w:color="auto"/>
      </w:divBdr>
    </w:div>
    <w:div w:id="2089960216">
      <w:bodyDiv w:val="1"/>
      <w:marLeft w:val="0"/>
      <w:marRight w:val="0"/>
      <w:marTop w:val="0"/>
      <w:marBottom w:val="0"/>
      <w:divBdr>
        <w:top w:val="none" w:sz="0" w:space="0" w:color="auto"/>
        <w:left w:val="none" w:sz="0" w:space="0" w:color="auto"/>
        <w:bottom w:val="none" w:sz="0" w:space="0" w:color="auto"/>
        <w:right w:val="none" w:sz="0" w:space="0" w:color="auto"/>
      </w:divBdr>
    </w:div>
    <w:div w:id="210221148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footer" Target="footer1.xml"/><Relationship Id="rId26" Type="http://schemas.openxmlformats.org/officeDocument/2006/relationships/image" Target="media/image6.png"/><Relationship Id="rId39" Type="http://schemas.openxmlformats.org/officeDocument/2006/relationships/image" Target="media/image17.jpeg"/><Relationship Id="rId21" Type="http://schemas.openxmlformats.org/officeDocument/2006/relationships/footer" Target="footer3.xml"/><Relationship Id="rId34" Type="http://schemas.openxmlformats.org/officeDocument/2006/relationships/image" Target="media/image14.png"/><Relationship Id="rId42" Type="http://schemas.openxmlformats.org/officeDocument/2006/relationships/footer" Target="footer8.xml"/><Relationship Id="rId47" Type="http://schemas.openxmlformats.org/officeDocument/2006/relationships/image" Target="media/image23.png"/><Relationship Id="rId50" Type="http://schemas.openxmlformats.org/officeDocument/2006/relationships/image" Target="media/image26.jpeg"/><Relationship Id="rId55" Type="http://schemas.openxmlformats.org/officeDocument/2006/relationships/image" Target="media/image29.png"/><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image" Target="media/image9.png"/><Relationship Id="rId11" Type="http://schemas.openxmlformats.org/officeDocument/2006/relationships/endnotes" Target="endnotes.xml"/><Relationship Id="rId24" Type="http://schemas.openxmlformats.org/officeDocument/2006/relationships/image" Target="media/image4.png"/><Relationship Id="rId32" Type="http://schemas.openxmlformats.org/officeDocument/2006/relationships/image" Target="media/image12.png"/><Relationship Id="rId37" Type="http://schemas.openxmlformats.org/officeDocument/2006/relationships/footer" Target="footer7.xml"/><Relationship Id="rId40" Type="http://schemas.openxmlformats.org/officeDocument/2006/relationships/image" Target="media/image18.jpeg"/><Relationship Id="rId45" Type="http://schemas.openxmlformats.org/officeDocument/2006/relationships/image" Target="media/image22.png"/><Relationship Id="rId53" Type="http://schemas.openxmlformats.org/officeDocument/2006/relationships/footer" Target="footer10.xml"/><Relationship Id="rId58" Type="http://schemas.openxmlformats.org/officeDocument/2006/relationships/fontTable" Target="fontTable.xml"/><Relationship Id="rId5" Type="http://schemas.openxmlformats.org/officeDocument/2006/relationships/customXml" Target="../customXml/item5.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dot.nd.gov" TargetMode="External"/><Relationship Id="rId22" Type="http://schemas.openxmlformats.org/officeDocument/2006/relationships/footer" Target="footer4.xml"/><Relationship Id="rId27" Type="http://schemas.openxmlformats.org/officeDocument/2006/relationships/image" Target="media/image7.png"/><Relationship Id="rId30" Type="http://schemas.openxmlformats.org/officeDocument/2006/relationships/image" Target="media/image10.png"/><Relationship Id="rId35" Type="http://schemas.openxmlformats.org/officeDocument/2006/relationships/image" Target="media/image15.png"/><Relationship Id="rId43" Type="http://schemas.openxmlformats.org/officeDocument/2006/relationships/image" Target="media/image20.png"/><Relationship Id="rId48" Type="http://schemas.openxmlformats.org/officeDocument/2006/relationships/image" Target="media/image24.jpeg"/><Relationship Id="rId56" Type="http://schemas.openxmlformats.org/officeDocument/2006/relationships/image" Target="media/image30.png"/><Relationship Id="rId8" Type="http://schemas.openxmlformats.org/officeDocument/2006/relationships/settings" Target="settings.xml"/><Relationship Id="rId51" Type="http://schemas.openxmlformats.org/officeDocument/2006/relationships/image" Target="media/image27.jpeg"/><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eader" Target="header2.xml"/><Relationship Id="rId25" Type="http://schemas.openxmlformats.org/officeDocument/2006/relationships/image" Target="media/image5.png"/><Relationship Id="rId33" Type="http://schemas.openxmlformats.org/officeDocument/2006/relationships/image" Target="media/image13.jpeg"/><Relationship Id="rId38" Type="http://schemas.openxmlformats.org/officeDocument/2006/relationships/image" Target="media/image16.jpeg"/><Relationship Id="rId46" Type="http://schemas.openxmlformats.org/officeDocument/2006/relationships/footer" Target="footer9.xml"/><Relationship Id="rId59" Type="http://schemas.openxmlformats.org/officeDocument/2006/relationships/theme" Target="theme/theme1.xml"/><Relationship Id="rId20" Type="http://schemas.openxmlformats.org/officeDocument/2006/relationships/header" Target="header3.xml"/><Relationship Id="rId41" Type="http://schemas.openxmlformats.org/officeDocument/2006/relationships/image" Target="media/image19.jpeg"/><Relationship Id="rId54" Type="http://schemas.openxmlformats.org/officeDocument/2006/relationships/footer" Target="footer11.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image" Target="media/image3.png"/><Relationship Id="rId23" Type="http://schemas.openxmlformats.org/officeDocument/2006/relationships/footer" Target="footer5.xml"/><Relationship Id="rId28" Type="http://schemas.openxmlformats.org/officeDocument/2006/relationships/image" Target="media/image8.png"/><Relationship Id="rId36" Type="http://schemas.openxmlformats.org/officeDocument/2006/relationships/footer" Target="footer6.xml"/><Relationship Id="rId49" Type="http://schemas.openxmlformats.org/officeDocument/2006/relationships/image" Target="media/image25.jpeg"/><Relationship Id="rId57" Type="http://schemas.openxmlformats.org/officeDocument/2006/relationships/image" Target="media/image31.png"/><Relationship Id="rId10" Type="http://schemas.openxmlformats.org/officeDocument/2006/relationships/footnotes" Target="footnotes.xml"/><Relationship Id="rId31" Type="http://schemas.openxmlformats.org/officeDocument/2006/relationships/image" Target="media/image11.png"/><Relationship Id="rId44" Type="http://schemas.openxmlformats.org/officeDocument/2006/relationships/image" Target="media/image21.png"/><Relationship Id="rId52" Type="http://schemas.openxmlformats.org/officeDocument/2006/relationships/image" Target="media/image28.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b46bb0b5-0a31-4f22-bf7e-608835888cef" xsi:nil="true"/>
    <lcf76f155ced4ddcb4097134ff3c332f xmlns="b0e670ff-91b6-47fa-98c0-5f3f100921dd">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49D7D9E7A7B03F4A8049DAE62D5ABA05" ma:contentTypeVersion="11" ma:contentTypeDescription="Create a new document." ma:contentTypeScope="" ma:versionID="800f64bf0b34de0b17ca1525fe72e9b9">
  <xsd:schema xmlns:xsd="http://www.w3.org/2001/XMLSchema" xmlns:xs="http://www.w3.org/2001/XMLSchema" xmlns:p="http://schemas.microsoft.com/office/2006/metadata/properties" xmlns:ns2="b0e670ff-91b6-47fa-98c0-5f3f100921dd" xmlns:ns3="b46bb0b5-0a31-4f22-bf7e-608835888cef" targetNamespace="http://schemas.microsoft.com/office/2006/metadata/properties" ma:root="true" ma:fieldsID="cfce65dea53e94ef2c5071c723581f26" ns2:_="" ns3:_="">
    <xsd:import namespace="b0e670ff-91b6-47fa-98c0-5f3f100921dd"/>
    <xsd:import namespace="b46bb0b5-0a31-4f22-bf7e-608835888ce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0e670ff-91b6-47fa-98c0-5f3f100921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bbe65411-2828-40d8-bdc2-0527504d90e8"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46bb0b5-0a31-4f22-bf7e-608835888ce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b00e274-78f8-4221-bea2-dd591027322e}" ma:internalName="TaxCatchAll" ma:showField="CatchAllData" ma:web="b46bb0b5-0a31-4f22-bf7e-608835888ce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CE5FB73-3AB3-4AF7-921E-D16936850117}">
  <ds:schemaRefs>
    <ds:schemaRef ds:uri="http://schemas.openxmlformats.org/officeDocument/2006/bibliography"/>
  </ds:schemaRefs>
</ds:datastoreItem>
</file>

<file path=customXml/itemProps3.xml><?xml version="1.0" encoding="utf-8"?>
<ds:datastoreItem xmlns:ds="http://schemas.openxmlformats.org/officeDocument/2006/customXml" ds:itemID="{4435444A-54A3-4CA1-B690-1253145EA783}">
  <ds:schemaRefs>
    <ds:schemaRef ds:uri="http://schemas.microsoft.com/sharepoint/v3/contenttype/forms"/>
  </ds:schemaRefs>
</ds:datastoreItem>
</file>

<file path=customXml/itemProps4.xml><?xml version="1.0" encoding="utf-8"?>
<ds:datastoreItem xmlns:ds="http://schemas.openxmlformats.org/officeDocument/2006/customXml" ds:itemID="{19AF137D-01D5-42F3-9196-E25AEE8A1710}">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3C1F22E7-7DB4-43D0-9808-3CFFCBB644DB}"/>
</file>

<file path=docProps/app.xml><?xml version="1.0" encoding="utf-8"?>
<Properties xmlns="http://schemas.openxmlformats.org/officeDocument/2006/extended-properties" xmlns:vt="http://schemas.openxmlformats.org/officeDocument/2006/docPropsVTypes">
  <Template>Normal</Template>
  <TotalTime>5806</TotalTime>
  <Pages>61</Pages>
  <Words>4122</Words>
  <Characters>23499</Characters>
  <Application>Microsoft Office Word</Application>
  <DocSecurity>0</DocSecurity>
  <Lines>195</Lines>
  <Paragraphs>55</Paragraphs>
  <ScaleCrop>false</ScaleCrop>
  <HeadingPairs>
    <vt:vector size="2" baseType="variant">
      <vt:variant>
        <vt:lpstr>Title</vt:lpstr>
      </vt:variant>
      <vt:variant>
        <vt:i4>1</vt:i4>
      </vt:variant>
    </vt:vector>
  </HeadingPairs>
  <TitlesOfParts>
    <vt:vector size="1" baseType="lpstr">
      <vt:lpstr/>
    </vt:vector>
  </TitlesOfParts>
  <Company>WSDOT</Company>
  <LinksUpToDate>false</LinksUpToDate>
  <CharactersWithSpaces>27566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Hydraulic Design Report Template</dc:subject>
  <dc:creator>WSDOT Hydraulics</dc:creator>
  <cp:keywords/>
  <dc:description/>
  <cp:lastModifiedBy>Manish Chandra Kalluri</cp:lastModifiedBy>
  <cp:revision>549</cp:revision>
  <cp:lastPrinted>2016-01-19T23:40:00Z</cp:lastPrinted>
  <dcterms:created xsi:type="dcterms:W3CDTF">2023-05-22T19:58:00Z</dcterms:created>
  <dcterms:modified xsi:type="dcterms:W3CDTF">2026-04-03T21:44:00Z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CN">
    <vt:lpwstr>12345</vt:lpwstr>
  </property>
  <property fmtid="{D5CDD505-2E9C-101B-9397-08002B2CF9AE}" pid="3" name="Project Number">
    <vt:lpwstr>SS-5-018(030)124</vt:lpwstr>
  </property>
  <property fmtid="{D5CDD505-2E9C-101B-9397-08002B2CF9AE}" pid="4" name="ContentTypeId">
    <vt:lpwstr>0x01010049D7D9E7A7B03F4A8049DAE62D5ABA05</vt:lpwstr>
  </property>
</Properties>
</file>